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60" r:id="rId2"/>
    <p:sldId id="372" r:id="rId3"/>
    <p:sldId id="370" r:id="rId4"/>
    <p:sldId id="374" r:id="rId5"/>
    <p:sldId id="361" r:id="rId6"/>
    <p:sldId id="375" r:id="rId7"/>
    <p:sldId id="362" r:id="rId8"/>
    <p:sldId id="363" r:id="rId9"/>
    <p:sldId id="364" r:id="rId10"/>
    <p:sldId id="365" r:id="rId11"/>
    <p:sldId id="366" r:id="rId12"/>
    <p:sldId id="367" r:id="rId13"/>
    <p:sldId id="368" r:id="rId14"/>
    <p:sldId id="377" r:id="rId15"/>
    <p:sldId id="378" r:id="rId16"/>
    <p:sldId id="376" r:id="rId17"/>
    <p:sldId id="332" r:id="rId18"/>
    <p:sldId id="303" r:id="rId19"/>
    <p:sldId id="311" r:id="rId20"/>
    <p:sldId id="337" r:id="rId21"/>
    <p:sldId id="295" r:id="rId22"/>
    <p:sldId id="339" r:id="rId23"/>
    <p:sldId id="346" r:id="rId24"/>
    <p:sldId id="347" r:id="rId25"/>
    <p:sldId id="345" r:id="rId26"/>
    <p:sldId id="34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4E09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28.31858" units="1/cm"/>
          <inkml:channelProperty channel="Y" name="resolution" value="28.33948" units="1/cm"/>
        </inkml:channelProperties>
      </inkml:inkSource>
      <inkml:timestamp xml:id="ts0" timeString="2015-09-02T15:17:56.235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2619 10835,'0'-24,"0"24,0 0,24 0,-24-24,24 24,-1 0,-23 0,0 0,24 0,-24 0,24 0,0 0,-24 0,24 0,0 0,-1 0,1 0,24 0,-48 0,24 0,-1 0,-23 0,24 0,-24 0,24 0</inkml:trace>
  <inkml:trace contextRef="#ctx0" brushRef="#br0" timeOffset="2229.4857">8144 10787,'0'0,"23"0,-23 0,24 0,48 0,-25 0,25 0,-1 0,0 0,-23 0,-24 0,-24 0,48 0,-48 0,23 0,-23 0,24 0,0 0,0 0,0 0,-1 0,25 0,-48 0,48 0,-24 0,-1 0,1 0,0 0,0 0,-24 0,24 0,-1 0,1 0,-24 0,24 0,-24 0,24 0,0 0,23 0,-23 0,24 0,-25 0,1 0,-24 0,24 0,0 0,-24 0,24 0,-24 0,24 0,-1 0,-23 0,24 0,-24 0,24 0,-24 0,24 0,0 0,-24 0,23 0,-23 0,24 0,0 0</inkml:trace>
  <inkml:trace contextRef="#ctx0" brushRef="#br0" timeOffset="55713.5889">13001 12859,'95'0,"25"0,-49-24,-23 24,-25 0,1 0,0 0,0 0,0 0,-24 0,47 0,-47 0,48-24,-48 24,24 0,0 0,23-24,1 24,47-24,0 1,96 23,-24-24,47 48,24-24,-143 0,143 0,-23 0,-144 0,96 0,-1 0,1 0,24 0,-144 0,1-24,-24 24,23 0,1 0,0 0,-1 0,1 0,-1 0,1 0,0 0,-1 0,-23 0,0 0,47 0,-23 0,0 0,-25 0,25 0,-24 0,0 0,-1 0,1 0,0 0,0 0,0 0,-24 0,24 0,-1 0,25 0,-24 0,47 0,1 0,47-24,-48 24,-23 0,71 0,-48 0,-47 0,24 0,-24 0,-1 0,1 0,24 0,23 0,-47 0,48 0,47 24,95-24,-24 47,-94-47,118-23,-71 23,-48 0,24 0,-71 0,-24 0,23 0,-23 0,0 0,0 0,47 0,-47 0,24 0,-1 0,1 0,-1 0,-47 0,48 0,0 0,-25 0,1 0,24 0,-24 0,-1 0,1 0,0 0,0 0,47 0,-47 0,24 0,-1 0,25 0,-1 0,1 0,47 23,-24-23,-24 0,49 0,-49 0,0 0,-23 0,-24 0,24 0,23 0,-47 0,23 0,25 0,-1 0,96 0,-24 0,71 0,-23 0,-120 0,24 0,48 0,72 0,-144 0,0 0,1 0,-25 0,25 0,-48 0,-1 0,49 0,-24 0,-1 0,-47 0,48 0,-24 0,-1 0,1 0,-24 0,48 0,-48 0,48 0,-48 0,23 0,25 0,-48 0,24 0,0 0,-1 0,1 0,-24 0,48 0,-24 0,-1 0,1 0,0 0,0 0,0 0,-1 0,1 0,0 0,0 0,-24 0,24 0,23 0,-23 0,0 0,71 0,1 0,-49 0,-23 0,24 0,-1 0,-23 0,0 0,0 0,-1 0,-23 0,24 0,-24 0,24 0,24 24,-25 0,25-24,-24 0,0 0,0 0</inkml:trace>
  <inkml:trace contextRef="#ctx0" brushRef="#br0" timeOffset="74260.6405">15002 11692,'-24'0,"24"0,-48 0,24-24,-23 24,-1-24,-23 24,-72-24,95 24,-47-23,47-1,-23 24,23 0,24 0,24 0,-23 0,-25 0,24 0,0 0,-47 0,-1-24,-71 0,72 24,23 0,1 0,-1 0,24 0,1 0,-1 0,0 0,-24 0,25 0,-1 0,-24 0,-23 0,47 0,-24 0,24 0,-47 0,71 0,-24 0,24 24,-24-24,0 24,24-24,-23 0,-1 24,0-24,24 23,-48-23,48 24,-23-24,23 24,0 0,-48-24,48 0,0 24,-24-24,24 24,-47-1,47-23,0 0,-24 24,24-24,-24 24,0 0,24-24,-24 24,1-24,23 0,-24 23,24-23,-24 24,24-24,-24 0,0 0,24 24,-24-24,24 0,-23 0,-1 0,24 0,0 24,-24-24,0 0,24 24,-24-24,1 0,23 0,0 23,0-23,0 0,-24 24,24-24,-24 0,24 24,-24 0,24-24,0 24,-24-24,24 0,0 24,0-24,-24 23,24 1,0-24,-23 24,23-24,-24 24,24 0,0-1,0-23,0 24,0 0,0 0,0-24,0 47,0-47,0 24,-24 0,24 0,0 0,0-24,0 24,0-1,0 1,0-24,0 24,0 0,0 0,0-24,0 23,0 1,0-24,0 24,0-24,24 24,-24 0,24-24,-24 23,23-23,-23 24,24-24,0 24,-24-24,24 0,24 0,-25 0,1 0,48 0,-49 0,25 0,-24 0,47 0,-23 0,23 0,96-24,-96 24,25 0,47 0,-72 0,1-47,-25 47,-23 0,0-24,23 24,1-48,-48 48,24 0,0 0,-1-24,-23 24,24-23,-24 23,0 0,48-24,-48 24,24 0,-24-24,23 0,-23 24,48-24,-24 1,47-25,-47 24,0-47,0 47,0 0,-24 0,23 0,1 24,-24-23,0 23,0-24,24 0,-24 0,24 0,0-23,0 47,-24-24,0 0,0 0,0 24,0-24,0 24,0-23,23-1,-23 24,0-24,0 0,0 0,0 24,0 0,0-23,0 23</inkml:trace>
  <inkml:trace contextRef="#ctx0" brushRef="#br0" timeOffset="80738.4853">14263 11835,'0'0,"0"0,-23-24,23 0,-48 24,0-47,-47-49,71 96,24-24,-47 24,47 0,-24 0,24 0,-24 0,0 0,24-23,-24 23,24 0,-24-24,1 24,-25-24,48 0,-24 24,24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12-03T14:06:26.9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9172 2155,'0'0,"39"0,40 0,-1 0,0 0,-38 0,38 0,-39 0,0 0,-39 0,40 0,-40 0,39 0,-39 0,0 0,39 0,0 0,0 0,-39 0,40 0,-1 0,-39 0,39 0,-39 0,39 0,0 0,-39 0,40 0,-40 0,39 0</inkml:trace>
  <inkml:trace contextRef="#ctx0" brushRef="#br0" timeOffset="24695.7464">10382 1976,'0'0,"0"0,24 0,0 0,-1 0,-23 0,0 0,24 0,0 0,-24 0,24 0,-24 0,24 0,-1 0,25 0,0 0,-25 0,1 0,24 0,-48 0,24 0,-24 0,23 0,1 0,-24 0,24 0,-24 0,24 0,-24 0,24 0,0 0,-24 0,23 0,-23 0,24 0,0 0,-24 0,24 0,-24 0,24 0,-24 0,23 0,1 0,-24 0,24 0,0 24,0-24,-24 0,24 0,-24 0,23 0,-23 24,24-24,-24 0,48 0,47 48,-24-25,-71-23,24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12-03T14:08:07.2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11838 2077,'39'0,"0"0,-39 0,39 0,-39 0,39 0,-39 0,40 0,-1 0,-39 0,39 0,-39 0,39 0,0 0,-39 0,0 0,40 0,-40 0,39 0,-39 0,39 0,0 0,-39 0,39 0,-39 0,39 0,1 0,-40 0,39 0,-39 0,39 0,-39 0,39 0,-39-39,39 39</inkml:trace>
  <inkml:trace contextRef="#ctx0" brushRef="#br0" timeOffset="25818">13288 2116,'0'-39,"0"39,0 0,39 0,39 0,1 0,-79 0,39 0,0 0,0 0,40 0,-40 0,0 0,40 0,-1 0,-39 0,40 0,-79 0,39 0,-39-39,39 39,-39 0,39 0,0 0,-39 0,40 0,-40 0,78 0,-39 0,0 0,1 0,-40 0,39 0,0 0,-39 0,39 0,-39 0,39 0,1 0,-40 0,39 0,-39 0,39 0</inkml:trace>
  <inkml:trace contextRef="#ctx0" brushRef="#br0" timeOffset="31955.8">11759 2900,'0'0,"0"0,39 0,40 0,-1 0,79-39,-39 39,-40 0,-39 0,-39-39,39 39,0 0,-39 0,40 0,-40 0,39 0,0 0,-39 0,39 0,-39 0,39 0,-39 0,40 0,-40 0,39 0,-39 0,39 0,-39 0,39 0,0 0,-39 0,40 0,-40 0,39 0</inkml:trace>
  <inkml:trace contextRef="#ctx0" brushRef="#br0" timeOffset="71241.2">15209 4233,'0'0,"0"0,0-39,39 39,0 0,-39 0,39 0,-39-40,39 40,1 0,-40 0,39 0,-39 0,39 0,-39-39,39 39,0 0,-39 0,39 0,-39-39,0 39,0 0,40 0,-40 0,0 0,0 39,0-39,0 0,0 39,-40-39,40 0,0 0,0 40,-39-40,39 39,-39-39,39 0,0 0,-39 39,39-39,0 39,0-39,-39 0,39 39,0-39,0 40,-39-40,39 0,-40 0,40 0,0 0,0-40,0 40,0-39,0 39,0-78,-39 78,39-39,0 39,0-40,0 40,0-39,0 0,0 39,-39 0,39 0,0 0,0 0,39 0,-39 0,0 0,39 39,1-39,-40 0,0 0,39 0,-39 39,0-39,39 0,-39 0,0 0,39 40,-39-40,39 0,-39 39,0 0,39-39,-39 0,0 0,0 39,40-39,-1 0,-39 0,0 0,0 0,0 0,-39 0,39 0,-40 0,40 0,-39 0,0 0,39 0,-39 0,39 0,-39 0,39 0,-39 0,39 0,-40 0,40 0,-39 0,39 0,-39 0,0 0,39 0,0 0,0-39,0 0</inkml:trace>
  <inkml:trace contextRef="#ctx0" brushRef="#br0" timeOffset="83253.2">13170 2782,'39'0,"-39"0,40 0,-1 0,-39 0,39 0,39 0,-78 0,79 0,-40 0,0 0,0 0,-39 0,40 0,-40 0,39 0,0 0,-39 0,39 0,-39 0,79 0,-40 0,0 0,39 0,-38 0,38 0,-39 0,0 0,-39 0,40 0,-1 0,-39 0,39 0,-39 0,0 0</inkml:trace>
  <inkml:trace contextRef="#ctx0" brushRef="#br0" timeOffset="96813.6">14503 1999,'0'0,"0"39,0 0,0-39,-39 78,39-78,0 40,-39-40,39 39,0 0,0-39,0 39,0-39,0 39,0 0,0-39,0 40,0-40,0 39,0-39,0 39,0 0,0-39,0 39,0-39,0 40,0-1,0-39,0 39,0-39,0 0,39 0,-39 0,39 0,-39 0,39 0,-39 0,39 0,1 0,-1 0,0 0,0 0,0 0,1 0,-40 0,39 0,-39 0,39 0,0 0,-39 0,39 0,-39 0,40 0,-40 0,39 0,0 0,-39 0,39 0,-39 0,79 0,-40 0,0 0,39 39,-78 0,79-39,-40 0,-39 0,39 0,0 0,-39 0,39 0,-39 0,40 0,-1 0,0 0,79 0,-79 0,0 0,0 0,-39 0,39 0,1 0,-40 0,39 0,-39 0,39 0,0 0,-39 0,39 0,-39 0,40 0,-40 0,39 0,0 0,-39 0,39 0,-39 0,0 0,39 0,-39-39,40 39,-40 0,39 0,-39 0,0-39,0 39,0 0,39 0,-39-39,0 39,0 0,0-39,0-1,0 40,0-39,0 39,0-39,0 0,0 39,0-39,0 39,0-40,0 40,0-39,0 0,0 39,0-39,0 39,0-39,0 39,0 0,0-39,0 39,0-40,0 40,0 0,-39 0,39-39,0 39,-39 0,-1 0,40 0,-39 0,39 0,-39 0,0 0,39 0,-39 0,39 0,-40 0,40 0,-39 0,0 0,39 0,-39 0,39 0,-39 0,-1 0,40 0,-39 0,39 0,-39 0,39 0,-39 0,0 0,39 0,-40 0,-38-39,39 39,0 0,39 0,-79 0,79 0,-39 0,39 0,-39 0,39 0,-39 0,0 0,39 0,-40 0,40 0,-78 0,39 0,0 0,-1 0,-38 0,39 0,0-39,39 39,-40 0,40 0,-39 0,0 0,39 0,-39 0,39 0,-39 0,-1 0,40 0,-39 0,39 0,-39 0,39 0,0 0,0 0,-39 0,0 0,39 0,0 39,-40-39,40 39,0-39,0 0</inkml:trace>
  <inkml:trace contextRef="#ctx0" brushRef="#br0" timeOffset="133564.8">17090 2978,'0'0,"0"0,39 0,0-39,79 39,78-39,-157 39,40 0,-79-39,39 39,39 0,-78 0,79-39,-79 39,39 0,-39-40,39 40,-39 0,39 0,0 0,1 0,-1-39,39 39,-39 0,1 0,-1 0,-39 0,39 0,-39 0,39 0,-39 0,39 0,-39 0,40 0,-40 0,39 0,0 0,-39-39,39 39</inkml:trace>
  <inkml:trace contextRef="#ctx0" brushRef="#br0" timeOffset="150943.2">7722 2038,'0'0,"0"-39,-39 39,39 0,0-40,0 40,0-39,0 0,0 39,0-39,0 39,0-39,0 39,0-40,0 1,-40 39,40 0,0-39,0 39,0-39,0 0,0 39,0-40,0 40,0-39,0 39,0-39,0 0,0 0,0 39,0-40,0 1,0 39,0-39,0 39,0-39,0 0,0 39,0-40,0 40,40 0,-40-39,0 39,39 0,0 0,-39-39,0 39,39-39,-39 39,0 0,0 0,39 0,1 0,-1 0,-39 0,39 0,0 0,-39 0,39-39,1 39,-1 0,-39 0,39 0,-39 0,39 0,-39 0,0 0,39 0,1 0,-40 0,39 0,-39 0,39 0,0 0,-39 0,39 0,-39 0,0 0,40 0,-40 39,0-39,39 39,0-39,-39 0,0 0,0 39,39-39,-39 0,0 39,0-39,0 0,39 0,-39 40,0-1,0-39,0 0,0 39,0-39,0 39,0 0,0-39,0 40,0-40,0 39,40-39,-40 0,0 39,0 0,0-39,0 39,0-39,39 0,-39 40,0-1,0-39,0 39,0-39,0 39,0-39,0 39,0 1,-39-40,39 39,0-39,0 39,0 0,0-39,-40 0,40 39,0-39,0 0,0 40,-39-40,39 0,0 0,-39 0,0 0,39 0,-39 0,39 0,-40 0,40 39,0-39,-39 0,0 0,39 0,0 0,-39 0,39 0,-39 0,-1 0,40 0,-39 0,39 0,-39 0,39 0,-39 0,0 0,39 0,-40 0,40 0,-39 0,0 0</inkml:trace>
  <inkml:trace contextRef="#ctx0" brushRef="#br0" timeOffset="153127.2">13053 5957,'0'0,"0"0,0 0,0-39,0 39,0-78,0 78,0-39,0 39,0-40,39 1,-39 39,39 0,-39 0,0-39,39 39,-39 0,0 0,39 0,1 0,-40 0,39 0,-39 0,0-39,39 39,-39 0,78 0,-78 0,40 0,-40 0,0 0,0 0,39 39,0-39,-39 39,0 0,0-39,0 0,39 0,-39 40,0-40,0 39,39-39,-39 0,0 39,0 0,0-39,0 39,0-39,0 0,0 40,-39-40,39 39,0-39,0 0,-39 0,0 0,39 39,-39-39,39 0,-40 0,40 0,-39 0,0 0,39 0,-39 0,39 0,-39 0,-1 0,40 0,-39 0,39 0,-39 0,39 0,-39 0,0 0,39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CA69E-5E54-4491-BE34-3C927320015C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306B4-2E90-4DAF-85EB-52F25304EC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63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BBCAD2-AFFC-4388-92CF-F3503AF82F69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186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F0D2-539B-4660-ACEC-00C1F58F9651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62BD9-DDBB-477A-B867-F24A6E489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F0D2-539B-4660-ACEC-00C1F58F9651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62BD9-DDBB-477A-B867-F24A6E489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F0D2-539B-4660-ACEC-00C1F58F9651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62BD9-DDBB-477A-B867-F24A6E489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F0D2-539B-4660-ACEC-00C1F58F9651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62BD9-DDBB-477A-B867-F24A6E489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F0D2-539B-4660-ACEC-00C1F58F9651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62BD9-DDBB-477A-B867-F24A6E489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F0D2-539B-4660-ACEC-00C1F58F9651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62BD9-DDBB-477A-B867-F24A6E489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F0D2-539B-4660-ACEC-00C1F58F9651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62BD9-DDBB-477A-B867-F24A6E489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F0D2-539B-4660-ACEC-00C1F58F9651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62BD9-DDBB-477A-B867-F24A6E489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F0D2-539B-4660-ACEC-00C1F58F9651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62BD9-DDBB-477A-B867-F24A6E489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F0D2-539B-4660-ACEC-00C1F58F9651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62BD9-DDBB-477A-B867-F24A6E489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F0D2-539B-4660-ACEC-00C1F58F9651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62BD9-DDBB-477A-B867-F24A6E489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3F0D2-539B-4660-ACEC-00C1F58F9651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62BD9-DDBB-477A-B867-F24A6E489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wmf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emf"/><Relationship Id="rId5" Type="http://schemas.openxmlformats.org/officeDocument/2006/relationships/customXml" Target="../ink/ink3.xml"/><Relationship Id="rId4" Type="http://schemas.openxmlformats.org/officeDocument/2006/relationships/image" Target="../media/image29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4724400" cy="6858000"/>
          </a:xfrm>
        </p:spPr>
        <p:txBody>
          <a:bodyPr>
            <a:normAutofit/>
          </a:bodyPr>
          <a:lstStyle/>
          <a:p>
            <a:r>
              <a:rPr lang="en-US" sz="1600" u="sng" dirty="0" smtClean="0">
                <a:solidFill>
                  <a:schemeClr val="tx1"/>
                </a:solidFill>
              </a:rPr>
              <a:t>DO NOW</a:t>
            </a:r>
          </a:p>
          <a:p>
            <a:r>
              <a:rPr lang="zh-CN" altLang="en-US" sz="1600" dirty="0" smtClean="0">
                <a:solidFill>
                  <a:srgbClr val="FF0000"/>
                </a:solidFill>
              </a:rPr>
              <a:t>中国家常菜</a:t>
            </a:r>
            <a:endParaRPr lang="en-US" altLang="zh-CN" sz="1600" dirty="0" smtClean="0">
              <a:solidFill>
                <a:srgbClr val="FF0000"/>
              </a:solidFill>
            </a:endParaRPr>
          </a:p>
          <a:p>
            <a:r>
              <a:rPr lang="en-US" altLang="zh-CN" sz="2400" dirty="0" smtClean="0">
                <a:solidFill>
                  <a:schemeClr val="tx1"/>
                </a:solidFill>
              </a:rPr>
              <a:t>1. </a:t>
            </a:r>
            <a:r>
              <a:rPr lang="en-US" sz="2400" dirty="0" smtClean="0">
                <a:solidFill>
                  <a:schemeClr val="tx1"/>
                </a:solidFill>
              </a:rPr>
              <a:t>Flashcards: Study the whole set</a:t>
            </a:r>
          </a:p>
          <a:p>
            <a:pPr marL="457200" indent="-457200" algn="l">
              <a:buAutoNum type="arabicPeriod"/>
            </a:pPr>
            <a:endParaRPr lang="en-US" sz="2400" dirty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endParaRPr lang="en-US" sz="2400" dirty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endParaRPr lang="en-US" sz="2400" dirty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endParaRPr lang="en-US" sz="2400" dirty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endParaRPr lang="en-US" sz="240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2133600"/>
            <a:ext cx="4419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2. Scatter: everything disappears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724400" y="0"/>
            <a:ext cx="1781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3. Test</a:t>
            </a:r>
            <a:endParaRPr lang="en-US" sz="24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648200" y="0"/>
            <a:ext cx="0" cy="7162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ight Arrow 13"/>
          <p:cNvSpPr/>
          <p:nvPr/>
        </p:nvSpPr>
        <p:spPr>
          <a:xfrm>
            <a:off x="5791200" y="6248400"/>
            <a:ext cx="1330499" cy="1524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1574" y="2514600"/>
            <a:ext cx="1872426" cy="401381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800600" y="685800"/>
            <a:ext cx="1658904" cy="28623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Click the “create new test” button after you change the setting and take as many times as you need to get 100%.</a:t>
            </a:r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>
            <a:off x="5867400" y="4953000"/>
            <a:ext cx="1330499" cy="1524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5943600" y="3733800"/>
            <a:ext cx="1330499" cy="1524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5943600" y="3429000"/>
            <a:ext cx="1330499" cy="1524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5943600" y="3124200"/>
            <a:ext cx="1330499" cy="1524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86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-304800"/>
            <a:ext cx="7772400" cy="1470025"/>
          </a:xfrm>
        </p:spPr>
        <p:txBody>
          <a:bodyPr/>
          <a:lstStyle/>
          <a:p>
            <a:r>
              <a:rPr lang="en-US" dirty="0" smtClean="0"/>
              <a:t>Task 1 : </a:t>
            </a:r>
            <a:r>
              <a:rPr lang="zh-CN" altLang="en-US" dirty="0" smtClean="0"/>
              <a:t>翻译</a:t>
            </a:r>
            <a:r>
              <a:rPr lang="en-US" altLang="zh-CN" dirty="0" smtClean="0"/>
              <a:t>Text 1(P123)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22098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Task 2 : WB P144/2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0" y="3105835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/>
              <a:t>Reference :</a:t>
            </a:r>
          </a:p>
          <a:p>
            <a:r>
              <a:rPr lang="en-US" sz="4000" dirty="0" err="1"/>
              <a:t>Quizlet</a:t>
            </a:r>
            <a:r>
              <a:rPr lang="en-US" sz="4000" dirty="0"/>
              <a:t> :Places</a:t>
            </a:r>
          </a:p>
        </p:txBody>
      </p:sp>
    </p:spTree>
    <p:extLst>
      <p:ext uri="{BB962C8B-B14F-4D97-AF65-F5344CB8AC3E}">
        <p14:creationId xmlns:p14="http://schemas.microsoft.com/office/powerpoint/2010/main" val="164107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57200"/>
            <a:ext cx="7620000" cy="66876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30628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Task </a:t>
            </a:r>
            <a:r>
              <a:rPr lang="en-US" dirty="0"/>
              <a:t>1 : </a:t>
            </a:r>
            <a:r>
              <a:rPr lang="en-US" altLang="zh-CN" dirty="0" smtClean="0"/>
              <a:t>Translate Text </a:t>
            </a:r>
            <a:r>
              <a:rPr lang="en-US" altLang="zh-CN" dirty="0"/>
              <a:t>1(P123</a:t>
            </a:r>
            <a:r>
              <a:rPr lang="en-US" altLang="zh-CN" dirty="0" smtClean="0"/>
              <a:t>)</a:t>
            </a:r>
          </a:p>
          <a:p>
            <a:r>
              <a:rPr lang="en-US" dirty="0" smtClean="0"/>
              <a:t>Reference: (122/new word)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82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2" y="1447800"/>
            <a:ext cx="9067898" cy="4572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26083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Task 2:</a:t>
            </a:r>
          </a:p>
          <a:p>
            <a:r>
              <a:rPr lang="en-US" dirty="0" smtClean="0"/>
              <a:t>Reference :</a:t>
            </a:r>
            <a:r>
              <a:rPr lang="en-US" dirty="0" err="1"/>
              <a:t>Quizlet</a:t>
            </a:r>
            <a:r>
              <a:rPr lang="en-US" dirty="0"/>
              <a:t> :Places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942840" y="3883320"/>
              <a:ext cx="7930080" cy="7462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3480" y="3873960"/>
                <a:ext cx="7948800" cy="765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/>
          <p:cNvSpPr txBox="1"/>
          <p:nvPr/>
        </p:nvSpPr>
        <p:spPr>
          <a:xfrm>
            <a:off x="1143000" y="1905000"/>
            <a:ext cx="2209800" cy="609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26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0"/>
            <a:ext cx="7772400" cy="1470025"/>
          </a:xfrm>
        </p:spPr>
        <p:txBody>
          <a:bodyPr/>
          <a:lstStyle/>
          <a:p>
            <a:r>
              <a:rPr lang="en-US" dirty="0" smtClean="0"/>
              <a:t>Task 3 : TB P124/3</a:t>
            </a:r>
            <a:endParaRPr lang="en-US" dirty="0"/>
          </a:p>
        </p:txBody>
      </p:sp>
      <p:pic>
        <p:nvPicPr>
          <p:cNvPr id="2052" name="Picture 4" descr="http://media-cdn.tripadvisor.com/media/photo-s/01/cf/9a/7c/the-back-of-the-hou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447800"/>
            <a:ext cx="3000838" cy="2247901"/>
          </a:xfrm>
          <a:prstGeom prst="rect">
            <a:avLst/>
          </a:prstGeom>
          <a:noFill/>
        </p:spPr>
      </p:pic>
      <p:pic>
        <p:nvPicPr>
          <p:cNvPr id="2054" name="Picture 6" descr="http://icons.wunderground.com/data/wximagenew/g/G3/14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399" y="1447800"/>
            <a:ext cx="3312111" cy="2209800"/>
          </a:xfrm>
          <a:prstGeom prst="rect">
            <a:avLst/>
          </a:prstGeom>
          <a:noFill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4286214"/>
            <a:ext cx="2925286" cy="2195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 descr="http://img2-1.timeinc.net/toh/i/g/0109-behind-closed-doors/painted-ston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4191000"/>
            <a:ext cx="2514600" cy="251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33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676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10:45</a:t>
            </a:r>
            <a:br>
              <a:rPr lang="en-US" dirty="0" smtClean="0"/>
            </a:br>
            <a:r>
              <a:rPr lang="en-US" dirty="0" smtClean="0"/>
              <a:t>Oral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zh-CN" altLang="en-US" sz="7300" dirty="0"/>
              <a:t>市</a:t>
            </a:r>
            <a:r>
              <a:rPr lang="zh-CN" altLang="en-US" sz="7300" dirty="0" smtClean="0"/>
              <a:t>区</a:t>
            </a:r>
            <a:r>
              <a:rPr lang="en-US" altLang="zh-CN" sz="7300" dirty="0" smtClean="0"/>
              <a:t/>
            </a:r>
            <a:br>
              <a:rPr lang="en-US" altLang="zh-CN" sz="7300" dirty="0" smtClean="0"/>
            </a:br>
            <a:r>
              <a:rPr lang="zh-CN" altLang="en-US" sz="7300" dirty="0"/>
              <a:t>郊区</a:t>
            </a:r>
            <a:endParaRPr lang="en-US" sz="7300" dirty="0"/>
          </a:p>
        </p:txBody>
      </p:sp>
    </p:spTree>
    <p:extLst>
      <p:ext uri="{BB962C8B-B14F-4D97-AF65-F5344CB8AC3E}">
        <p14:creationId xmlns:p14="http://schemas.microsoft.com/office/powerpoint/2010/main" val="399002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446772" y="-159023"/>
            <a:ext cx="7751546" cy="731520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 rot="5400000">
            <a:off x="5295900" y="3009903"/>
            <a:ext cx="6858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00" dirty="0" smtClean="0"/>
              <a:t>有人说住在市区好，有人说住在郊区好，你觉得住在哪里好？为什么？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 rot="5400000">
            <a:off x="4343906" y="2913321"/>
            <a:ext cx="6993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姓名：</a:t>
            </a:r>
            <a:endParaRPr lang="en-US" altLang="zh-CN" dirty="0" smtClean="0"/>
          </a:p>
          <a:p>
            <a:endParaRPr lang="en-US" dirty="0"/>
          </a:p>
          <a:p>
            <a:r>
              <a:rPr lang="zh-CN" altLang="en-US" dirty="0" smtClean="0"/>
              <a:t>日期：                                     </a:t>
            </a:r>
            <a:r>
              <a:rPr lang="en-US" altLang="zh-CN" b="1" u="sng" dirty="0" smtClean="0"/>
              <a:t>DUE:</a:t>
            </a:r>
            <a:r>
              <a:rPr lang="zh-CN" altLang="en-US" b="1" u="sng" dirty="0"/>
              <a:t>九</a:t>
            </a:r>
            <a:r>
              <a:rPr lang="zh-CN" altLang="en-US" b="1" u="sng" dirty="0" smtClean="0"/>
              <a:t>月十五日（星期二）</a:t>
            </a:r>
            <a:endParaRPr lang="en-US" altLang="zh-CN" b="1" u="sng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29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口</a:t>
            </a:r>
            <a:r>
              <a:rPr lang="zh-CN" altLang="en-US" dirty="0" smtClean="0"/>
              <a:t>味重</a:t>
            </a:r>
            <a:endParaRPr lang="en-US" altLang="zh-CN" dirty="0" smtClean="0"/>
          </a:p>
          <a:p>
            <a:r>
              <a:rPr lang="zh-CN" altLang="en-US" dirty="0"/>
              <a:t>口味轻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29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6200" y="-228600"/>
            <a:ext cx="9296400" cy="1470025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Group work:</a:t>
            </a:r>
            <a:br>
              <a:rPr lang="en-US" altLang="zh-CN" sz="2800" dirty="0" smtClean="0"/>
            </a:br>
            <a:r>
              <a:rPr lang="en-US" altLang="zh-CN" sz="2800" dirty="0" smtClean="0"/>
              <a:t>discuss the sentence structures for adjectives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143000"/>
            <a:ext cx="6400800" cy="609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Subject + </a:t>
            </a:r>
            <a:r>
              <a:rPr lang="zh-CN" altLang="en-US" dirty="0" smtClean="0">
                <a:solidFill>
                  <a:schemeClr val="tx1"/>
                </a:solidFill>
              </a:rPr>
              <a:t>太 </a:t>
            </a:r>
            <a:r>
              <a:rPr lang="en-US" altLang="zh-CN" dirty="0" smtClean="0">
                <a:solidFill>
                  <a:schemeClr val="tx1"/>
                </a:solidFill>
              </a:rPr>
              <a:t>+ adj. +</a:t>
            </a:r>
            <a:r>
              <a:rPr lang="zh-CN" altLang="en-US" dirty="0" smtClean="0">
                <a:solidFill>
                  <a:schemeClr val="tx1"/>
                </a:solidFill>
              </a:rPr>
              <a:t>了！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71600" y="2018665"/>
            <a:ext cx="6400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peach + </a:t>
            </a:r>
            <a:r>
              <a:rPr lang="zh-CN" altLang="en-US" dirty="0" smtClean="0">
                <a:solidFill>
                  <a:schemeClr val="tx1"/>
                </a:solidFill>
              </a:rPr>
              <a:t>太 </a:t>
            </a:r>
            <a:r>
              <a:rPr lang="en-US" altLang="zh-CN" dirty="0" smtClean="0">
                <a:solidFill>
                  <a:schemeClr val="tx1"/>
                </a:solidFill>
              </a:rPr>
              <a:t>+ tasty+</a:t>
            </a:r>
            <a:r>
              <a:rPr lang="zh-CN" altLang="en-US" dirty="0" smtClean="0">
                <a:solidFill>
                  <a:schemeClr val="tx1"/>
                </a:solidFill>
              </a:rPr>
              <a:t>了！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71600" y="2819400"/>
            <a:ext cx="6400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 smtClean="0">
                <a:solidFill>
                  <a:schemeClr val="tx1"/>
                </a:solidFill>
              </a:rPr>
              <a:t>桃子</a:t>
            </a:r>
            <a:r>
              <a:rPr lang="en-US" dirty="0" smtClean="0">
                <a:solidFill>
                  <a:schemeClr val="tx1"/>
                </a:solidFill>
              </a:rPr>
              <a:t> + </a:t>
            </a:r>
            <a:r>
              <a:rPr lang="zh-CN" altLang="en-US" dirty="0" smtClean="0">
                <a:solidFill>
                  <a:schemeClr val="tx1"/>
                </a:solidFill>
              </a:rPr>
              <a:t>太 </a:t>
            </a:r>
            <a:r>
              <a:rPr lang="en-US" altLang="zh-CN" dirty="0" smtClean="0">
                <a:solidFill>
                  <a:schemeClr val="tx1"/>
                </a:solidFill>
              </a:rPr>
              <a:t>+ </a:t>
            </a:r>
            <a:r>
              <a:rPr lang="zh-CN" altLang="en-US" dirty="0" smtClean="0">
                <a:solidFill>
                  <a:schemeClr val="tx1"/>
                </a:solidFill>
              </a:rPr>
              <a:t>好吃</a:t>
            </a:r>
            <a:r>
              <a:rPr lang="en-US" altLang="zh-CN" dirty="0" smtClean="0">
                <a:solidFill>
                  <a:schemeClr val="tx1"/>
                </a:solidFill>
              </a:rPr>
              <a:t>+</a:t>
            </a:r>
            <a:r>
              <a:rPr lang="zh-CN" altLang="en-US" dirty="0" smtClean="0">
                <a:solidFill>
                  <a:schemeClr val="tx1"/>
                </a:solidFill>
              </a:rPr>
              <a:t>了！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401017" y="3620135"/>
            <a:ext cx="6400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Peaches are too good(tasty)!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73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2209800"/>
            <a:ext cx="6858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600" dirty="0" smtClean="0"/>
              <a:t>Write a diary about a bad dining out experience, minimum of 200 words.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3352800"/>
            <a:ext cx="6993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姓名：</a:t>
            </a:r>
            <a:endParaRPr lang="en-US" altLang="zh-CN" dirty="0" smtClean="0"/>
          </a:p>
          <a:p>
            <a:endParaRPr lang="en-US" dirty="0"/>
          </a:p>
          <a:p>
            <a:r>
              <a:rPr lang="zh-CN" altLang="en-US" dirty="0" smtClean="0"/>
              <a:t>日期：                                     </a:t>
            </a:r>
            <a:r>
              <a:rPr lang="en-US" altLang="zh-CN" b="1" u="sng" dirty="0" smtClean="0"/>
              <a:t>DUE:</a:t>
            </a:r>
            <a:r>
              <a:rPr lang="zh-CN" altLang="en-US" b="1" u="sng" dirty="0" smtClean="0"/>
              <a:t>十二月九日（星期二）</a:t>
            </a:r>
            <a:endParaRPr lang="en-US" altLang="zh-CN" b="1" u="sng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77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4724400" cy="6858000"/>
          </a:xfrm>
        </p:spPr>
        <p:txBody>
          <a:bodyPr>
            <a:normAutofit/>
          </a:bodyPr>
          <a:lstStyle/>
          <a:p>
            <a:r>
              <a:rPr lang="en-US" sz="1600" u="sng" dirty="0" err="1" smtClean="0">
                <a:solidFill>
                  <a:schemeClr val="tx1"/>
                </a:solidFill>
              </a:rPr>
              <a:t>Quizlet</a:t>
            </a:r>
            <a:r>
              <a:rPr lang="en-US" sz="1600" u="sng" dirty="0" smtClean="0">
                <a:solidFill>
                  <a:schemeClr val="tx1"/>
                </a:solidFill>
              </a:rPr>
              <a:t> cheat sheet</a:t>
            </a:r>
          </a:p>
          <a:p>
            <a:r>
              <a:rPr lang="en-US" sz="1600" dirty="0">
                <a:solidFill>
                  <a:srgbClr val="FF0000"/>
                </a:solidFill>
              </a:rPr>
              <a:t>Sentence Structure </a:t>
            </a:r>
            <a:r>
              <a:rPr lang="zh-CN" altLang="en-US" sz="1600" dirty="0">
                <a:solidFill>
                  <a:srgbClr val="FF0000"/>
                </a:solidFill>
              </a:rPr>
              <a:t>第一章</a:t>
            </a:r>
            <a:r>
              <a:rPr lang="zh-CN" altLang="en-US" sz="1600" dirty="0" smtClean="0">
                <a:solidFill>
                  <a:srgbClr val="FF0000"/>
                </a:solidFill>
              </a:rPr>
              <a:t>节</a:t>
            </a:r>
            <a:endParaRPr lang="en-US" altLang="zh-CN" sz="1600" dirty="0" smtClean="0">
              <a:solidFill>
                <a:srgbClr val="FF0000"/>
              </a:solidFill>
            </a:endParaRPr>
          </a:p>
          <a:p>
            <a:r>
              <a:rPr lang="en-US" altLang="zh-CN" sz="2400" dirty="0" smtClean="0">
                <a:solidFill>
                  <a:schemeClr val="tx1"/>
                </a:solidFill>
              </a:rPr>
              <a:t>1. </a:t>
            </a:r>
            <a:r>
              <a:rPr lang="en-US" sz="2400" dirty="0" smtClean="0">
                <a:solidFill>
                  <a:schemeClr val="tx1"/>
                </a:solidFill>
              </a:rPr>
              <a:t>Flashcards: Study the whole set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2. Learn:</a:t>
            </a:r>
          </a:p>
          <a:p>
            <a:pPr marL="457200" indent="-457200" algn="l">
              <a:buAutoNum type="arabicPeriod"/>
            </a:pPr>
            <a:endParaRPr lang="en-US" sz="2400" dirty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endParaRPr lang="en-US" sz="2400" dirty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endParaRPr lang="en-US" sz="2400" dirty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3. Speller:</a:t>
            </a:r>
            <a:endParaRPr lang="en-US" sz="2400" dirty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endParaRPr lang="en-US" sz="2400" dirty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endParaRPr lang="en-US" sz="2400" dirty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endParaRPr lang="en-US" sz="240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24398" y="0"/>
            <a:ext cx="4419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4. Scatter: everything disappears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750902" y="383233"/>
            <a:ext cx="1781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  <a:r>
              <a:rPr lang="en-US" sz="2400" dirty="0" smtClean="0"/>
              <a:t>. Race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800185" y="2576810"/>
            <a:ext cx="1781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6. Test</a:t>
            </a:r>
            <a:endParaRPr lang="en-US" sz="24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648200" y="0"/>
            <a:ext cx="0" cy="7162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ight Arrow 13"/>
          <p:cNvSpPr/>
          <p:nvPr/>
        </p:nvSpPr>
        <p:spPr>
          <a:xfrm>
            <a:off x="5234707" y="6580711"/>
            <a:ext cx="1330499" cy="1524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3821"/>
            <a:ext cx="4602486" cy="2357586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 rot="2150068">
            <a:off x="2433025" y="2751792"/>
            <a:ext cx="121633" cy="966308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959879" y="2364804"/>
            <a:ext cx="1658904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Take as many rounds as you need to get 100%.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9" y="4219810"/>
            <a:ext cx="4549189" cy="238078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664389" y="5552661"/>
            <a:ext cx="1658904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Take as many rounds as you need until you see this page.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6357" y="1471491"/>
            <a:ext cx="4371199" cy="1066800"/>
          </a:xfrm>
          <a:prstGeom prst="rect">
            <a:avLst/>
          </a:prstGeom>
        </p:spPr>
      </p:pic>
      <p:sp>
        <p:nvSpPr>
          <p:cNvPr id="21" name="Down Arrow 20"/>
          <p:cNvSpPr/>
          <p:nvPr/>
        </p:nvSpPr>
        <p:spPr>
          <a:xfrm>
            <a:off x="8534400" y="461665"/>
            <a:ext cx="86139" cy="1138535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565206" y="399871"/>
            <a:ext cx="1658904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Take as many rounds as you need to get at least 2000.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4162" y="2739170"/>
            <a:ext cx="1872426" cy="401381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815351" y="2996290"/>
            <a:ext cx="1658904" cy="28623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Click the “create new test” button after you change the setting and take as many times as you need to get 100%.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57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78" y="0"/>
            <a:ext cx="9144000" cy="6763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我最喜欢辣的，所以我喜欢</a:t>
            </a: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_____</a:t>
            </a: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sz="14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6858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辣椒</a:t>
            </a:r>
            <a:r>
              <a:rPr lang="en-US" sz="14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  <a:r>
              <a:rPr lang="zh-CN" altLang="en-US" sz="14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糖</a:t>
            </a:r>
            <a:r>
              <a:rPr lang="en-US" sz="14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  <a:r>
              <a:rPr lang="zh-CN" altLang="en-US" sz="14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米饭</a:t>
            </a:r>
            <a:r>
              <a:rPr lang="en-US" sz="14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  <a:r>
              <a:rPr lang="zh-CN" altLang="en-US" sz="14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菠萝</a:t>
            </a:r>
            <a:endParaRPr lang="en-US" sz="1400" dirty="0" smtClean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6858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我从小就爱吃零食，比如冰激凌，</a:t>
            </a: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______</a:t>
            </a: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和薯片。</a:t>
            </a:r>
            <a:endParaRPr lang="en-US" sz="14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</a:t>
            </a:r>
            <a:r>
              <a:rPr lang="zh-CN" altLang="en-US" sz="14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鸡</a:t>
            </a: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肉</a:t>
            </a: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</a:t>
            </a:r>
            <a:r>
              <a:rPr lang="zh-CN" altLang="en-US" sz="14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巧</a:t>
            </a: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克力</a:t>
            </a: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  <a:r>
              <a:rPr lang="zh-CN" altLang="en-US" sz="14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糖</a:t>
            </a: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醋排骨</a:t>
            </a: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  <a:r>
              <a:rPr lang="zh-CN" altLang="en-US" sz="14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麻</a:t>
            </a: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婆豆腐</a:t>
            </a:r>
            <a:endParaRPr lang="en-US" sz="14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中国特别</a:t>
            </a: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______,</a:t>
            </a: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不同地方的人，喜欢吃不同的口味。</a:t>
            </a:r>
            <a:endParaRPr lang="en-US" sz="14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</a:t>
            </a:r>
            <a:r>
              <a:rPr lang="zh-CN" altLang="en-US" sz="14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小</a:t>
            </a:r>
            <a:r>
              <a:rPr lang="en-US" sz="14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lang="zh-CN" altLang="en-US" sz="14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长</a:t>
            </a:r>
            <a:r>
              <a:rPr lang="en-US" sz="14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  <a:r>
              <a:rPr lang="zh-CN" altLang="en-US" sz="14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圆</a:t>
            </a:r>
            <a:r>
              <a:rPr lang="en-US" sz="14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  <a:r>
              <a:rPr lang="zh-CN" altLang="en-US" sz="14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大</a:t>
            </a:r>
            <a:endParaRPr lang="en-US" sz="14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中国饭很有</a:t>
            </a: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______</a:t>
            </a: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sz="14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</a:t>
            </a:r>
            <a:r>
              <a:rPr lang="zh-CN" altLang="en-US" sz="14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酸</a:t>
            </a: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甜</a:t>
            </a: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lang="en-US" sz="14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en-US" sz="14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瘦</a:t>
            </a:r>
            <a:r>
              <a:rPr lang="en-US" sz="14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</a:t>
            </a:r>
            <a:r>
              <a:rPr lang="zh-CN" altLang="en-US" sz="14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好</a:t>
            </a: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吃</a:t>
            </a: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  <a:r>
              <a:rPr lang="zh-CN" altLang="en-US" sz="14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特</a:t>
            </a: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色</a:t>
            </a:r>
            <a:endParaRPr lang="en-US" sz="14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在中国，南方人喜欢</a:t>
            </a: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______</a:t>
            </a: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他们最喜欢在菜里放糖。</a:t>
            </a:r>
            <a:endParaRPr lang="en-US" sz="14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</a:t>
            </a:r>
            <a:r>
              <a:rPr lang="zh-CN" altLang="en-US" sz="14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甜</a:t>
            </a:r>
            <a:r>
              <a:rPr lang="en-US" sz="14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</a:t>
            </a:r>
            <a:r>
              <a:rPr lang="zh-CN" altLang="en-US" sz="14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酸</a:t>
            </a:r>
            <a:r>
              <a:rPr lang="en-US" sz="14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</a:t>
            </a:r>
            <a:r>
              <a:rPr lang="zh-CN" altLang="en-US" sz="14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苦</a:t>
            </a:r>
            <a:r>
              <a:rPr lang="en-US" sz="14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  <a:r>
              <a:rPr lang="zh-CN" altLang="en-US" sz="14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辣</a:t>
            </a:r>
            <a:endParaRPr lang="en-US" sz="14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圣诞节的晚饭好</a:t>
            </a: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_______</a:t>
            </a: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死了！</a:t>
            </a:r>
            <a:endParaRPr lang="en-US" sz="14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</a:t>
            </a:r>
            <a:r>
              <a:rPr lang="zh-CN" altLang="en-US" sz="14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喝</a:t>
            </a:r>
            <a:r>
              <a:rPr lang="en-US" sz="14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lang="zh-CN" altLang="en-US" sz="14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吃</a:t>
            </a:r>
            <a:r>
              <a:rPr lang="en-US" sz="14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</a:t>
            </a:r>
            <a:r>
              <a:rPr lang="zh-CN" altLang="en-US" sz="14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用</a:t>
            </a:r>
            <a:r>
              <a:rPr lang="en-US" sz="14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</a:t>
            </a:r>
            <a:r>
              <a:rPr lang="zh-CN" altLang="en-US" sz="14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拉</a:t>
            </a:r>
            <a:endParaRPr lang="en-US" sz="14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包子很好吃。做包子要用</a:t>
            </a: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_______</a:t>
            </a: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和肉或者蔬菜。</a:t>
            </a:r>
            <a:endParaRPr lang="en-US" sz="14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</a:t>
            </a:r>
            <a:r>
              <a:rPr lang="zh-CN" altLang="en-US" sz="14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面 </a:t>
            </a:r>
            <a:r>
              <a:rPr lang="en-US" sz="14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</a:t>
            </a:r>
            <a:r>
              <a:rPr lang="zh-CN" altLang="en-US" sz="14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米</a:t>
            </a:r>
            <a:r>
              <a:rPr lang="en-US" sz="14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</a:t>
            </a:r>
            <a:r>
              <a:rPr lang="zh-CN" altLang="en-US" sz="14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水</a:t>
            </a: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果</a:t>
            </a: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</a:t>
            </a:r>
            <a:r>
              <a:rPr lang="zh-CN" altLang="en-US" sz="14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梨</a:t>
            </a:r>
            <a:endParaRPr lang="en-US" sz="14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住在</a:t>
            </a: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______</a:t>
            </a: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_______</a:t>
            </a: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的人特别喜欢吃辣的。</a:t>
            </a:r>
            <a:endParaRPr lang="en-US" sz="14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</a:t>
            </a:r>
            <a:r>
              <a:rPr lang="zh-CN" altLang="en-US" sz="14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北</a:t>
            </a: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京和上海 </a:t>
            </a: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</a:t>
            </a:r>
            <a:r>
              <a:rPr lang="zh-CN" altLang="en-US" sz="14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天</a:t>
            </a: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津和香港</a:t>
            </a: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</a:t>
            </a:r>
            <a:r>
              <a:rPr lang="zh-CN" altLang="en-US" sz="14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上海</a:t>
            </a: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和美国</a:t>
            </a: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  <a:r>
              <a:rPr lang="zh-CN" altLang="en-US" sz="14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四</a:t>
            </a: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川和重庆</a:t>
            </a:r>
            <a:endParaRPr lang="en-US" sz="14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生命的三要素是：</a:t>
            </a:r>
            <a:endParaRPr lang="en-US" sz="14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zh-CN" altLang="en-US" sz="14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水</a:t>
            </a: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，空气和阳光 </a:t>
            </a: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</a:t>
            </a:r>
            <a:r>
              <a:rPr lang="zh-CN" altLang="en-US" sz="14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茶</a:t>
            </a: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，空气和阳光</a:t>
            </a: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</a:t>
            </a:r>
            <a:r>
              <a:rPr lang="zh-CN" altLang="en-US" sz="14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水</a:t>
            </a: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，空气和公司 </a:t>
            </a: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</a:t>
            </a:r>
            <a:r>
              <a:rPr lang="zh-CN" altLang="en-US" sz="14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老</a:t>
            </a: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师，学生和学校</a:t>
            </a:r>
            <a:endParaRPr lang="en-US" sz="14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一个成年人一天要喝</a:t>
            </a: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______</a:t>
            </a: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两升水。</a:t>
            </a:r>
            <a:endParaRPr lang="en-US" sz="14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zh-CN" altLang="en-US" sz="14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总</a:t>
            </a: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sz="14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zh-CN" altLang="en-US" sz="14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一</a:t>
            </a: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定</a:t>
            </a: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</a:t>
            </a:r>
            <a:r>
              <a:rPr lang="en-US" sz="14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14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大</a:t>
            </a: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概</a:t>
            </a: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</a:t>
            </a:r>
            <a:r>
              <a:rPr lang="zh-CN" altLang="en-US" sz="14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常</a:t>
            </a: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常</a:t>
            </a:r>
            <a:endParaRPr lang="en-US" sz="1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0" y="1524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i="1" u="sng" dirty="0" smtClean="0">
                <a:solidFill>
                  <a:srgbClr val="FF0000"/>
                </a:solidFill>
              </a:rPr>
              <a:t>下次的考试</a:t>
            </a:r>
            <a:endParaRPr lang="en-US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06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提醒：</a:t>
            </a:r>
            <a:r>
              <a:rPr lang="en-US" altLang="zh-CN" dirty="0" smtClean="0">
                <a:solidFill>
                  <a:srgbClr val="FF0000"/>
                </a:solidFill>
              </a:rPr>
              <a:t/>
            </a:r>
            <a:br>
              <a:rPr lang="en-US" altLang="zh-CN" dirty="0" smtClean="0">
                <a:solidFill>
                  <a:srgbClr val="FF0000"/>
                </a:solidFill>
              </a:rPr>
            </a:br>
            <a:r>
              <a:rPr lang="zh-CN" altLang="en-US" dirty="0">
                <a:solidFill>
                  <a:srgbClr val="FF0000"/>
                </a:solidFill>
              </a:rPr>
              <a:t>回</a:t>
            </a:r>
            <a:r>
              <a:rPr lang="zh-CN" altLang="en-US" dirty="0" smtClean="0">
                <a:solidFill>
                  <a:srgbClr val="FF0000"/>
                </a:solidFill>
              </a:rPr>
              <a:t>家复习生命的三要素的默写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65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ChangeArrowheads="1"/>
          </p:cNvSpPr>
          <p:nvPr/>
        </p:nvSpPr>
        <p:spPr bwMode="auto">
          <a:xfrm>
            <a:off x="-12911" y="-32511"/>
            <a:ext cx="9144000" cy="68580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solidFill>
              <a:schemeClr val="accent3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en-US" sz="1800" dirty="0">
              <a:latin typeface="Times New Roman" pitchFamily="18" charset="0"/>
            </a:endParaRPr>
          </a:p>
        </p:txBody>
      </p:sp>
      <p:sp>
        <p:nvSpPr>
          <p:cNvPr id="34819" name="Line 3"/>
          <p:cNvSpPr>
            <a:spLocks noChangeShapeType="1"/>
          </p:cNvSpPr>
          <p:nvPr/>
        </p:nvSpPr>
        <p:spPr bwMode="auto">
          <a:xfrm>
            <a:off x="1447800" y="4724400"/>
            <a:ext cx="62484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2743200" y="2743200"/>
            <a:ext cx="36576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>
            <a:off x="3505200" y="4724400"/>
            <a:ext cx="0" cy="21336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>
            <a:off x="6096000" y="4724400"/>
            <a:ext cx="0" cy="21336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4572000" y="2743200"/>
            <a:ext cx="0" cy="19812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91179" name="Text Box 11"/>
          <p:cNvSpPr txBox="1">
            <a:spLocks noChangeArrowheads="1"/>
          </p:cNvSpPr>
          <p:nvPr/>
        </p:nvSpPr>
        <p:spPr bwMode="auto">
          <a:xfrm>
            <a:off x="1143000" y="4800600"/>
            <a:ext cx="25146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EAEAEA"/>
                </a:solidFill>
                <a:latin typeface="Times New Roman" pitchFamily="18" charset="0"/>
              </a:rPr>
              <a:t>苦</a:t>
            </a:r>
            <a:endParaRPr lang="en-US" sz="2400" b="1" dirty="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391184" name="Text Box 16"/>
          <p:cNvSpPr txBox="1">
            <a:spLocks noChangeArrowheads="1"/>
          </p:cNvSpPr>
          <p:nvPr/>
        </p:nvSpPr>
        <p:spPr bwMode="auto">
          <a:xfrm>
            <a:off x="2209800" y="2864247"/>
            <a:ext cx="25908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EAEAEA"/>
                </a:solidFill>
                <a:latin typeface="Times New Roman" pitchFamily="18" charset="0"/>
              </a:rPr>
              <a:t>酸</a:t>
            </a:r>
            <a:endParaRPr lang="en-US" sz="2400" b="1" dirty="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391185" name="Text Box 17"/>
          <p:cNvSpPr txBox="1">
            <a:spLocks noChangeArrowheads="1"/>
          </p:cNvSpPr>
          <p:nvPr/>
        </p:nvSpPr>
        <p:spPr bwMode="auto">
          <a:xfrm>
            <a:off x="5804112" y="4816856"/>
            <a:ext cx="24384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EAEAEA"/>
                </a:solidFill>
                <a:latin typeface="Times New Roman" pitchFamily="18" charset="0"/>
              </a:rPr>
              <a:t>咸</a:t>
            </a:r>
            <a:endParaRPr lang="en-US" sz="2400" b="1" dirty="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391188" name="Text Box 20"/>
          <p:cNvSpPr txBox="1">
            <a:spLocks noChangeArrowheads="1"/>
          </p:cNvSpPr>
          <p:nvPr/>
        </p:nvSpPr>
        <p:spPr bwMode="auto">
          <a:xfrm>
            <a:off x="3429000" y="1981200"/>
            <a:ext cx="2514600" cy="34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EAEAEA"/>
                </a:solidFill>
                <a:latin typeface="Times New Roman" pitchFamily="18" charset="0"/>
              </a:rPr>
              <a:t>外出就餐</a:t>
            </a:r>
            <a:endParaRPr lang="en-US" sz="2400" b="1" dirty="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3505200" y="4800600"/>
            <a:ext cx="25146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EAEAEA"/>
                </a:solidFill>
                <a:latin typeface="Times New Roman" pitchFamily="18" charset="0"/>
              </a:rPr>
              <a:t>辣</a:t>
            </a:r>
            <a:endParaRPr lang="en-US" sz="2400" b="1" dirty="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4381500" y="2832652"/>
            <a:ext cx="25908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EAEAEA"/>
                </a:solidFill>
                <a:latin typeface="Times New Roman" pitchFamily="18" charset="0"/>
              </a:rPr>
              <a:t>甜</a:t>
            </a:r>
            <a:endParaRPr lang="en-US" sz="2400" b="1" dirty="0">
              <a:solidFill>
                <a:srgbClr val="EAEAEA"/>
              </a:solidFill>
              <a:latin typeface="Times New Roman" pitchFamily="18" charset="0"/>
            </a:endParaRPr>
          </a:p>
        </p:txBody>
      </p:sp>
      <p:pic>
        <p:nvPicPr>
          <p:cNvPr id="1026" name="Picture 2" descr="C:\Users\Amy Feng\AppData\Local\Microsoft\Windows\Temporary Internet Files\Content.IE5\4PRO36LB\MC900230404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01758" y="1447800"/>
            <a:ext cx="2242242" cy="1604819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329" y="57959"/>
            <a:ext cx="2095500" cy="2095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87489"/>
            <a:ext cx="3297160" cy="9915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1" y="2172649"/>
            <a:ext cx="1902171" cy="12384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385" y="204411"/>
            <a:ext cx="1463829" cy="9794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590" y="3066881"/>
            <a:ext cx="1644918" cy="123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91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91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9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179" grpId="0"/>
      <p:bldP spid="391184" grpId="0"/>
      <p:bldP spid="391185" grpId="0"/>
      <p:bldP spid="391188" grpId="0"/>
      <p:bldP spid="28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Get a clicker and click the answers. You </a:t>
            </a:r>
            <a:r>
              <a:rPr lang="en-US" sz="2800" dirty="0" smtClean="0">
                <a:solidFill>
                  <a:srgbClr val="FF0000"/>
                </a:solidFill>
              </a:rPr>
              <a:t>can not </a:t>
            </a:r>
            <a:r>
              <a:rPr lang="en-US" sz="2800" dirty="0" smtClean="0"/>
              <a:t>go back to change the answer, so make sure you click the answers after you are 100% sure. (8:35)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470024"/>
            <a:ext cx="2971800" cy="5387975"/>
          </a:xfrm>
        </p:spPr>
        <p:txBody>
          <a:bodyPr>
            <a:noAutofit/>
          </a:bodyPr>
          <a:lstStyle/>
          <a:p>
            <a:r>
              <a:rPr lang="en-US" altLang="zh-CN" sz="6000" dirty="0" smtClean="0">
                <a:solidFill>
                  <a:schemeClr val="tx1"/>
                </a:solidFill>
              </a:rPr>
              <a:t>1.</a:t>
            </a:r>
            <a:r>
              <a:rPr lang="zh-CN" altLang="en-US" sz="6000" dirty="0">
                <a:solidFill>
                  <a:schemeClr val="tx1"/>
                </a:solidFill>
              </a:rPr>
              <a:t>咸</a:t>
            </a:r>
            <a:endParaRPr lang="en-US" altLang="zh-CN" sz="6000" dirty="0" smtClean="0">
              <a:solidFill>
                <a:schemeClr val="tx1"/>
              </a:solidFill>
            </a:endParaRPr>
          </a:p>
          <a:p>
            <a:r>
              <a:rPr lang="en-US" altLang="zh-CN" sz="6000" dirty="0" smtClean="0">
                <a:solidFill>
                  <a:schemeClr val="tx1"/>
                </a:solidFill>
              </a:rPr>
              <a:t>2</a:t>
            </a:r>
            <a:r>
              <a:rPr lang="en-US" altLang="zh-CN" sz="6000" dirty="0">
                <a:solidFill>
                  <a:schemeClr val="tx1"/>
                </a:solidFill>
              </a:rPr>
              <a:t>.</a:t>
            </a:r>
            <a:r>
              <a:rPr lang="zh-CN" altLang="en-US" sz="6000" dirty="0" smtClean="0">
                <a:solidFill>
                  <a:schemeClr val="tx1"/>
                </a:solidFill>
              </a:rPr>
              <a:t>甜</a:t>
            </a:r>
            <a:endParaRPr lang="en-US" altLang="zh-CN" sz="6000" dirty="0" smtClean="0">
              <a:solidFill>
                <a:schemeClr val="tx1"/>
              </a:solidFill>
            </a:endParaRPr>
          </a:p>
          <a:p>
            <a:r>
              <a:rPr lang="en-US" altLang="zh-CN" sz="6000" dirty="0" smtClean="0">
                <a:solidFill>
                  <a:schemeClr val="tx1"/>
                </a:solidFill>
              </a:rPr>
              <a:t>3.</a:t>
            </a:r>
            <a:r>
              <a:rPr lang="zh-CN" altLang="en-US" sz="6000" dirty="0" smtClean="0">
                <a:solidFill>
                  <a:schemeClr val="tx1"/>
                </a:solidFill>
              </a:rPr>
              <a:t>苦</a:t>
            </a:r>
            <a:endParaRPr lang="en-US" altLang="zh-CN" sz="6000" dirty="0" smtClean="0">
              <a:solidFill>
                <a:schemeClr val="tx1"/>
              </a:solidFill>
            </a:endParaRPr>
          </a:p>
          <a:p>
            <a:r>
              <a:rPr lang="en-US" altLang="zh-CN" sz="6000" dirty="0" smtClean="0">
                <a:solidFill>
                  <a:schemeClr val="tx1"/>
                </a:solidFill>
              </a:rPr>
              <a:t>4.</a:t>
            </a:r>
            <a:r>
              <a:rPr lang="zh-CN" altLang="en-US" sz="6000" dirty="0" smtClean="0">
                <a:solidFill>
                  <a:schemeClr val="tx1"/>
                </a:solidFill>
              </a:rPr>
              <a:t> 辣</a:t>
            </a:r>
            <a:endParaRPr lang="en-US" altLang="zh-CN" sz="6000" dirty="0" smtClean="0">
              <a:solidFill>
                <a:schemeClr val="tx1"/>
              </a:solidFill>
            </a:endParaRPr>
          </a:p>
          <a:p>
            <a:r>
              <a:rPr lang="en-US" altLang="zh-CN" sz="6000" dirty="0" smtClean="0">
                <a:solidFill>
                  <a:schemeClr val="tx1"/>
                </a:solidFill>
              </a:rPr>
              <a:t>5.</a:t>
            </a:r>
            <a:r>
              <a:rPr lang="zh-CN" altLang="en-US" sz="6000" dirty="0">
                <a:solidFill>
                  <a:schemeClr val="tx1"/>
                </a:solidFill>
              </a:rPr>
              <a:t>酸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191000" y="1470023"/>
            <a:ext cx="4953000" cy="5387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0" indent="-1143000">
              <a:buAutoNum type="alphaUcPeriod"/>
            </a:pPr>
            <a:r>
              <a:rPr lang="zh-CN" altLang="en-US" sz="6000" dirty="0" smtClean="0">
                <a:solidFill>
                  <a:schemeClr val="tx1"/>
                </a:solidFill>
              </a:rPr>
              <a:t>咖啡</a:t>
            </a:r>
            <a:endParaRPr lang="en-US" altLang="zh-CN" sz="6000" dirty="0" smtClean="0">
              <a:solidFill>
                <a:schemeClr val="tx1"/>
              </a:solidFill>
            </a:endParaRPr>
          </a:p>
          <a:p>
            <a:pPr marL="1143000" indent="-1143000">
              <a:buAutoNum type="alphaUcPeriod"/>
            </a:pPr>
            <a:r>
              <a:rPr lang="zh-CN" altLang="en-US" sz="6000" dirty="0">
                <a:solidFill>
                  <a:schemeClr val="tx1"/>
                </a:solidFill>
              </a:rPr>
              <a:t>菠萝</a:t>
            </a:r>
            <a:endParaRPr lang="en-US" altLang="zh-CN" sz="6000" dirty="0">
              <a:solidFill>
                <a:schemeClr val="tx1"/>
              </a:solidFill>
            </a:endParaRPr>
          </a:p>
          <a:p>
            <a:pPr marL="1143000" indent="-1143000">
              <a:buAutoNum type="alphaUcPeriod"/>
            </a:pPr>
            <a:r>
              <a:rPr lang="zh-CN" altLang="en-US" sz="6000" dirty="0" smtClean="0">
                <a:solidFill>
                  <a:schemeClr val="tx1"/>
                </a:solidFill>
              </a:rPr>
              <a:t>麻婆豆腐</a:t>
            </a:r>
            <a:endParaRPr lang="en-US" altLang="zh-CN" sz="6000" dirty="0" smtClean="0">
              <a:solidFill>
                <a:schemeClr val="tx1"/>
              </a:solidFill>
            </a:endParaRPr>
          </a:p>
          <a:p>
            <a:pPr marL="1143000" indent="-1143000">
              <a:buAutoNum type="alphaUcPeriod"/>
            </a:pPr>
            <a:r>
              <a:rPr lang="zh-CN" altLang="en-US" sz="6000" dirty="0" smtClean="0">
                <a:solidFill>
                  <a:schemeClr val="tx1"/>
                </a:solidFill>
              </a:rPr>
              <a:t>盐</a:t>
            </a:r>
            <a:endParaRPr lang="en-US" altLang="zh-CN" sz="6000" dirty="0" smtClean="0">
              <a:solidFill>
                <a:schemeClr val="tx1"/>
              </a:solidFill>
            </a:endParaRPr>
          </a:p>
          <a:p>
            <a:pPr marL="1143000" indent="-1143000">
              <a:buAutoNum type="alphaUcPeriod"/>
            </a:pPr>
            <a:r>
              <a:rPr lang="zh-CN" altLang="en-US" sz="6000" dirty="0">
                <a:solidFill>
                  <a:schemeClr val="tx1"/>
                </a:solidFill>
              </a:rPr>
              <a:t>桃子</a:t>
            </a:r>
            <a:endParaRPr lang="en-US" altLang="zh-CN" sz="6000" dirty="0" smtClean="0">
              <a:solidFill>
                <a:schemeClr val="tx1"/>
              </a:solidFill>
            </a:endParaRPr>
          </a:p>
          <a:p>
            <a:pPr marL="1143000" indent="-1143000">
              <a:buAutoNum type="alphaUcPeriod"/>
            </a:pPr>
            <a:endParaRPr lang="en-US" altLang="zh-CN" sz="6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61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altLang="zh-CN" dirty="0" smtClean="0"/>
              <a:t>…</a:t>
            </a:r>
            <a:r>
              <a:rPr lang="zh-CN" altLang="en-US" dirty="0" smtClean="0">
                <a:solidFill>
                  <a:srgbClr val="FF0000"/>
                </a:solidFill>
              </a:rPr>
              <a:t>难</a:t>
            </a:r>
            <a:r>
              <a:rPr lang="en-US" altLang="zh-CN" dirty="0" smtClean="0">
                <a:solidFill>
                  <a:srgbClr val="FF0000"/>
                </a:solidFill>
              </a:rPr>
              <a:t> V.</a:t>
            </a:r>
            <a:r>
              <a:rPr lang="en-US" altLang="zh-CN" dirty="0" smtClean="0"/>
              <a:t> </a:t>
            </a:r>
            <a:r>
              <a:rPr lang="zh-CN" altLang="en-US" dirty="0" smtClean="0"/>
              <a:t>死了！</a:t>
            </a:r>
            <a:endParaRPr lang="en-US" dirty="0"/>
          </a:p>
        </p:txBody>
      </p:sp>
      <p:pic>
        <p:nvPicPr>
          <p:cNvPr id="1026" name="Picture 2" descr="http://t3.gstatic.com/images?q=tbn:ANd9GcSFmgYxAdp6uyA2fsuNF8np6pS68leNqbyaluOinphAgjPHtzrO:1812.img.pp.sohu.com.cn/images/blog/2013/2/5/1/25/u65063762_13d6a1b9966g2_bl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1609725" cy="122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81808" y="1219200"/>
            <a:ext cx="28462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/>
              <a:t>糖醋排骨</a:t>
            </a:r>
            <a:endParaRPr lang="en-US" sz="4800" dirty="0"/>
          </a:p>
        </p:txBody>
      </p:sp>
      <p:pic>
        <p:nvPicPr>
          <p:cNvPr id="1028" name="Picture 4" descr="http://fj2.eastday.com/2011gqhd/20120821_7/images/021216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68" y="2971799"/>
            <a:ext cx="1565538" cy="149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0.gstatic.com/images?q=tbn:ANd9GcTIw6GKyOAYQHxZLWWASo6bBTVbFBaSCyrblvJECo4Eghi1X2qohA:i2.w.yun.hjfile.cn/doc/201304/c4b1c13f9ef04949bc060a75efa88e0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5105400"/>
            <a:ext cx="1781175" cy="118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yivosoft.com/Image2/phon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5" y="1138441"/>
            <a:ext cx="762000" cy="138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2.gstatic.com/images?q=tbn:ANd9GcSfkm9WTpogRCXMIg8LYgWfpacYbFoEKgk3K_TSSrFffeWB3znQ:www.morpheuscaffe.com/64564567465435%2520_5_.jpg%3Ft%3D136359080495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71799"/>
            <a:ext cx="2009775" cy="133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skp.samsungcsportal.com/upload/namo/FAQ/in/img2%5b39%5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012" y="4819277"/>
            <a:ext cx="1833885" cy="178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67100" y="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Adj.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96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914525" y="-124324"/>
            <a:ext cx="7772400" cy="1470025"/>
          </a:xfrm>
        </p:spPr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…</a:t>
            </a:r>
            <a:r>
              <a:rPr lang="zh-CN" altLang="en-US" dirty="0" smtClean="0">
                <a:solidFill>
                  <a:srgbClr val="FF0000"/>
                </a:solidFill>
              </a:rPr>
              <a:t>太 </a:t>
            </a:r>
            <a:r>
              <a:rPr lang="en-US" altLang="zh-CN" dirty="0" smtClean="0">
                <a:solidFill>
                  <a:srgbClr val="FF0000"/>
                </a:solidFill>
              </a:rPr>
              <a:t>adj.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t3.gstatic.com/images?q=tbn:ANd9GcSFmgYxAdp6uyA2fsuNF8np6pS68leNqbyaluOinphAgjPHtzrO:1812.img.pp.sohu.com.cn/images/blog/2013/2/5/1/25/u65063762_13d6a1b9966g2_bl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1609725" cy="122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2200" y="1666914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糖醋排骨</a:t>
            </a:r>
            <a:endParaRPr lang="en-US" dirty="0"/>
          </a:p>
        </p:txBody>
      </p:sp>
      <p:pic>
        <p:nvPicPr>
          <p:cNvPr id="1028" name="Picture 4" descr="http://fj2.eastday.com/2011gqhd/20120821_7/images/021216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68" y="2971799"/>
            <a:ext cx="1565538" cy="149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0.gstatic.com/images?q=tbn:ANd9GcTIw6GKyOAYQHxZLWWASo6bBTVbFBaSCyrblvJECo4Eghi1X2qohA:i2.w.yun.hjfile.cn/doc/201304/c4b1c13f9ef04949bc060a75efa88e0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5105400"/>
            <a:ext cx="1781175" cy="118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yivosoft.com/Image2/phon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5" y="1138441"/>
            <a:ext cx="762000" cy="138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2.gstatic.com/images?q=tbn:ANd9GcSfkm9WTpogRCXMIg8LYgWfpacYbFoEKgk3K_TSSrFffeWB3znQ:www.morpheuscaffe.com/64564567465435%2520_5_.jpg%3Ft%3D136359080495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71799"/>
            <a:ext cx="2009775" cy="133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skp.samsungcsportal.com/upload/namo/FAQ/in/img2%5b39%5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012" y="4819277"/>
            <a:ext cx="1833885" cy="178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200400" y="-1243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smtClean="0">
                <a:solidFill>
                  <a:schemeClr val="accent3"/>
                </a:solidFill>
              </a:rPr>
              <a:t>…</a:t>
            </a:r>
            <a:r>
              <a:rPr lang="zh-CN" altLang="en-US" dirty="0" smtClean="0">
                <a:solidFill>
                  <a:schemeClr val="accent3"/>
                </a:solidFill>
              </a:rPr>
              <a:t>有点儿  </a:t>
            </a:r>
            <a:r>
              <a:rPr lang="en-US" altLang="zh-CN" dirty="0" smtClean="0">
                <a:solidFill>
                  <a:schemeClr val="accent3"/>
                </a:solidFill>
              </a:rPr>
              <a:t>adj.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43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/>
          <a:lstStyle/>
          <a:p>
            <a:r>
              <a:rPr lang="en-US" altLang="zh-CN" dirty="0" smtClean="0"/>
              <a:t>WB P135/16-18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-14754"/>
            <a:ext cx="5168917" cy="687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3301920" y="711360"/>
              <a:ext cx="830160" cy="648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92560" y="702000"/>
                <a:ext cx="848880" cy="8352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/>
          <p:cNvSpPr txBox="1"/>
          <p:nvPr/>
        </p:nvSpPr>
        <p:spPr>
          <a:xfrm>
            <a:off x="2362200" y="5715000"/>
            <a:ext cx="457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2751480" y="366840"/>
              <a:ext cx="3909240" cy="18205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42120" y="357480"/>
                <a:ext cx="3927960" cy="183924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/>
          <p:cNvSpPr txBox="1"/>
          <p:nvPr/>
        </p:nvSpPr>
        <p:spPr>
          <a:xfrm>
            <a:off x="1828800" y="5651212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庆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7552083" y="48006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9</a:t>
            </a:r>
            <a:r>
              <a:rPr lang="zh-CN" altLang="en-US" sz="3200" dirty="0" smtClean="0"/>
              <a:t>物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7552082" y="5257800"/>
            <a:ext cx="1591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10</a:t>
            </a:r>
            <a:r>
              <a:rPr lang="zh-CN" altLang="en-US" sz="3200" dirty="0" smtClean="0"/>
              <a:t>置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7552081" y="5718313"/>
            <a:ext cx="1591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14</a:t>
            </a:r>
            <a:r>
              <a:rPr lang="zh-CN" altLang="en-US" sz="3200" dirty="0" smtClean="0"/>
              <a:t>式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7542142" y="4272169"/>
            <a:ext cx="1591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15</a:t>
            </a:r>
            <a:r>
              <a:rPr lang="zh-CN" altLang="en-US" sz="3200" dirty="0" smtClean="0"/>
              <a:t>定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283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5365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9:45-10:05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838200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 smtClean="0"/>
              <a:t>The 3 essentials for life are air, sunshine and water.</a:t>
            </a:r>
          </a:p>
          <a:p>
            <a:pPr marL="342900" indent="-342900">
              <a:buAutoNum type="arabicPeriod"/>
            </a:pPr>
            <a:endParaRPr lang="en-US" sz="3200" dirty="0" smtClean="0"/>
          </a:p>
          <a:p>
            <a:pPr marL="342900" indent="-342900">
              <a:buAutoNum type="arabicPeriod"/>
            </a:pPr>
            <a:r>
              <a:rPr lang="en-US" sz="3200" dirty="0" smtClean="0"/>
              <a:t>An adult should drink approximately 2 liters  water everyday.</a:t>
            </a:r>
          </a:p>
          <a:p>
            <a:pPr marL="342900" indent="-342900">
              <a:buAutoNum type="arabicPeriod"/>
            </a:pPr>
            <a:endParaRPr lang="en-US" sz="3200" dirty="0" smtClean="0"/>
          </a:p>
          <a:p>
            <a:pPr marL="342900" indent="-342900">
              <a:buAutoNum type="arabicPeriod"/>
            </a:pPr>
            <a:r>
              <a:rPr lang="en-US" sz="3200" dirty="0" smtClean="0"/>
              <a:t>4 cups of water should be enough for Children to drink everyday.</a:t>
            </a:r>
          </a:p>
          <a:p>
            <a:pPr marL="342900" indent="-342900">
              <a:buAutoNum type="arabicPeriod"/>
            </a:pPr>
            <a:endParaRPr lang="en-US" sz="3200" dirty="0" smtClean="0"/>
          </a:p>
          <a:p>
            <a:pPr marL="342900" indent="-342900">
              <a:buAutoNum type="arabicPeriod"/>
            </a:pPr>
            <a:r>
              <a:rPr lang="en-US" sz="3200" dirty="0" smtClean="0"/>
              <a:t>You should drink 1 to 2 cups of water in the evening.</a:t>
            </a:r>
          </a:p>
          <a:p>
            <a:pPr marL="342900" indent="-342900">
              <a:buAutoNum type="arabicPeriod"/>
            </a:pPr>
            <a:endParaRPr lang="en-US" sz="3200" dirty="0" smtClean="0"/>
          </a:p>
          <a:p>
            <a:pPr marL="342900" indent="-342900">
              <a:buAutoNum type="arabicPeriod"/>
            </a:pPr>
            <a:r>
              <a:rPr lang="en-US" sz="3200" dirty="0" smtClean="0"/>
              <a:t>It’s not good to drink water too fast. </a:t>
            </a:r>
          </a:p>
        </p:txBody>
      </p:sp>
    </p:spTree>
    <p:extLst>
      <p:ext uri="{BB962C8B-B14F-4D97-AF65-F5344CB8AC3E}">
        <p14:creationId xmlns:p14="http://schemas.microsoft.com/office/powerpoint/2010/main" val="6986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P135/16</a:t>
            </a:r>
            <a:br>
              <a:rPr lang="en-US" dirty="0" smtClean="0"/>
            </a:br>
            <a:r>
              <a:rPr lang="en-US" dirty="0" smtClean="0"/>
              <a:t>P137/22-23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99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13" y="2133600"/>
            <a:ext cx="9160565" cy="1752600"/>
          </a:xfrm>
        </p:spPr>
        <p:txBody>
          <a:bodyPr>
            <a:noAutofit/>
          </a:bodyPr>
          <a:lstStyle/>
          <a:p>
            <a:pPr algn="l"/>
            <a:r>
              <a:rPr lang="zh-CN" altLang="en-US" sz="4000" dirty="0" smtClean="0">
                <a:solidFill>
                  <a:schemeClr val="tx1"/>
                </a:solidFill>
              </a:rPr>
              <a:t>我们学校的</a:t>
            </a:r>
            <a:r>
              <a:rPr lang="en-US" altLang="zh-CN" sz="4000" dirty="0" smtClean="0">
                <a:solidFill>
                  <a:schemeClr val="tx1"/>
                </a:solidFill>
              </a:rPr>
              <a:t>__</a:t>
            </a:r>
            <a:r>
              <a:rPr lang="zh-CN" altLang="en-US" sz="4000" dirty="0" smtClean="0">
                <a:solidFill>
                  <a:schemeClr val="tx1"/>
                </a:solidFill>
              </a:rPr>
              <a:t>每</a:t>
            </a:r>
            <a:r>
              <a:rPr lang="zh-CN" altLang="en-US" sz="4000" smtClean="0">
                <a:solidFill>
                  <a:schemeClr val="tx1"/>
                </a:solidFill>
              </a:rPr>
              <a:t>天都卖米</a:t>
            </a:r>
            <a:r>
              <a:rPr lang="zh-CN" altLang="en-US" sz="4000" dirty="0" smtClean="0">
                <a:solidFill>
                  <a:schemeClr val="tx1"/>
                </a:solidFill>
              </a:rPr>
              <a:t>饭和炒菜，</a:t>
            </a:r>
            <a:r>
              <a:rPr lang="en-US" altLang="zh-CN" sz="4000" dirty="0" smtClean="0">
                <a:solidFill>
                  <a:schemeClr val="tx1"/>
                </a:solidFill>
              </a:rPr>
              <a:t>___</a:t>
            </a:r>
            <a:r>
              <a:rPr lang="zh-CN" altLang="en-US" sz="4000" dirty="0" smtClean="0">
                <a:solidFill>
                  <a:schemeClr val="tx1"/>
                </a:solidFill>
              </a:rPr>
              <a:t>有糖醋排骨，麻婆豆腐，</a:t>
            </a:r>
            <a:r>
              <a:rPr lang="en-US" altLang="zh-CN" sz="4000" dirty="0" smtClean="0">
                <a:solidFill>
                  <a:schemeClr val="tx1"/>
                </a:solidFill>
              </a:rPr>
              <a:t>___</a:t>
            </a:r>
            <a:r>
              <a:rPr lang="zh-CN" altLang="en-US" sz="4000" dirty="0" smtClean="0">
                <a:solidFill>
                  <a:schemeClr val="tx1"/>
                </a:solidFill>
              </a:rPr>
              <a:t>，西兰花炒鱼片等。</a:t>
            </a:r>
            <a:r>
              <a:rPr lang="en-US" altLang="zh-CN" sz="4000" dirty="0" smtClean="0">
                <a:solidFill>
                  <a:schemeClr val="tx1"/>
                </a:solidFill>
              </a:rPr>
              <a:t>___</a:t>
            </a:r>
            <a:r>
              <a:rPr lang="zh-CN" altLang="en-US" sz="4000" dirty="0" smtClean="0">
                <a:solidFill>
                  <a:schemeClr val="tx1"/>
                </a:solidFill>
              </a:rPr>
              <a:t>中餐以外，你还可以吃到西餐，比如意大利面</a:t>
            </a:r>
            <a:r>
              <a:rPr lang="en-US" altLang="zh-CN" sz="4000" dirty="0" smtClean="0">
                <a:solidFill>
                  <a:schemeClr val="tx1"/>
                </a:solidFill>
              </a:rPr>
              <a:t>___,</a:t>
            </a:r>
            <a:r>
              <a:rPr lang="zh-CN" altLang="en-US" sz="4000" dirty="0" smtClean="0">
                <a:solidFill>
                  <a:schemeClr val="tx1"/>
                </a:solidFill>
              </a:rPr>
              <a:t>三明治，热狗等。饭菜的</a:t>
            </a:r>
            <a:r>
              <a:rPr lang="en-US" altLang="zh-CN" sz="4000" dirty="0" smtClean="0">
                <a:solidFill>
                  <a:schemeClr val="tx1"/>
                </a:solidFill>
              </a:rPr>
              <a:t>___</a:t>
            </a:r>
            <a:r>
              <a:rPr lang="zh-CN" altLang="en-US" sz="4000" dirty="0" smtClean="0">
                <a:solidFill>
                  <a:schemeClr val="tx1"/>
                </a:solidFill>
              </a:rPr>
              <a:t>还算不错，价格已</a:t>
            </a:r>
            <a:r>
              <a:rPr lang="en-US" altLang="zh-CN" sz="4000" dirty="0" smtClean="0">
                <a:solidFill>
                  <a:schemeClr val="tx1"/>
                </a:solidFill>
              </a:rPr>
              <a:t>___</a:t>
            </a:r>
            <a:r>
              <a:rPr lang="zh-CN" altLang="en-US" sz="4000" dirty="0" smtClean="0">
                <a:solidFill>
                  <a:schemeClr val="tx1"/>
                </a:solidFill>
              </a:rPr>
              <a:t>便宜，所以每天</a:t>
            </a:r>
            <a:r>
              <a:rPr lang="en-US" altLang="zh-CN" sz="4000" dirty="0" smtClean="0">
                <a:solidFill>
                  <a:schemeClr val="tx1"/>
                </a:solidFill>
              </a:rPr>
              <a:t>___</a:t>
            </a:r>
            <a:r>
              <a:rPr lang="zh-CN" altLang="en-US" sz="4000" dirty="0" smtClean="0">
                <a:solidFill>
                  <a:schemeClr val="tx1"/>
                </a:solidFill>
              </a:rPr>
              <a:t>都会有很多是生去那里吃饭。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313" y="152400"/>
            <a:ext cx="9160565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4000" dirty="0" smtClean="0">
                <a:solidFill>
                  <a:schemeClr val="tx1"/>
                </a:solidFill>
              </a:rPr>
              <a:t>比较   味道   比如   比萨饼</a:t>
            </a:r>
            <a:endParaRPr lang="en-US" altLang="zh-CN" sz="4000" dirty="0" smtClean="0">
              <a:solidFill>
                <a:schemeClr val="tx1"/>
              </a:solidFill>
            </a:endParaRPr>
          </a:p>
          <a:p>
            <a:pPr algn="l"/>
            <a:r>
              <a:rPr lang="zh-CN" altLang="en-US" sz="4000" dirty="0">
                <a:solidFill>
                  <a:schemeClr val="tx1"/>
                </a:solidFill>
              </a:rPr>
              <a:t>除</a:t>
            </a:r>
            <a:r>
              <a:rPr lang="zh-CN" altLang="en-US" sz="4000" dirty="0" smtClean="0">
                <a:solidFill>
                  <a:schemeClr val="tx1"/>
                </a:solidFill>
              </a:rPr>
              <a:t>了  中午   蘑菇肉片   餐厅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81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78" y="0"/>
            <a:ext cx="9144000" cy="6763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我最喜欢辣的，所以我喜欢</a:t>
            </a: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_____</a:t>
            </a: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sz="14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6858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1400" dirty="0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．辣椒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B.</a:t>
            </a: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糖</a:t>
            </a: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C.</a:t>
            </a: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米饭</a:t>
            </a: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D.</a:t>
            </a: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菠萝</a:t>
            </a:r>
            <a:endParaRPr lang="en-US" sz="14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6858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我从小就爱吃零食，比如冰激凌，</a:t>
            </a: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______</a:t>
            </a: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和薯片。</a:t>
            </a:r>
            <a:endParaRPr lang="en-US" sz="14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A</a:t>
            </a: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．鸡肉</a:t>
            </a: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B.</a:t>
            </a:r>
            <a:r>
              <a:rPr lang="zh-CN" altLang="en-US" sz="1400" dirty="0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巧克力</a:t>
            </a: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C.</a:t>
            </a: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糖醋排骨</a:t>
            </a: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D.</a:t>
            </a: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麻婆豆腐</a:t>
            </a:r>
            <a:endParaRPr lang="en-US" sz="14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中国特别</a:t>
            </a: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______,</a:t>
            </a: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不同地方的人，喜欢吃不同的口味。</a:t>
            </a:r>
            <a:endParaRPr lang="en-US" sz="14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A</a:t>
            </a: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．小</a:t>
            </a: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B.</a:t>
            </a: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长</a:t>
            </a: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C.</a:t>
            </a: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圆</a:t>
            </a: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  <a:r>
              <a:rPr lang="en-US" sz="1400" dirty="0">
                <a:solidFill>
                  <a:srgbClr val="7030A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D.</a:t>
            </a:r>
            <a:r>
              <a:rPr lang="zh-CN" altLang="en-US" sz="1400" dirty="0">
                <a:solidFill>
                  <a:srgbClr val="7030A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大</a:t>
            </a:r>
            <a:endParaRPr lang="en-US" sz="1400" dirty="0">
              <a:solidFill>
                <a:srgbClr val="7030A0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中国饭很有</a:t>
            </a: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______</a:t>
            </a: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sz="14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A</a:t>
            </a: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．酸甜</a:t>
            </a: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B. </a:t>
            </a: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瘦</a:t>
            </a: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</a:t>
            </a:r>
            <a:r>
              <a:rPr lang="en-US" sz="1400" dirty="0">
                <a:solidFill>
                  <a:srgbClr val="7030A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C.</a:t>
            </a:r>
            <a:r>
              <a:rPr lang="zh-CN" altLang="en-US" sz="1400" dirty="0">
                <a:solidFill>
                  <a:srgbClr val="7030A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好吃</a:t>
            </a: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D.</a:t>
            </a: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特色</a:t>
            </a:r>
            <a:endParaRPr lang="en-US" sz="14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在中国，南方人喜欢</a:t>
            </a: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______</a:t>
            </a: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他们最喜欢在菜里放糖。</a:t>
            </a:r>
            <a:endParaRPr lang="en-US" sz="14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A</a:t>
            </a: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．甜</a:t>
            </a: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B. </a:t>
            </a: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酸</a:t>
            </a: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C.</a:t>
            </a: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苦</a:t>
            </a: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D.</a:t>
            </a:r>
            <a:r>
              <a:rPr lang="zh-CN" altLang="en-US" sz="1400" dirty="0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辣</a:t>
            </a:r>
            <a:endParaRPr lang="en-US" sz="1400" dirty="0">
              <a:solidFill>
                <a:srgbClr val="FF0000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圣诞节的晚饭好</a:t>
            </a: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_______</a:t>
            </a: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死了！</a:t>
            </a:r>
            <a:endParaRPr lang="en-US" sz="14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1400" dirty="0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．喝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B. </a:t>
            </a: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吃</a:t>
            </a: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C.</a:t>
            </a: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用</a:t>
            </a: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D.</a:t>
            </a: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拉</a:t>
            </a:r>
            <a:endParaRPr lang="en-US" sz="14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包子很好吃。做包子要用</a:t>
            </a: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_______</a:t>
            </a: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和肉或者蔬菜。</a:t>
            </a:r>
            <a:endParaRPr lang="en-US" sz="14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A</a:t>
            </a: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．面 </a:t>
            </a: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B. </a:t>
            </a: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米</a:t>
            </a: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C.</a:t>
            </a: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水果</a:t>
            </a: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D.</a:t>
            </a:r>
            <a:r>
              <a:rPr lang="zh-CN" altLang="en-US" sz="1400" dirty="0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梨</a:t>
            </a:r>
            <a:endParaRPr lang="en-US" sz="1400" dirty="0">
              <a:solidFill>
                <a:srgbClr val="FF0000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住在</a:t>
            </a: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______</a:t>
            </a: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_______</a:t>
            </a: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的人特别喜欢吃辣的。</a:t>
            </a:r>
            <a:endParaRPr lang="en-US" sz="14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1400" dirty="0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．北京和上海 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</a:t>
            </a: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B. </a:t>
            </a: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天津和香港</a:t>
            </a: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C.</a:t>
            </a: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上海和美国</a:t>
            </a: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D.</a:t>
            </a: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四川和重庆</a:t>
            </a:r>
            <a:endParaRPr lang="en-US" sz="14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生命的三要素是：</a:t>
            </a:r>
            <a:endParaRPr lang="en-US" sz="14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A</a:t>
            </a:r>
            <a:r>
              <a:rPr lang="zh-CN" altLang="en-US" sz="1400" dirty="0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．水，空气和阳光 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</a:t>
            </a: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B. </a:t>
            </a: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茶，空气和阳光</a:t>
            </a: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C. </a:t>
            </a: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水，空气和公司 </a:t>
            </a: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D.</a:t>
            </a: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老师，学生和学校</a:t>
            </a:r>
            <a:endParaRPr lang="en-US" sz="14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一个成年人一天要喝</a:t>
            </a: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______</a:t>
            </a: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两升水。</a:t>
            </a:r>
            <a:endParaRPr lang="en-US" sz="14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A</a:t>
            </a: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．总是</a:t>
            </a: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B. </a:t>
            </a: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一定</a:t>
            </a: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C.</a:t>
            </a: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大概</a:t>
            </a: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D.</a:t>
            </a: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常常</a:t>
            </a:r>
            <a:endParaRPr lang="en-US" sz="1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06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4800"/>
            <a:ext cx="4475922" cy="676698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我最喜欢辣的，所以我喜欢</a:t>
            </a: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_____</a:t>
            </a: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sz="14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6858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 smtClean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6858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我从小就爱吃零食，比如冰激凌，</a:t>
            </a: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______</a:t>
            </a: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和薯片。</a:t>
            </a:r>
            <a:endParaRPr lang="en-US" sz="14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 smtClean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中国特别</a:t>
            </a: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______,</a:t>
            </a: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不同地方的人，喜欢吃不同的口味。</a:t>
            </a:r>
            <a:endParaRPr lang="en-US" sz="14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 smtClean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中国饭很有</a:t>
            </a: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______</a:t>
            </a: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sz="14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400" dirty="0" smtClean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4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在</a:t>
            </a: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中国，南方人喜欢</a:t>
            </a: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______</a:t>
            </a: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他们最喜欢在菜里放糖。</a:t>
            </a:r>
            <a:endParaRPr lang="en-US" sz="14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 smtClean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圣诞节的晚饭好</a:t>
            </a: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_______</a:t>
            </a: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死了！</a:t>
            </a:r>
            <a:endParaRPr lang="en-US" sz="14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 smtClean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包子很好吃。做包子要用</a:t>
            </a: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_______</a:t>
            </a: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和肉或者蔬菜。</a:t>
            </a:r>
            <a:endParaRPr lang="en-US" sz="14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 smtClean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4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住</a:t>
            </a: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在</a:t>
            </a: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______</a:t>
            </a: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_______</a:t>
            </a: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的人特别喜欢吃辣的。</a:t>
            </a:r>
            <a:endParaRPr lang="en-US" sz="14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 smtClean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生命的三要素是：</a:t>
            </a:r>
            <a:endParaRPr lang="en-US" sz="14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 smtClean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一个成年人一天要喝</a:t>
            </a: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______</a:t>
            </a: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两升水。</a:t>
            </a:r>
            <a:endParaRPr lang="en-US" sz="14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38261" y="294861"/>
            <a:ext cx="4475922" cy="676698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我最喜欢辣的，所以我喜欢</a:t>
            </a: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_____</a:t>
            </a: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sz="14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6858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 smtClean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6858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我从小就爱吃零食，比如冰激凌，</a:t>
            </a: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______</a:t>
            </a: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和薯片。</a:t>
            </a:r>
            <a:endParaRPr lang="en-US" sz="14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 smtClean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中国特别</a:t>
            </a: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______,</a:t>
            </a: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不同地方的人，喜欢吃不同的口味。</a:t>
            </a:r>
            <a:endParaRPr lang="en-US" sz="14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 smtClean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中国饭很有</a:t>
            </a: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______</a:t>
            </a: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sz="14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400" dirty="0" smtClean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4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在</a:t>
            </a: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中国，南方人喜欢</a:t>
            </a: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______</a:t>
            </a: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他们最喜欢在菜里放糖。</a:t>
            </a:r>
            <a:endParaRPr lang="en-US" sz="14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 smtClean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圣诞节的晚饭好</a:t>
            </a: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_______</a:t>
            </a: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死了！</a:t>
            </a:r>
            <a:endParaRPr lang="en-US" sz="14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 smtClean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包子很好吃。做包子要用</a:t>
            </a: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_______</a:t>
            </a: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和肉或者蔬菜。</a:t>
            </a:r>
            <a:endParaRPr lang="en-US" sz="14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 smtClean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4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住</a:t>
            </a: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在</a:t>
            </a: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______</a:t>
            </a: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_______</a:t>
            </a: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的人特别喜欢吃辣的。</a:t>
            </a:r>
            <a:endParaRPr lang="en-US" sz="14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 smtClean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生命的三要素是：</a:t>
            </a:r>
            <a:endParaRPr lang="en-US" sz="14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 smtClean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一个成年人一天要喝</a:t>
            </a: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______</a:t>
            </a:r>
            <a:r>
              <a:rPr lang="zh-CN" alt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两升水。</a:t>
            </a:r>
            <a:endParaRPr lang="en-US" sz="14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58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4724400" cy="6858000"/>
          </a:xfrm>
        </p:spPr>
        <p:txBody>
          <a:bodyPr>
            <a:normAutofit/>
          </a:bodyPr>
          <a:lstStyle/>
          <a:p>
            <a:r>
              <a:rPr lang="en-US" sz="1600" u="sng" dirty="0" err="1" smtClean="0">
                <a:solidFill>
                  <a:schemeClr val="tx1"/>
                </a:solidFill>
              </a:rPr>
              <a:t>Quizlet</a:t>
            </a:r>
            <a:r>
              <a:rPr lang="en-US" sz="1600" u="sng" dirty="0" smtClean="0">
                <a:solidFill>
                  <a:schemeClr val="tx1"/>
                </a:solidFill>
              </a:rPr>
              <a:t> cheat sheet</a:t>
            </a:r>
          </a:p>
          <a:p>
            <a:r>
              <a:rPr lang="zh-CN" altLang="en-US" sz="1600" dirty="0" smtClean="0">
                <a:solidFill>
                  <a:srgbClr val="FF0000"/>
                </a:solidFill>
              </a:rPr>
              <a:t>社区 </a:t>
            </a:r>
            <a:r>
              <a:rPr lang="en-US" altLang="zh-CN" sz="1600" dirty="0" smtClean="0">
                <a:solidFill>
                  <a:srgbClr val="FF0000"/>
                </a:solidFill>
              </a:rPr>
              <a:t>(</a:t>
            </a:r>
            <a:r>
              <a:rPr lang="en-US" sz="1600" dirty="0" smtClean="0">
                <a:solidFill>
                  <a:srgbClr val="FF0000"/>
                </a:solidFill>
              </a:rPr>
              <a:t>N.) 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Flashcards: Study the whole set</a:t>
            </a:r>
          </a:p>
          <a:p>
            <a:pPr marL="457200" indent="-457200" algn="l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Learn: take as many rounds as you need to get 100%.</a:t>
            </a:r>
          </a:p>
          <a:p>
            <a:pPr marL="457200" indent="-457200" algn="l">
              <a:buAutoNum type="arabicPeriod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Speller: take as many rounds as you need to see the page saying “congratulations…”</a:t>
            </a:r>
          </a:p>
          <a:p>
            <a:pPr marL="457200" indent="-457200" algn="l">
              <a:buAutoNum type="arabicPeriod"/>
            </a:pPr>
            <a:endParaRPr lang="en-US" sz="2400" dirty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endParaRPr lang="en-US" sz="2400" dirty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457200" indent="-457200" algn="l"/>
            <a:endParaRPr lang="en-US" sz="2400" dirty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endParaRPr lang="en-US" sz="2400" dirty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endParaRPr lang="en-US" sz="240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24400" y="0"/>
            <a:ext cx="441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4.scatter: Make sure all the words disappear within </a:t>
            </a:r>
            <a:r>
              <a:rPr lang="en-US" sz="2400" u="sng" dirty="0" smtClean="0"/>
              <a:t>25</a:t>
            </a:r>
            <a:r>
              <a:rPr lang="en-US" sz="2400" dirty="0" smtClean="0"/>
              <a:t> seconds.</a:t>
            </a:r>
          </a:p>
          <a:p>
            <a:endParaRPr lang="en-US" sz="2400" dirty="0" smtClean="0"/>
          </a:p>
          <a:p>
            <a:r>
              <a:rPr lang="en-US" sz="2400" dirty="0" smtClean="0"/>
              <a:t>5. Quiz :</a:t>
            </a:r>
            <a:endParaRPr lang="en-US" sz="24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648200" y="0"/>
            <a:ext cx="0" cy="7162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ight Arrow 13"/>
          <p:cNvSpPr/>
          <p:nvPr/>
        </p:nvSpPr>
        <p:spPr>
          <a:xfrm>
            <a:off x="5791200" y="4572000"/>
            <a:ext cx="1330499" cy="1524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800600" y="1600200"/>
            <a:ext cx="1658904" cy="28623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Click the “create new test” button after you change the setting and take as many times as you need to get 100%.</a:t>
            </a:r>
            <a:endParaRPr lang="en-US" dirty="0"/>
          </a:p>
        </p:txBody>
      </p:sp>
      <p:sp>
        <p:nvSpPr>
          <p:cNvPr id="27" name="Right Arrow 26"/>
          <p:cNvSpPr/>
          <p:nvPr/>
        </p:nvSpPr>
        <p:spPr>
          <a:xfrm>
            <a:off x="6248400" y="1600200"/>
            <a:ext cx="1025699" cy="1524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81200"/>
            <a:ext cx="1107379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257800"/>
            <a:ext cx="459783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5356" y="1295400"/>
            <a:ext cx="1748644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ight Arrow 15"/>
          <p:cNvSpPr/>
          <p:nvPr/>
        </p:nvSpPr>
        <p:spPr>
          <a:xfrm>
            <a:off x="6248400" y="1828800"/>
            <a:ext cx="1025699" cy="1524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6248400" y="2057400"/>
            <a:ext cx="1025699" cy="1524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6248400" y="2362200"/>
            <a:ext cx="1025699" cy="1524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6248400" y="3429000"/>
            <a:ext cx="1025699" cy="1524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5638800"/>
            <a:ext cx="41910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4" name="Straight Connector 23"/>
          <p:cNvCxnSpPr/>
          <p:nvPr/>
        </p:nvCxnSpPr>
        <p:spPr>
          <a:xfrm>
            <a:off x="4648200" y="4876800"/>
            <a:ext cx="48768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648200" y="48768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Show Ms. </a:t>
            </a:r>
            <a:r>
              <a:rPr lang="en-US" dirty="0" err="1" smtClean="0"/>
              <a:t>Feng</a:t>
            </a:r>
            <a:r>
              <a:rPr lang="en-US" dirty="0" smtClean="0"/>
              <a:t> this part when you are done with all 5 tasks.</a:t>
            </a:r>
            <a:endParaRPr lang="en-US" dirty="0"/>
          </a:p>
        </p:txBody>
      </p:sp>
      <p:sp>
        <p:nvSpPr>
          <p:cNvPr id="29" name="Down Arrow 28"/>
          <p:cNvSpPr/>
          <p:nvPr/>
        </p:nvSpPr>
        <p:spPr>
          <a:xfrm rot="2625433">
            <a:off x="1921657" y="1475624"/>
            <a:ext cx="228600" cy="2563898"/>
          </a:xfrm>
          <a:prstGeom prst="downArrow">
            <a:avLst>
              <a:gd name="adj1" fmla="val 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0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dirty="0" smtClean="0"/>
              <a:t>Find 2 adjectives: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133600"/>
            <a:ext cx="2819400" cy="2895600"/>
          </a:xfrm>
        </p:spPr>
        <p:txBody>
          <a:bodyPr>
            <a:normAutofit fontScale="32500" lnSpcReduction="20000"/>
          </a:bodyPr>
          <a:lstStyle/>
          <a:p>
            <a:r>
              <a:rPr lang="zh-CN" altLang="en-US" sz="18500" dirty="0" smtClean="0">
                <a:solidFill>
                  <a:srgbClr val="FF0000"/>
                </a:solidFill>
              </a:rPr>
              <a:t>清净</a:t>
            </a:r>
            <a:endParaRPr lang="en-US" altLang="zh-CN" sz="18500" dirty="0" smtClean="0">
              <a:solidFill>
                <a:srgbClr val="FF0000"/>
              </a:solidFill>
            </a:endParaRPr>
          </a:p>
          <a:p>
            <a:endParaRPr lang="en-US" sz="18500" dirty="0" smtClean="0">
              <a:solidFill>
                <a:srgbClr val="FF0000"/>
              </a:solidFill>
            </a:endParaRPr>
          </a:p>
          <a:p>
            <a:r>
              <a:rPr lang="zh-CN" altLang="en-US" sz="18500" dirty="0" smtClean="0">
                <a:solidFill>
                  <a:srgbClr val="FF0000"/>
                </a:solidFill>
              </a:rPr>
              <a:t>优美</a:t>
            </a:r>
            <a:endParaRPr lang="en-US" altLang="zh-CN" sz="18500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95800" y="1981200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/>
              <a:t>环境清净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4495800" y="3886200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/>
              <a:t>风景优美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66759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zh-CN" altLang="en-US" dirty="0" smtClean="0"/>
              <a:t>十分</a:t>
            </a:r>
            <a:r>
              <a:rPr lang="en-US" altLang="zh-CN" dirty="0" smtClean="0"/>
              <a:t>=</a:t>
            </a:r>
            <a:r>
              <a:rPr lang="zh-CN" altLang="en-US" dirty="0" smtClean="0"/>
              <a:t>特别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905000"/>
            <a:ext cx="9144000" cy="1752600"/>
          </a:xfrm>
        </p:spPr>
        <p:txBody>
          <a:bodyPr>
            <a:normAutofit/>
          </a:bodyPr>
          <a:lstStyle/>
          <a:p>
            <a:r>
              <a:rPr lang="zh-CN" altLang="en-US" sz="4400" dirty="0" smtClean="0">
                <a:solidFill>
                  <a:schemeClr val="tx1"/>
                </a:solidFill>
              </a:rPr>
              <a:t>我家的环境十分</a:t>
            </a:r>
            <a:r>
              <a:rPr lang="en-US" altLang="zh-CN" sz="4400" dirty="0" smtClean="0">
                <a:solidFill>
                  <a:schemeClr val="tx1"/>
                </a:solidFill>
              </a:rPr>
              <a:t>/</a:t>
            </a:r>
            <a:r>
              <a:rPr lang="zh-CN" altLang="en-US" sz="4400" dirty="0" smtClean="0">
                <a:solidFill>
                  <a:schemeClr val="tx1"/>
                </a:solidFill>
              </a:rPr>
              <a:t>特别优美。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25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1096</TotalTime>
  <Words>825</Words>
  <Application>Microsoft Office PowerPoint</Application>
  <PresentationFormat>On-screen Show (4:3)</PresentationFormat>
  <Paragraphs>253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SimSun</vt:lpstr>
      <vt:lpstr>SimSun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P135/16 P137/22-23</vt:lpstr>
      <vt:lpstr>PowerPoint Presentation</vt:lpstr>
      <vt:lpstr>PowerPoint Presentation</vt:lpstr>
      <vt:lpstr>PowerPoint Presentation</vt:lpstr>
      <vt:lpstr>PowerPoint Presentation</vt:lpstr>
      <vt:lpstr>Find 2 adjectives:</vt:lpstr>
      <vt:lpstr>十分=特别</vt:lpstr>
      <vt:lpstr>Task 1 : 翻译Text 1(P123)</vt:lpstr>
      <vt:lpstr>PowerPoint Presentation</vt:lpstr>
      <vt:lpstr>PowerPoint Presentation</vt:lpstr>
      <vt:lpstr>Task 3 : TB P124/3</vt:lpstr>
      <vt:lpstr>10:45 Oral   市区 郊区</vt:lpstr>
      <vt:lpstr>PowerPoint Presentation</vt:lpstr>
      <vt:lpstr>PowerPoint Presentation</vt:lpstr>
      <vt:lpstr>Group work: discuss the sentence structures for adjectives</vt:lpstr>
      <vt:lpstr>PowerPoint Presentation</vt:lpstr>
      <vt:lpstr>PowerPoint Presentation</vt:lpstr>
      <vt:lpstr>提醒： 回家复习生命的三要素的默写</vt:lpstr>
      <vt:lpstr>PowerPoint Presentation</vt:lpstr>
      <vt:lpstr>Get a clicker and click the answers. You can not go back to change the answer, so make sure you click the answers after you are 100% sure. (8:35)</vt:lpstr>
      <vt:lpstr>…难 V. 死了！</vt:lpstr>
      <vt:lpstr>…太 adj.</vt:lpstr>
      <vt:lpstr>WB P135/16-18</vt:lpstr>
      <vt:lpstr>9:45-10:05 </vt:lpstr>
    </vt:vector>
  </TitlesOfParts>
  <Company>Emory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今天的重点句型</dc:title>
  <dc:creator>Amy Feng</dc:creator>
  <cp:lastModifiedBy>Feng, Jia</cp:lastModifiedBy>
  <cp:revision>228</cp:revision>
  <cp:lastPrinted>2015-09-02T14:16:58Z</cp:lastPrinted>
  <dcterms:created xsi:type="dcterms:W3CDTF">2014-10-13T21:34:05Z</dcterms:created>
  <dcterms:modified xsi:type="dcterms:W3CDTF">2015-09-15T10:59:22Z</dcterms:modified>
</cp:coreProperties>
</file>