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271" r:id="rId3"/>
    <p:sldId id="272" r:id="rId4"/>
    <p:sldId id="273" r:id="rId5"/>
    <p:sldId id="274" r:id="rId6"/>
    <p:sldId id="275" r:id="rId7"/>
    <p:sldId id="276" r:id="rId8"/>
    <p:sldId id="295" r:id="rId9"/>
    <p:sldId id="278" r:id="rId10"/>
    <p:sldId id="280" r:id="rId11"/>
    <p:sldId id="281" r:id="rId12"/>
    <p:sldId id="296" r:id="rId13"/>
    <p:sldId id="304" r:id="rId14"/>
    <p:sldId id="298" r:id="rId15"/>
    <p:sldId id="283" r:id="rId16"/>
    <p:sldId id="303" r:id="rId17"/>
    <p:sldId id="302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8" r:id="rId26"/>
    <p:sldId id="334" r:id="rId27"/>
    <p:sldId id="336" r:id="rId28"/>
    <p:sldId id="335" r:id="rId29"/>
    <p:sldId id="341" r:id="rId30"/>
    <p:sldId id="34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4952-51D3-49EE-AECF-CA37E6CEE740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9037-5C7F-4E6E-8967-E899A2B49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754DD-648E-4ACC-8FAB-48119819777B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0FB5F-B95F-4AA7-8792-B1A56898B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78BC-2648-4894-A452-58BC6DC4CF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2E53-E439-4298-B1A8-319E47576BC0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C9B9-BFD3-4EC4-A304-39B2D441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5" Type="http://schemas.openxmlformats.org/officeDocument/2006/relationships/image" Target="../media/image2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87187"/>
            <a:ext cx="9144000" cy="3743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/>
              <a:t>DO NOW- on your own paper, just the blanks.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34061" cy="3200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1.</a:t>
            </a:r>
            <a:r>
              <a:rPr lang="zh-CN" altLang="en-US" sz="4000" dirty="0" smtClean="0">
                <a:solidFill>
                  <a:schemeClr val="tx1"/>
                </a:solidFill>
              </a:rPr>
              <a:t>你</a:t>
            </a:r>
            <a:r>
              <a:rPr lang="en-US" altLang="zh-CN" sz="4000" dirty="0" smtClean="0">
                <a:solidFill>
                  <a:schemeClr val="tx1"/>
                </a:solidFill>
              </a:rPr>
              <a:t>__</a:t>
            </a:r>
            <a:r>
              <a:rPr lang="zh-CN" altLang="en-US" sz="4000" dirty="0" smtClean="0">
                <a:solidFill>
                  <a:schemeClr val="tx1"/>
                </a:solidFill>
              </a:rPr>
              <a:t>什么名字？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2. </a:t>
            </a:r>
            <a:r>
              <a:rPr lang="zh-CN" altLang="en-US" sz="4000" dirty="0" smtClean="0">
                <a:solidFill>
                  <a:schemeClr val="tx1"/>
                </a:solidFill>
              </a:rPr>
              <a:t>我有两</a:t>
            </a:r>
            <a:r>
              <a:rPr lang="en-US" altLang="zh-CN" sz="4000" dirty="0" smtClean="0">
                <a:solidFill>
                  <a:schemeClr val="tx1"/>
                </a:solidFill>
              </a:rPr>
              <a:t>__</a:t>
            </a:r>
            <a:r>
              <a:rPr lang="zh-CN" altLang="en-US" sz="4000" dirty="0" smtClean="0">
                <a:solidFill>
                  <a:schemeClr val="tx1"/>
                </a:solidFill>
              </a:rPr>
              <a:t>妹妹。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3. </a:t>
            </a:r>
            <a:r>
              <a:rPr lang="zh-CN" altLang="en-US" sz="4000" dirty="0" smtClean="0">
                <a:solidFill>
                  <a:schemeClr val="tx1"/>
                </a:solidFill>
              </a:rPr>
              <a:t>你是学生</a:t>
            </a:r>
            <a:r>
              <a:rPr lang="en-US" altLang="zh-CN" sz="4000" dirty="0" smtClean="0">
                <a:solidFill>
                  <a:schemeClr val="tx1"/>
                </a:solidFill>
              </a:rPr>
              <a:t>__</a:t>
            </a:r>
            <a:r>
              <a:rPr lang="zh-CN" altLang="en-US" sz="4000" dirty="0" smtClean="0">
                <a:solidFill>
                  <a:schemeClr val="tx1"/>
                </a:solidFill>
              </a:rPr>
              <a:t>？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4. </a:t>
            </a:r>
            <a:r>
              <a:rPr lang="zh-CN" altLang="en-US" sz="4000" dirty="0" smtClean="0">
                <a:solidFill>
                  <a:schemeClr val="tx1"/>
                </a:solidFill>
              </a:rPr>
              <a:t>我爸爸</a:t>
            </a:r>
            <a:r>
              <a:rPr lang="en-US" altLang="zh-CN" sz="4000" dirty="0" smtClean="0">
                <a:solidFill>
                  <a:schemeClr val="tx1"/>
                </a:solidFill>
              </a:rPr>
              <a:t>__</a:t>
            </a:r>
            <a:r>
              <a:rPr lang="zh-CN" altLang="en-US" sz="4000" dirty="0" smtClean="0">
                <a:solidFill>
                  <a:schemeClr val="tx1"/>
                </a:solidFill>
              </a:rPr>
              <a:t>学校工作。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5. </a:t>
            </a:r>
            <a:r>
              <a:rPr lang="zh-CN" altLang="en-US" sz="4000" dirty="0" smtClean="0">
                <a:solidFill>
                  <a:schemeClr val="tx1"/>
                </a:solidFill>
              </a:rPr>
              <a:t>我家</a:t>
            </a:r>
            <a:r>
              <a:rPr lang="en-US" altLang="zh-CN" sz="4000" dirty="0" smtClean="0">
                <a:solidFill>
                  <a:schemeClr val="tx1"/>
                </a:solidFill>
              </a:rPr>
              <a:t>__</a:t>
            </a:r>
            <a:r>
              <a:rPr lang="zh-CN" altLang="en-US" sz="4000" dirty="0" smtClean="0">
                <a:solidFill>
                  <a:schemeClr val="tx1"/>
                </a:solidFill>
              </a:rPr>
              <a:t>五口人。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/>
              <a:t>吗，有，叫，在，个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675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7" y="76200"/>
            <a:ext cx="3886200" cy="1470025"/>
          </a:xfrm>
        </p:spPr>
        <p:txBody>
          <a:bodyPr/>
          <a:lstStyle/>
          <a:p>
            <a:r>
              <a:rPr lang="en-US" dirty="0" err="1"/>
              <a:t>niú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Cow/ox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914400" y="3803374"/>
            <a:ext cx="4246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9600" dirty="0"/>
              <a:t>牛</a:t>
            </a:r>
            <a:endParaRPr lang="en-US" sz="9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95800" y="76200"/>
            <a:ext cx="3886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/>
              <a:t>yáng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0" y="1676400"/>
            <a:ext cx="2562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goat/sheep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320748" y="381000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/>
              <a:t>羊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3737" y="4404821"/>
            <a:ext cx="2209524" cy="2387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5684" y="4366725"/>
            <a:ext cx="1930159" cy="24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3775"/>
          </a:xfrm>
        </p:spPr>
        <p:txBody>
          <a:bodyPr/>
          <a:lstStyle/>
          <a:p>
            <a:pPr eaLnBrk="1" hangingPunct="1"/>
            <a:r>
              <a:rPr lang="en-US" dirty="0" err="1" smtClean="0"/>
              <a:t>tou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95400"/>
            <a:ext cx="9144000" cy="99377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Measure word for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cow/ox and goat/sheep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2971800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5000" dirty="0" smtClean="0">
                <a:latin typeface="Calibri" pitchFamily="34" charset="0"/>
                <a:ea typeface="Daily Chinese" pitchFamily="49" charset="-122"/>
                <a:cs typeface="宋体"/>
              </a:rPr>
              <a:t>头</a:t>
            </a:r>
            <a:endParaRPr lang="en-US" altLang="zh-CN" sz="15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293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219200"/>
            <a:ext cx="4038600" cy="1143000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四</a:t>
            </a:r>
            <a:r>
              <a:rPr lang="zh-CN" altLang="en-US" sz="6600" dirty="0" smtClean="0"/>
              <a:t>头羊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29769"/>
            <a:ext cx="3429000" cy="1266825"/>
          </a:xfrm>
        </p:spPr>
      </p:pic>
      <p:sp>
        <p:nvSpPr>
          <p:cNvPr id="5" name="TextBox 4"/>
          <p:cNvSpPr txBox="1"/>
          <p:nvPr/>
        </p:nvSpPr>
        <p:spPr>
          <a:xfrm>
            <a:off x="914400" y="12954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五</a:t>
            </a:r>
            <a:r>
              <a:rPr lang="zh-CN" altLang="en-US" sz="6000" dirty="0" smtClean="0"/>
              <a:t>头牛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67831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504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Take out your cellphone</a:t>
            </a:r>
          </a:p>
          <a:p>
            <a:r>
              <a:rPr lang="en-US" sz="4800" dirty="0" smtClean="0"/>
              <a:t>Go to: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</a:rPr>
              <a:t>Kahoot.it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Game PIN</a:t>
            </a:r>
            <a:r>
              <a:rPr lang="en-US" sz="4800" dirty="0" smtClean="0"/>
              <a:t>:</a:t>
            </a:r>
          </a:p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Nickname: </a:t>
            </a:r>
            <a:r>
              <a:rPr lang="en-US" sz="4800" dirty="0">
                <a:solidFill>
                  <a:srgbClr val="FF0000"/>
                </a:solidFill>
              </a:rPr>
              <a:t>Your first </a:t>
            </a:r>
            <a:r>
              <a:rPr lang="en-US" sz="4800" dirty="0" smtClean="0">
                <a:solidFill>
                  <a:srgbClr val="FF0000"/>
                </a:solidFill>
              </a:rPr>
              <a:t>name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If you don’t provide your real name, you will be deleted by Ms. Feng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8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32107"/>
              </p:ext>
            </p:extLst>
          </p:nvPr>
        </p:nvGraphicFramePr>
        <p:xfrm>
          <a:off x="1" y="685800"/>
          <a:ext cx="9144001" cy="6172199"/>
        </p:xfrm>
        <a:graphic>
          <a:graphicData uri="http://schemas.openxmlformats.org/drawingml/2006/table">
            <a:tbl>
              <a:tblPr/>
              <a:tblGrid>
                <a:gridCol w="686413"/>
                <a:gridCol w="652704"/>
                <a:gridCol w="652704"/>
                <a:gridCol w="689477"/>
                <a:gridCol w="689477"/>
                <a:gridCol w="723185"/>
                <a:gridCol w="698670"/>
                <a:gridCol w="686413"/>
                <a:gridCol w="735443"/>
                <a:gridCol w="747701"/>
                <a:gridCol w="735443"/>
                <a:gridCol w="735443"/>
                <a:gridCol w="710928"/>
              </a:tblGrid>
              <a:tr h="3048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Pin yin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English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Characters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动物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animal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宠物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chong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pet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猫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cat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狗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gou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dog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5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只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MW for dog and cat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大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big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小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xiao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很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hen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very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牛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cow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53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羊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yang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goat/sheep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头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MW </a:t>
                      </a: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for cow and goat/sheep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 Write the words down in the boxes.                                   Name:                               Date: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4572000" cy="6858000"/>
          </a:xfrm>
        </p:spPr>
        <p:txBody>
          <a:bodyPr>
            <a:normAutofit/>
          </a:bodyPr>
          <a:lstStyle/>
          <a:p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I have 2 big dogs and 3 small cats.</a:t>
            </a:r>
          </a:p>
          <a:p>
            <a:pPr>
              <a:buNone/>
            </a:pP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Hints: I have </a:t>
            </a:r>
            <a:r>
              <a:rPr lang="zh-CN" altLang="en-US" sz="1600" dirty="0" smtClean="0">
                <a:latin typeface="Times New Roman" pitchFamily="18" charset="0"/>
                <a:ea typeface="Daily Chinese" pitchFamily="49" charset="-122"/>
              </a:rPr>
              <a:t>两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Daily Chinese" pitchFamily="49" charset="-122"/>
              </a:rPr>
              <a:t>MW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big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Daily Chinese" pitchFamily="49" charset="-122"/>
              </a:rPr>
              <a:t>dog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and 3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Daily Chinese" pitchFamily="49" charset="-122"/>
              </a:rPr>
              <a:t>MW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small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Daily Chinese" pitchFamily="49" charset="-122"/>
              </a:rPr>
              <a:t>cat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.</a:t>
            </a: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That school is big.</a:t>
            </a:r>
          </a:p>
          <a:p>
            <a:pPr>
              <a:buNone/>
            </a:pP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Hints: That 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Daily Chinese" pitchFamily="49" charset="-122"/>
              </a:rPr>
              <a:t>MW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 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Daily Chinese" pitchFamily="49" charset="-122"/>
              </a:rPr>
              <a:t>school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</a:t>
            </a:r>
            <a:r>
              <a:rPr lang="zh-CN" altLang="en-US" sz="1600" dirty="0">
                <a:latin typeface="Times New Roman" pitchFamily="18" charset="0"/>
                <a:ea typeface="Daily Chinese" pitchFamily="49" charset="-122"/>
              </a:rPr>
              <a:t>很</a:t>
            </a:r>
            <a:r>
              <a:rPr lang="en-US" altLang="zh-CN" sz="1600" i="1" dirty="0" smtClean="0">
                <a:latin typeface="Times New Roman" pitchFamily="18" charset="0"/>
                <a:ea typeface="Daily Chinese" pitchFamily="49" charset="-122"/>
              </a:rPr>
              <a:t> 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big.</a:t>
            </a: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Does your family have a cow?</a:t>
            </a:r>
          </a:p>
          <a:p>
            <a:pPr>
              <a:buNone/>
            </a:pP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Hints: Your family has a 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itchFamily="18" charset="0"/>
                <a:ea typeface="Daily Chinese" pitchFamily="49" charset="-122"/>
              </a:rPr>
              <a:t>MW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itchFamily="18" charset="0"/>
                <a:ea typeface="Daily Chinese" pitchFamily="49" charset="-122"/>
              </a:rPr>
              <a:t>cow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</a:t>
            </a:r>
            <a:r>
              <a:rPr lang="zh-CN" altLang="en-US" sz="1600" dirty="0" smtClean="0">
                <a:latin typeface="Times New Roman" pitchFamily="18" charset="0"/>
                <a:ea typeface="Daily Chinese" pitchFamily="49" charset="-122"/>
              </a:rPr>
              <a:t>吗？</a:t>
            </a: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>
              <a:buNone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Is this goat yours?</a:t>
            </a:r>
          </a:p>
          <a:p>
            <a:pPr>
              <a:buNone/>
            </a:pP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Hints: This 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itchFamily="18" charset="0"/>
                <a:ea typeface="Daily Chinese" pitchFamily="49" charset="-122"/>
              </a:rPr>
              <a:t>MW goat</a:t>
            </a: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 is yours </a:t>
            </a:r>
            <a:r>
              <a:rPr lang="zh-CN" altLang="en-US" sz="1600" dirty="0" smtClean="0">
                <a:latin typeface="Times New Roman" pitchFamily="18" charset="0"/>
                <a:ea typeface="Daily Chinese" pitchFamily="49" charset="-122"/>
              </a:rPr>
              <a:t>吗？</a:t>
            </a: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43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Task 2: Translate the sentences in characters.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Cut and glue the following words.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0" y="609600"/>
            <a:ext cx="4572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1600" dirty="0" smtClean="0">
                <a:latin typeface="Times New Roman" pitchFamily="18" charset="0"/>
                <a:ea typeface="Daily Chinese" pitchFamily="49" charset="-122"/>
              </a:rPr>
              <a:t>My pet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aily Chinese" pitchFamily="49" charset="-122"/>
                <a:cs typeface="+mn-cs"/>
              </a:rPr>
              <a:t>3</a:t>
            </a: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aily Chinese" pitchFamily="49" charset="-122"/>
                <a:cs typeface="+mn-cs"/>
              </a:rPr>
              <a:t> cats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baseline="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aily Chinese" pitchFamily="49" charset="-122"/>
                <a:cs typeface="+mn-cs"/>
              </a:rPr>
              <a:t>5 dogs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baseline="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aily Chinese" pitchFamily="49" charset="-122"/>
                <a:cs typeface="+mn-cs"/>
              </a:rPr>
              <a:t>His sheep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Daily Chinese" pitchFamily="49" charset="-122"/>
                <a:cs typeface="+mn-cs"/>
              </a:rPr>
              <a:t>10 schools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1600" baseline="0" dirty="0" smtClean="0">
              <a:latin typeface="Times New Roman" pitchFamily="18" charset="0"/>
              <a:ea typeface="Daily Chinese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Daily Chinese" pitchFamily="49" charset="-122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762794" y="3199606"/>
            <a:ext cx="7315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191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http://www.classtools.net/connect/201509_fAPZmR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1981200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http://www.classtools.net/connect/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1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QUIZLET</a:t>
            </a:r>
            <a:br>
              <a:rPr lang="en-US" dirty="0" smtClean="0"/>
            </a:br>
            <a:r>
              <a:rPr lang="en-US" dirty="0" smtClean="0"/>
              <a:t>T or 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04800"/>
            <a:ext cx="6400800" cy="60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My dog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big.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600200" y="2514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2. 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Our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high school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is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small.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24000" y="4648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2.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They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have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small cat.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676400" y="9144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gou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hen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我的</a:t>
            </a: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狗</a:t>
            </a:r>
            <a:r>
              <a:rPr lang="en-US" altLang="zh-CN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</a:t>
            </a: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大</a:t>
            </a: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。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676400" y="3048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men de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zhong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hen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xiao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我</a:t>
            </a: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们</a:t>
            </a:r>
            <a:r>
              <a:rPr lang="en-US" altLang="zh-C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__</a:t>
            </a: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高</a:t>
            </a: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中很小。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00200" y="5334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Ta men you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xiao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他</a:t>
            </a: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们</a:t>
            </a:r>
            <a:r>
              <a:rPr lang="en-US" altLang="zh-C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__</a:t>
            </a:r>
            <a:r>
              <a:rPr lang="zh-CN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一</a:t>
            </a:r>
            <a:r>
              <a:rPr lang="zh-CN" alt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只小猫。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热</a:t>
            </a:r>
            <a:r>
              <a:rPr lang="zh-CN" altLang="en-US" dirty="0" smtClean="0">
                <a:solidFill>
                  <a:srgbClr val="FF0000"/>
                </a:solidFill>
              </a:rPr>
              <a:t>身：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Fill in the blanks.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3" y="76200"/>
            <a:ext cx="3886200" cy="1470025"/>
          </a:xfrm>
        </p:spPr>
        <p:txBody>
          <a:bodyPr/>
          <a:lstStyle/>
          <a:p>
            <a:r>
              <a:rPr lang="en-US" smtClean="0"/>
              <a:t>niǎo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4563" y="1109662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000"/>
              <a:t>bird</a:t>
            </a:r>
            <a:endParaRPr lang="en-US" sz="2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05000"/>
            <a:ext cx="4246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9600"/>
              <a:t>鸟</a:t>
            </a:r>
            <a:endParaRPr lang="en-US" sz="960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52925" y="76200"/>
            <a:ext cx="3886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/>
              <a:t>mǎ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0" y="1676400"/>
            <a:ext cx="256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600"/>
              <a:t>horse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88063" y="3810000"/>
            <a:ext cx="141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9600"/>
              <a:t>马</a:t>
            </a:r>
            <a:endParaRPr lang="en-US" sz="96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3352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800"/>
              <a:t>MW for birds is “</a:t>
            </a:r>
            <a:r>
              <a:rPr lang="zh-CN" altLang="en-US" sz="2800"/>
              <a:t>只</a:t>
            </a:r>
            <a:r>
              <a:rPr lang="en-US" altLang="zh-CN" sz="2800"/>
              <a:t>”</a:t>
            </a:r>
            <a:endParaRPr lang="en-US" sz="2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419600"/>
            <a:ext cx="3505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800"/>
              <a:t>一只鸟</a:t>
            </a:r>
            <a:endParaRPr lang="en-US" altLang="zh-CN" sz="2800"/>
          </a:p>
          <a:p>
            <a:pPr algn="ctr" eaLnBrk="1" hangingPunct="1"/>
            <a:r>
              <a:rPr lang="zh-CN" altLang="en-US" sz="2800"/>
              <a:t>这只鸟</a:t>
            </a:r>
            <a:endParaRPr lang="en-US" altLang="zh-CN" sz="2800"/>
          </a:p>
          <a:p>
            <a:pPr algn="ctr" eaLnBrk="1" hangingPunct="1"/>
            <a:r>
              <a:rPr lang="zh-CN" altLang="en-US" sz="2800"/>
              <a:t>那只鸟</a:t>
            </a:r>
            <a:endParaRPr lang="en-US" altLang="zh-CN" sz="2800"/>
          </a:p>
          <a:p>
            <a:pPr algn="ctr" eaLnBrk="1" hangingPunct="1"/>
            <a:r>
              <a:rPr lang="zh-CN" altLang="en-US" sz="2800"/>
              <a:t>几只鸟</a:t>
            </a:r>
            <a:r>
              <a:rPr lang="en-US" altLang="zh-CN" sz="2800"/>
              <a:t>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851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4114800" cy="1143000"/>
          </a:xfrm>
        </p:spPr>
        <p:txBody>
          <a:bodyPr/>
          <a:lstStyle/>
          <a:p>
            <a:r>
              <a:rPr lang="en-US" dirty="0" err="1" smtClean="0"/>
              <a:t>chong</a:t>
            </a:r>
            <a:r>
              <a:rPr lang="en-US" dirty="0" smtClean="0"/>
              <a:t> </a:t>
            </a:r>
            <a:r>
              <a:rPr lang="en-US" dirty="0" err="1" smtClean="0"/>
              <a:t>wu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9050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Animal(s)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7860" y="41910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动物</a:t>
            </a:r>
            <a:endParaRPr lang="en-US" sz="9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Dong </a:t>
            </a:r>
            <a:r>
              <a:rPr lang="en-US" dirty="0" err="1" smtClean="0"/>
              <a:t>wu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86200" y="19050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Pet(s)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7200" y="41910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9600" dirty="0" smtClean="0"/>
              <a:t>宠物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74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4288"/>
            <a:ext cx="7772400" cy="993776"/>
          </a:xfrm>
        </p:spPr>
        <p:txBody>
          <a:bodyPr/>
          <a:lstStyle/>
          <a:p>
            <a:r>
              <a:rPr lang="en-US" smtClean="0"/>
              <a:t>pi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1131888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 measure word for horse(s)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57263" y="2362200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2 horses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08075" y="3276600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 dirty="0"/>
              <a:t>Liang pi ma=</a:t>
            </a:r>
            <a:r>
              <a:rPr lang="zh-CN" altLang="en-US" sz="4400" dirty="0"/>
              <a:t>两匹马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73150" y="4422775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That horse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71538" y="5638800"/>
            <a:ext cx="77724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Na pi ma=</a:t>
            </a:r>
            <a:r>
              <a:rPr lang="zh-CN" altLang="en-US" sz="4400"/>
              <a:t>那匹马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384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9600" dirty="0" smtClean="0"/>
              <a:t>小马</a:t>
            </a:r>
            <a:endParaRPr lang="en-US" sz="9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048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/>
              <a:t>Xiao ma</a:t>
            </a:r>
            <a:endParaRPr lang="en-US" sz="400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572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/>
              <a:t>pony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191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82738" y="-8021"/>
            <a:ext cx="7772400" cy="1470025"/>
          </a:xfrm>
        </p:spPr>
        <p:txBody>
          <a:bodyPr/>
          <a:lstStyle/>
          <a:p>
            <a:r>
              <a:rPr lang="en-US" sz="8800" dirty="0" smtClean="0"/>
              <a:t>Yu </a:t>
            </a:r>
            <a:endParaRPr lang="en-US" u="sng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447800" y="20493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fish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447800" y="47925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9600"/>
              <a:t>鱼</a:t>
            </a:r>
            <a:endParaRPr lang="en-US" sz="96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03462" y="-802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/>
              <a:t>she </a:t>
            </a:r>
            <a:endParaRPr lang="en-US" u="sng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38400" y="20493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 dirty="0" smtClean="0"/>
              <a:t>snake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38400" y="479257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9600" dirty="0"/>
              <a:t>蛇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015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smtClean="0"/>
              <a:t>tiao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120775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 dirty="0"/>
              <a:t> measure word for </a:t>
            </a:r>
            <a:r>
              <a:rPr lang="en-US" sz="4400" dirty="0" smtClean="0"/>
              <a:t>fish and snakes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93763" y="2362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9600"/>
              <a:t>条</a:t>
            </a:r>
            <a:endParaRPr lang="en-US" sz="960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581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My teacher has 4 fish.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46482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4400"/>
              <a:t>Wo de lao shi you si tiao yu.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6600" dirty="0"/>
              <a:t>我的老师有四条鱼。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019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3886200" cy="993775"/>
          </a:xfrm>
        </p:spPr>
        <p:txBody>
          <a:bodyPr/>
          <a:lstStyle/>
          <a:p>
            <a:r>
              <a:rPr lang="en-US" smtClean="0"/>
              <a:t>xiong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371600"/>
            <a:ext cx="44196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Fierce/ferocious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0"/>
            <a:ext cx="388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5000" dirty="0">
                <a:latin typeface="+mj-ea"/>
                <a:ea typeface="+mj-ea"/>
                <a:cs typeface="宋体" panose="02010600030101010101" pitchFamily="2" charset="-122"/>
              </a:rPr>
              <a:t>凶</a:t>
            </a:r>
            <a:endParaRPr lang="en-US" altLang="zh-CN" sz="15000" dirty="0"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0" y="0"/>
            <a:ext cx="3886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/>
              <a:t>Ke ai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6400" y="1295400"/>
            <a:ext cx="30480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Lovely/cute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191000" y="30480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5000">
                <a:latin typeface="+mj-ea"/>
                <a:ea typeface="+mj-ea"/>
                <a:cs typeface="宋体" panose="02010600030101010101" pitchFamily="2" charset="-122"/>
              </a:rPr>
              <a:t>可爱</a:t>
            </a:r>
            <a:endParaRPr lang="en-US" altLang="zh-CN" sz="15000">
              <a:latin typeface="+mj-ea"/>
              <a:ea typeface="+mj-ea"/>
              <a:cs typeface="宋体" panose="02010600030101010101" pitchFamily="2" charset="-122"/>
            </a:endParaRPr>
          </a:p>
        </p:txBody>
      </p:sp>
      <p:pic>
        <p:nvPicPr>
          <p:cNvPr id="9" name="Picture 2" descr="http://pica.nipic.com/2008-03-18/200831810154544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56388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s2.mm.bing.net/th?id=H.4989593491736777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41975"/>
            <a:ext cx="13271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-4011" y="-762000"/>
            <a:ext cx="9144000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5400" dirty="0"/>
              <a:t>		</a:t>
            </a:r>
          </a:p>
          <a:p>
            <a:pPr eaLnBrk="1" hangingPunct="1"/>
            <a:r>
              <a:rPr lang="zh-CN" altLang="en-US" sz="4800" dirty="0"/>
              <a:t>猪 </a:t>
            </a:r>
            <a:r>
              <a:rPr lang="en-US" sz="4800" dirty="0" err="1"/>
              <a:t>zhū</a:t>
            </a:r>
            <a:r>
              <a:rPr lang="en-US" sz="4800" dirty="0"/>
              <a:t>  </a:t>
            </a:r>
            <a:r>
              <a:rPr lang="en-US" sz="4800" dirty="0" smtClean="0"/>
              <a:t>pig</a:t>
            </a:r>
          </a:p>
          <a:p>
            <a:pPr eaLnBrk="1" hangingPunct="1"/>
            <a:r>
              <a:rPr lang="en-US" sz="4800" dirty="0" smtClean="0"/>
              <a:t>MW</a:t>
            </a:r>
            <a:r>
              <a:rPr lang="en-US" sz="4800" dirty="0"/>
              <a:t>:</a:t>
            </a:r>
            <a:r>
              <a:rPr lang="zh-CN" altLang="en-US" sz="4800" dirty="0"/>
              <a:t>头 </a:t>
            </a:r>
            <a:r>
              <a:rPr lang="zh-CN" altLang="en-US" sz="4800" dirty="0" smtClean="0"/>
              <a:t>              </a:t>
            </a:r>
            <a:r>
              <a:rPr lang="en-US" altLang="zh-CN" sz="4800" dirty="0" smtClean="0"/>
              <a:t>Example</a:t>
            </a:r>
            <a:r>
              <a:rPr lang="en-US" altLang="zh-CN" sz="4800" dirty="0"/>
              <a:t>: </a:t>
            </a:r>
            <a:r>
              <a:rPr lang="zh-CN" altLang="en-US" sz="4800" dirty="0"/>
              <a:t>一头猪</a:t>
            </a:r>
            <a:endParaRPr lang="en-US" sz="48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0" y="1648596"/>
            <a:ext cx="91440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800" dirty="0"/>
              <a:t>		</a:t>
            </a:r>
          </a:p>
          <a:p>
            <a:pPr eaLnBrk="1" hangingPunct="1"/>
            <a:r>
              <a:rPr lang="zh-CN" altLang="en-US" sz="4800" dirty="0"/>
              <a:t>鸡 </a:t>
            </a:r>
            <a:r>
              <a:rPr lang="en-US" sz="4800" dirty="0" err="1" smtClean="0"/>
              <a:t>jī</a:t>
            </a:r>
            <a:r>
              <a:rPr lang="en-US" sz="4800" dirty="0" smtClean="0"/>
              <a:t>  chicken  </a:t>
            </a:r>
          </a:p>
          <a:p>
            <a:pPr eaLnBrk="1" hangingPunct="1"/>
            <a:r>
              <a:rPr lang="en-US" sz="4800" dirty="0" smtClean="0"/>
              <a:t>MW</a:t>
            </a:r>
            <a:r>
              <a:rPr lang="en-US" sz="4800" dirty="0"/>
              <a:t>:</a:t>
            </a:r>
            <a:r>
              <a:rPr lang="zh-CN" altLang="en-US" sz="4800" dirty="0"/>
              <a:t>只 </a:t>
            </a:r>
            <a:r>
              <a:rPr lang="zh-CN" altLang="en-US" sz="4800" dirty="0" smtClean="0"/>
              <a:t>             </a:t>
            </a:r>
            <a:r>
              <a:rPr lang="en-US" altLang="zh-CN" sz="4800" dirty="0" smtClean="0"/>
              <a:t>Example</a:t>
            </a:r>
            <a:r>
              <a:rPr lang="en-US" altLang="zh-CN" sz="4800" dirty="0"/>
              <a:t>: </a:t>
            </a:r>
            <a:r>
              <a:rPr lang="zh-CN" altLang="en-US" sz="4800" dirty="0"/>
              <a:t>一只鸡</a:t>
            </a:r>
            <a:endParaRPr lang="en-US" sz="4800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3983424"/>
            <a:ext cx="91440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800" dirty="0"/>
              <a:t>		</a:t>
            </a:r>
          </a:p>
          <a:p>
            <a:pPr eaLnBrk="1" hangingPunct="1"/>
            <a:r>
              <a:rPr lang="zh-CN" altLang="en-US" sz="4800" dirty="0"/>
              <a:t>鸭 </a:t>
            </a:r>
            <a:r>
              <a:rPr lang="en-US" sz="4800" dirty="0" err="1"/>
              <a:t>yā</a:t>
            </a:r>
            <a:r>
              <a:rPr lang="en-US" sz="4800" dirty="0"/>
              <a:t>  </a:t>
            </a:r>
            <a:r>
              <a:rPr lang="en-US" sz="4800" dirty="0" smtClean="0"/>
              <a:t>duck</a:t>
            </a:r>
          </a:p>
          <a:p>
            <a:pPr eaLnBrk="1" hangingPunct="1"/>
            <a:r>
              <a:rPr lang="en-US" sz="4800" dirty="0" smtClean="0"/>
              <a:t>MW</a:t>
            </a:r>
            <a:r>
              <a:rPr lang="en-US" sz="4800" dirty="0"/>
              <a:t>:</a:t>
            </a:r>
            <a:r>
              <a:rPr lang="zh-CN" altLang="en-US" sz="4800" dirty="0"/>
              <a:t>只 </a:t>
            </a:r>
            <a:r>
              <a:rPr lang="zh-CN" altLang="en-US" sz="4800" dirty="0" smtClean="0"/>
              <a:t>              </a:t>
            </a:r>
            <a:r>
              <a:rPr lang="en-US" altLang="zh-CN" sz="4800" dirty="0" smtClean="0"/>
              <a:t>Example</a:t>
            </a:r>
            <a:r>
              <a:rPr lang="en-US" altLang="zh-CN" sz="4800" dirty="0"/>
              <a:t>: </a:t>
            </a:r>
            <a:r>
              <a:rPr lang="zh-CN" altLang="en-US" sz="4800" dirty="0"/>
              <a:t>一只鸭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06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Animals &amp; Measure Words for animals &amp; Adjectives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40" y="369332"/>
            <a:ext cx="863373" cy="647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8" y="617621"/>
            <a:ext cx="839982" cy="562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1" y="1372909"/>
            <a:ext cx="1032135" cy="58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5" y="2129712"/>
            <a:ext cx="856384" cy="533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4" y="2727974"/>
            <a:ext cx="614531" cy="606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1" y="3469930"/>
            <a:ext cx="596017" cy="59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5" y="4419600"/>
            <a:ext cx="914400" cy="651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1" y="5226086"/>
            <a:ext cx="852488" cy="638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5" y="6019191"/>
            <a:ext cx="804308" cy="67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58" y="1194275"/>
            <a:ext cx="1056409" cy="581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43779" y="1804644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MW-</a:t>
            </a:r>
          </a:p>
          <a:p>
            <a:endParaRPr lang="en-US" dirty="0"/>
          </a:p>
          <a:p>
            <a:r>
              <a:rPr lang="en-US" dirty="0" smtClean="0"/>
              <a:t>Reason: </a:t>
            </a:r>
            <a:endParaRPr lang="en-US" dirty="0"/>
          </a:p>
        </p:txBody>
      </p:sp>
      <p:cxnSp>
        <p:nvCxnSpPr>
          <p:cNvPr id="15" name="Straight Connector 14"/>
          <p:cNvCxnSpPr>
            <a:stCxn id="4" idx="3"/>
          </p:cNvCxnSpPr>
          <p:nvPr/>
        </p:nvCxnSpPr>
        <p:spPr>
          <a:xfrm>
            <a:off x="1271890" y="898711"/>
            <a:ext cx="1206273" cy="1113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69857" y="1953485"/>
            <a:ext cx="738091" cy="265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</p:cNvCxnSpPr>
          <p:nvPr/>
        </p:nvCxnSpPr>
        <p:spPr>
          <a:xfrm flipV="1">
            <a:off x="1169999" y="2315347"/>
            <a:ext cx="1090310" cy="81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</p:cNvCxnSpPr>
          <p:nvPr/>
        </p:nvCxnSpPr>
        <p:spPr>
          <a:xfrm flipV="1">
            <a:off x="1017845" y="2461767"/>
            <a:ext cx="1293409" cy="569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</p:cNvCxnSpPr>
          <p:nvPr/>
        </p:nvCxnSpPr>
        <p:spPr>
          <a:xfrm flipV="1">
            <a:off x="988768" y="2337469"/>
            <a:ext cx="1525832" cy="1430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73374" y="4767729"/>
            <a:ext cx="986935" cy="913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71890" y="5548759"/>
            <a:ext cx="738091" cy="265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71483" y="6019191"/>
            <a:ext cx="1036465" cy="246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36624" y="5342267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MW-</a:t>
            </a:r>
          </a:p>
          <a:p>
            <a:endParaRPr lang="en-US" dirty="0"/>
          </a:p>
          <a:p>
            <a:r>
              <a:rPr lang="en-US" dirty="0" smtClean="0"/>
              <a:t>Reason: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78124" y="47828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MW-</a:t>
            </a:r>
          </a:p>
          <a:p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127232" y="650422"/>
            <a:ext cx="595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97926" y="1825124"/>
            <a:ext cx="708272" cy="187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01724" y="226296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Adjectives:</a:t>
            </a:r>
          </a:p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77" y="2362067"/>
            <a:ext cx="946484" cy="1023226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5029700" y="3181243"/>
            <a:ext cx="7742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720861" y="2561336"/>
            <a:ext cx="7742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93" y="3667735"/>
            <a:ext cx="1257049" cy="72163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20" y="3667735"/>
            <a:ext cx="1158852" cy="725441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H="1">
            <a:off x="4103268" y="4049139"/>
            <a:ext cx="7742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495072" y="4049139"/>
            <a:ext cx="7742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40" y="1778494"/>
            <a:ext cx="717504" cy="47833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9" name="Straight Connector 38"/>
          <p:cNvCxnSpPr/>
          <p:nvPr/>
        </p:nvCxnSpPr>
        <p:spPr>
          <a:xfrm>
            <a:off x="5127232" y="1501958"/>
            <a:ext cx="647145" cy="2077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03911" y="1292937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MW-</a:t>
            </a:r>
          </a:p>
          <a:p>
            <a:endParaRPr lang="en-US" dirty="0"/>
          </a:p>
          <a:p>
            <a:r>
              <a:rPr lang="en-US" dirty="0" smtClean="0"/>
              <a:t>Reason: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96519" y="677747"/>
            <a:ext cx="43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猫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71858" y="1461701"/>
            <a:ext cx="43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http://www.purposegames.com/game/d8014a323e</a:t>
            </a:r>
          </a:p>
        </p:txBody>
      </p:sp>
    </p:spTree>
    <p:extLst>
      <p:ext uri="{BB962C8B-B14F-4D97-AF65-F5344CB8AC3E}">
        <p14:creationId xmlns:p14="http://schemas.microsoft.com/office/powerpoint/2010/main" val="41100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confrazzled.com/wp-content/uploads/2014/08/c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" y="26503"/>
            <a:ext cx="2733496" cy="20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news.umanitoba.ca/wp-content/uploads/2014/03/2d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81" y="26502"/>
            <a:ext cx="3094619" cy="20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://www.infodairy.com/images/3_cows_at_fenc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4632645"/>
            <a:ext cx="3696511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http://1.bp.blogspot.com/_6_26BmRhcJo/SxL6UmBy0HI/AAAAAAAAAC4/kPKpCzItBVo/s320/four+she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1754"/>
            <a:ext cx="2879849" cy="14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cdn.c.photoshelter.com/img-get/I0000Cqb_bJq63WQ/s/750/750/Wyoming-Quintet-Opus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76" y="4495800"/>
            <a:ext cx="2672724" cy="17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http://www.fig1.co.uk/images/_lib/small-gift-wrapping-deco-birds-with-clip-in-6-assorted-colours-3004774-0-1360685129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0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4" descr="http://www.biteclubeats.com/wp-content/uploads/2012/12/7fis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27" y="2513348"/>
            <a:ext cx="1856631" cy="152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 descr="https://farm5.staticflickr.com/4048/4575273771_b643227ec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7" y="2285999"/>
            <a:ext cx="2124545" cy="142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 descr="http://image.shutterstock.com/display_pic_with_logo/493045/493045,1279462663,2/stock-vector-set-from-chickens-in-various-poses-cartoon-5734785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72" y="4038600"/>
            <a:ext cx="1905000" cy="26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0" descr="http://i00.i.aliimg.com/wsphoto/v0/1282611318_1/-font-b-10-b-font-pcs-Baby-Kids-Girl-font-b-Rubber-b-font-Bo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72" y="2319573"/>
            <a:ext cx="1719027" cy="17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027"/>
            <a:ext cx="3874286" cy="592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</a:t>
            </a:r>
            <a:r>
              <a:rPr lang="zh-CN" altLang="en-US" sz="1400" dirty="0" smtClean="0"/>
              <a:t>你 </a:t>
            </a:r>
            <a:r>
              <a:rPr lang="en-US" altLang="zh-CN" sz="1400" dirty="0" smtClean="0"/>
              <a:t>to </a:t>
            </a:r>
            <a:r>
              <a:rPr lang="zh-CN" altLang="en-US" sz="1400" dirty="0" smtClean="0"/>
              <a:t>我，</a:t>
            </a:r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什么宠物，</a:t>
            </a:r>
            <a:r>
              <a:rPr lang="en-US" altLang="zh-CN" sz="1400" dirty="0" smtClean="0"/>
              <a:t>change it to the pets you have.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-11914" y="2209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Yes: Change </a:t>
            </a:r>
            <a:r>
              <a:rPr lang="zh-CN" altLang="en-US" sz="1400" dirty="0"/>
              <a:t>你 </a:t>
            </a:r>
            <a:r>
              <a:rPr lang="en-US" altLang="zh-CN" sz="1400" dirty="0"/>
              <a:t>to </a:t>
            </a:r>
            <a:r>
              <a:rPr lang="zh-CN" altLang="en-US" sz="1400" dirty="0" smtClean="0"/>
              <a:t>我</a:t>
            </a:r>
            <a:r>
              <a:rPr lang="en-US" altLang="zh-CN" sz="1400" dirty="0" smtClean="0"/>
              <a:t>,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.</a:t>
            </a:r>
          </a:p>
          <a:p>
            <a:r>
              <a:rPr lang="en-US" sz="1400" dirty="0" smtClean="0"/>
              <a:t>No: </a:t>
            </a:r>
            <a:r>
              <a:rPr lang="en-US" sz="1400" dirty="0"/>
              <a:t>Change </a:t>
            </a:r>
            <a:r>
              <a:rPr lang="zh-CN" altLang="en-US" sz="1400" dirty="0"/>
              <a:t>你 </a:t>
            </a:r>
            <a:r>
              <a:rPr lang="en-US" altLang="zh-CN" sz="1400" dirty="0"/>
              <a:t>to </a:t>
            </a:r>
            <a:r>
              <a:rPr lang="zh-CN" altLang="en-US" sz="1400" dirty="0"/>
              <a:t>我</a:t>
            </a:r>
            <a:r>
              <a:rPr lang="en-US" altLang="zh-CN" sz="1400" dirty="0"/>
              <a:t>, take out </a:t>
            </a:r>
            <a:r>
              <a:rPr lang="zh-CN" altLang="en-US" sz="1400" dirty="0" smtClean="0"/>
              <a:t>吗</a:t>
            </a:r>
            <a:r>
              <a:rPr lang="en-US" altLang="zh-CN" sz="1400" dirty="0" smtClean="0"/>
              <a:t>,change 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to </a:t>
            </a:r>
            <a:r>
              <a:rPr lang="zh-CN" altLang="en-US" sz="1400" dirty="0" smtClean="0"/>
              <a:t>没有</a:t>
            </a:r>
            <a:endParaRPr lang="en-US" altLang="zh-CN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0549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</a:t>
            </a:r>
            <a:r>
              <a:rPr lang="zh-CN" altLang="en-US" sz="1400" dirty="0" smtClean="0"/>
              <a:t>你 </a:t>
            </a:r>
            <a:r>
              <a:rPr lang="en-US" altLang="zh-CN" sz="1400" dirty="0" smtClean="0"/>
              <a:t>to </a:t>
            </a:r>
            <a:r>
              <a:rPr lang="zh-CN" altLang="en-US" sz="1400" dirty="0" smtClean="0"/>
              <a:t>我，</a:t>
            </a:r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几，</a:t>
            </a:r>
            <a:r>
              <a:rPr lang="en-US" altLang="zh-CN" sz="1400" dirty="0" smtClean="0"/>
              <a:t>change it to the a number.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81298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Change </a:t>
            </a:r>
            <a:r>
              <a:rPr lang="zh-CN" altLang="en-US" sz="1400" dirty="0" smtClean="0"/>
              <a:t>谁 </a:t>
            </a:r>
            <a:r>
              <a:rPr lang="en-US" altLang="zh-CN" sz="1400" dirty="0" smtClean="0"/>
              <a:t>to a person.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550" y="5415760"/>
            <a:ext cx="448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几，</a:t>
            </a:r>
            <a:r>
              <a:rPr lang="en-US" altLang="zh-CN" sz="1400" dirty="0" smtClean="0"/>
              <a:t>change it to the number of the fish.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0772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take out </a:t>
            </a:r>
            <a:r>
              <a:rPr lang="zh-CN" altLang="en-US" sz="1400" dirty="0" smtClean="0"/>
              <a:t>什么宠物，</a:t>
            </a:r>
            <a:r>
              <a:rPr lang="en-US" altLang="zh-CN" sz="1400" dirty="0" smtClean="0"/>
              <a:t>change it to the pets you see.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4657" y="639633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+ MW + dog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11914" y="0"/>
            <a:ext cx="9155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Animal Unit Test (Open Book)</a:t>
            </a:r>
          </a:p>
          <a:p>
            <a:r>
              <a:rPr lang="en-US" sz="1600" dirty="0" smtClean="0"/>
              <a:t>Section 1: Answer the questions in complete sentences on the lines using the structures provided. (30%)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1328053"/>
            <a:ext cx="52697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1._________________________________________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2._________________________________________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3._________________________________________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4._________________________________________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5._________________________________________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6._________________________________________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65189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姓名：</a:t>
            </a:r>
            <a:r>
              <a:rPr lang="en-US" altLang="zh-CN" dirty="0" smtClean="0"/>
              <a:t>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3775"/>
          </a:xfrm>
        </p:spPr>
        <p:txBody>
          <a:bodyPr/>
          <a:lstStyle/>
          <a:p>
            <a:pPr eaLnBrk="1" hangingPunct="1"/>
            <a:r>
              <a:rPr lang="en-US" dirty="0" err="1" smtClean="0"/>
              <a:t>mao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524000"/>
            <a:ext cx="77724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Cat(s)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2971800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5000" dirty="0">
                <a:latin typeface="Calibri" pitchFamily="34" charset="0"/>
                <a:ea typeface="Daily Chinese" pitchFamily="49" charset="-122"/>
                <a:cs typeface="宋体"/>
              </a:rPr>
              <a:t>猫</a:t>
            </a:r>
            <a:endParaRPr lang="en-US" altLang="zh-CN" sz="15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2777349" cy="23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12" y="4411279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A.</a:t>
            </a:r>
            <a:r>
              <a:rPr lang="zh-CN" altLang="en-US" sz="2400" dirty="0" smtClean="0"/>
              <a:t>他</a:t>
            </a:r>
            <a:r>
              <a:rPr lang="zh-CN" altLang="en-US" sz="2400" dirty="0"/>
              <a:t>们是我妈妈，爸爸和哥哥。</a:t>
            </a:r>
            <a:endParaRPr lang="en-US" altLang="zh-CN" sz="2400" dirty="0"/>
          </a:p>
          <a:p>
            <a:r>
              <a:rPr lang="en-US" altLang="zh-CN" sz="2400" dirty="0" smtClean="0"/>
              <a:t>B.</a:t>
            </a:r>
            <a:r>
              <a:rPr lang="zh-CN" altLang="en-US" sz="2400" dirty="0" smtClean="0"/>
              <a:t>你好。</a:t>
            </a:r>
            <a:endParaRPr lang="en-US" altLang="zh-CN" sz="2400" dirty="0" smtClean="0"/>
          </a:p>
          <a:p>
            <a:r>
              <a:rPr lang="en-US" altLang="zh-CN" sz="2400" dirty="0" smtClean="0"/>
              <a:t>C.</a:t>
            </a:r>
            <a:r>
              <a:rPr lang="zh-CN" altLang="en-US" sz="2400" dirty="0" smtClean="0"/>
              <a:t>你</a:t>
            </a:r>
            <a:r>
              <a:rPr lang="zh-CN" altLang="en-US" sz="2400" dirty="0"/>
              <a:t>的狗很可爱！</a:t>
            </a:r>
            <a:endParaRPr lang="en-US" sz="2400" dirty="0"/>
          </a:p>
          <a:p>
            <a:r>
              <a:rPr lang="en-US" altLang="zh-CN" sz="2400" dirty="0" smtClean="0"/>
              <a:t>D.</a:t>
            </a:r>
            <a:r>
              <a:rPr lang="zh-CN" altLang="en-US" sz="2400" dirty="0" smtClean="0"/>
              <a:t>妈</a:t>
            </a:r>
            <a:r>
              <a:rPr lang="zh-CN" altLang="en-US" sz="2400" dirty="0"/>
              <a:t>妈</a:t>
            </a:r>
            <a:r>
              <a:rPr lang="zh-CN" altLang="en-US" sz="2400" dirty="0" smtClean="0"/>
              <a:t>，爸爸，两个妹妹和我。</a:t>
            </a:r>
            <a:endParaRPr lang="en-US" altLang="zh-CN" sz="2400" dirty="0" smtClean="0"/>
          </a:p>
          <a:p>
            <a:r>
              <a:rPr lang="en-US" altLang="zh-CN" sz="2400" dirty="0" smtClean="0"/>
              <a:t>E.</a:t>
            </a:r>
            <a:r>
              <a:rPr lang="zh-CN" altLang="en-US" sz="2400" dirty="0" smtClean="0"/>
              <a:t>这是我的狗。</a:t>
            </a:r>
            <a:endParaRPr lang="en-US" altLang="zh-CN" sz="2400" dirty="0" smtClean="0"/>
          </a:p>
          <a:p>
            <a:r>
              <a:rPr lang="en-US" altLang="zh-CN" sz="2400" dirty="0" smtClean="0"/>
              <a:t>F.</a:t>
            </a:r>
            <a:r>
              <a:rPr lang="zh-CN" altLang="en-US" sz="2400" dirty="0" smtClean="0"/>
              <a:t>我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狗今年两岁。</a:t>
            </a:r>
            <a:endParaRPr lang="en-US" altLang="zh-CN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46922" y="4616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2: Match the sentences with the pictures.</a:t>
            </a:r>
          </a:p>
          <a:p>
            <a:r>
              <a:rPr lang="en-US" dirty="0" smtClean="0"/>
              <a:t>30%)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22" y="605871"/>
            <a:ext cx="2561522" cy="35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112" y="664508"/>
            <a:ext cx="2423897" cy="34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742" y="605871"/>
            <a:ext cx="4585657" cy="6189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4951" y="6889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 3: Answer the questions in English. </a:t>
            </a:r>
            <a:endParaRPr lang="en-US" dirty="0"/>
          </a:p>
          <a:p>
            <a:r>
              <a:rPr lang="en-US" dirty="0" smtClean="0"/>
              <a:t>(40%)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10742" y="0"/>
            <a:ext cx="0" cy="6990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3775"/>
          </a:xfrm>
        </p:spPr>
        <p:txBody>
          <a:bodyPr/>
          <a:lstStyle/>
          <a:p>
            <a:pPr eaLnBrk="1" hangingPunct="1"/>
            <a:r>
              <a:rPr lang="en-US" smtClean="0"/>
              <a:t>gou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295400"/>
            <a:ext cx="77724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Dog(s)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2971800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5000" dirty="0">
                <a:latin typeface="Calibri" pitchFamily="34" charset="0"/>
                <a:ea typeface="Daily Chinese" pitchFamily="49" charset="-122"/>
                <a:cs typeface="宋体"/>
              </a:rPr>
              <a:t>狗</a:t>
            </a:r>
            <a:endParaRPr lang="en-US" altLang="zh-CN" sz="15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454525"/>
            <a:ext cx="2514286" cy="20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3775"/>
          </a:xfrm>
        </p:spPr>
        <p:txBody>
          <a:bodyPr/>
          <a:lstStyle/>
          <a:p>
            <a:pPr eaLnBrk="1" hangingPunct="1"/>
            <a:r>
              <a:rPr lang="en-US" smtClean="0"/>
              <a:t>zhi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295400"/>
            <a:ext cx="77724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Measure word for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dogs/cats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80052" y="1722575"/>
            <a:ext cx="762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5000" dirty="0">
                <a:latin typeface="Calibri" pitchFamily="34" charset="0"/>
                <a:ea typeface="Daily Chinese" pitchFamily="49" charset="-122"/>
                <a:cs typeface="宋体"/>
              </a:rPr>
              <a:t>只</a:t>
            </a:r>
            <a:endParaRPr lang="en-US" altLang="zh-CN" sz="15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257800"/>
            <a:ext cx="7772400" cy="99377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 between a/an/number/this/that/how many &amp; dogs/cats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57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My good friend has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cat.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447800" y="9144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 err="1">
                <a:latin typeface="Calibri" pitchFamily="34" charset="0"/>
              </a:rPr>
              <a:t>Wo</a:t>
            </a:r>
            <a:r>
              <a:rPr lang="en-US" sz="3200" dirty="0">
                <a:latin typeface="Calibri" pitchFamily="34" charset="0"/>
              </a:rPr>
              <a:t> de </a:t>
            </a:r>
            <a:r>
              <a:rPr lang="en-US" sz="3200" dirty="0" err="1">
                <a:latin typeface="Calibri" pitchFamily="34" charset="0"/>
              </a:rPr>
              <a:t>hao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peng</a:t>
            </a:r>
            <a:r>
              <a:rPr lang="en-US" sz="3200" dirty="0">
                <a:latin typeface="Calibri" pitchFamily="34" charset="0"/>
              </a:rPr>
              <a:t> you </a:t>
            </a:r>
            <a:r>
              <a:rPr lang="en-US" sz="3200" dirty="0" err="1">
                <a:latin typeface="Calibri" pitchFamily="34" charset="0"/>
              </a:rPr>
              <a:t>you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yi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zhi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mao</a:t>
            </a:r>
            <a:r>
              <a:rPr lang="en-US" sz="3200" dirty="0">
                <a:latin typeface="Calibri" pitchFamily="34" charset="0"/>
              </a:rPr>
              <a:t>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2057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6600" dirty="0">
                <a:latin typeface="Calibri" pitchFamily="34" charset="0"/>
                <a:ea typeface="Daily Chinese" pitchFamily="49" charset="-122"/>
                <a:cs typeface="宋体"/>
              </a:rPr>
              <a:t>我的好朋友有一只猫。</a:t>
            </a:r>
            <a:endParaRPr lang="en-US" sz="66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600200" y="3505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How many </a:t>
            </a:r>
            <a:r>
              <a:rPr lang="en-US" sz="3200" dirty="0">
                <a:latin typeface="Calibri" pitchFamily="34" charset="0"/>
              </a:rPr>
              <a:t>dogs do you have?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85800" y="4734339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You have how many +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measure word</a:t>
            </a:r>
            <a:r>
              <a:rPr lang="en-US" altLang="zh-CN" sz="3200" dirty="0">
                <a:solidFill>
                  <a:srgbClr val="FF0000"/>
                </a:solidFill>
                <a:latin typeface="Calibri" pitchFamily="34" charset="0"/>
                <a:cs typeface="宋体"/>
              </a:rPr>
              <a:t> </a:t>
            </a:r>
            <a:r>
              <a:rPr lang="en-US" altLang="zh-CN" sz="3200" dirty="0">
                <a:latin typeface="Calibri" pitchFamily="34" charset="0"/>
                <a:cs typeface="宋体"/>
              </a:rPr>
              <a:t>+ </a:t>
            </a:r>
            <a:r>
              <a:rPr lang="en-US" altLang="zh-CN" sz="3200" dirty="0" smtClean="0">
                <a:latin typeface="Calibri" pitchFamily="34" charset="0"/>
                <a:cs typeface="宋体"/>
              </a:rPr>
              <a:t>dog?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676400" y="5791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6600" dirty="0">
                <a:latin typeface="Calibri" pitchFamily="34" charset="0"/>
                <a:ea typeface="Daily Chinese" pitchFamily="49" charset="-122"/>
                <a:cs typeface="宋体"/>
              </a:rPr>
              <a:t>你有几</a:t>
            </a:r>
            <a:r>
              <a:rPr lang="zh-CN" altLang="en-US" sz="6600" dirty="0">
                <a:solidFill>
                  <a:srgbClr val="FF0000"/>
                </a:solidFill>
                <a:latin typeface="Calibri" pitchFamily="34" charset="0"/>
                <a:ea typeface="Daily Chinese" pitchFamily="49" charset="-122"/>
                <a:cs typeface="宋体"/>
              </a:rPr>
              <a:t>只</a:t>
            </a:r>
            <a:r>
              <a:rPr lang="zh-CN" altLang="en-US" sz="6600" dirty="0">
                <a:latin typeface="Calibri" pitchFamily="34" charset="0"/>
                <a:ea typeface="Daily Chinese" pitchFamily="49" charset="-122"/>
                <a:cs typeface="宋体"/>
              </a:rPr>
              <a:t>狗？</a:t>
            </a:r>
            <a:endParaRPr lang="en-US" altLang="zh-CN" sz="66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5181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Calibri" pitchFamily="34" charset="0"/>
              </a:rPr>
              <a:t>Ni you </a:t>
            </a:r>
            <a:r>
              <a:rPr lang="en-US" sz="3200" dirty="0" err="1" smtClean="0">
                <a:latin typeface="Calibri" pitchFamily="34" charset="0"/>
              </a:rPr>
              <a:t>ji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</a:rPr>
              <a:t>zhi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gou</a:t>
            </a:r>
            <a:r>
              <a:rPr lang="en-US" altLang="zh-CN" sz="3200" dirty="0" smtClean="0">
                <a:latin typeface="Calibri" pitchFamily="34" charset="0"/>
                <a:cs typeface="宋体"/>
              </a:rPr>
              <a:t>?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6339" y="4070627"/>
            <a:ext cx="5771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zh-CN" sz="4000" dirty="0" smtClean="0">
                <a:latin typeface="Calibri" pitchFamily="34" charset="0"/>
                <a:ea typeface="Daily Chinese" pitchFamily="49" charset="-122"/>
                <a:cs typeface="宋体"/>
              </a:rPr>
              <a:t>Wrong: </a:t>
            </a:r>
            <a:r>
              <a:rPr lang="zh-CN" altLang="en-US" sz="4000" dirty="0" smtClean="0">
                <a:latin typeface="Calibri" pitchFamily="34" charset="0"/>
                <a:ea typeface="Daily Chinese" pitchFamily="49" charset="-122"/>
                <a:cs typeface="宋体"/>
              </a:rPr>
              <a:t>几狗你有？</a:t>
            </a:r>
            <a:endParaRPr lang="en-US" altLang="zh-CN" sz="4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0" y="4343400"/>
            <a:ext cx="426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572000"/>
            <a:ext cx="426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3657600" cy="993775"/>
          </a:xfrm>
        </p:spPr>
        <p:txBody>
          <a:bodyPr/>
          <a:lstStyle/>
          <a:p>
            <a:pPr eaLnBrk="1" hangingPunct="1"/>
            <a:r>
              <a:rPr lang="en-US" dirty="0" err="1" smtClean="0"/>
              <a:t>da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295400"/>
            <a:ext cx="34290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Big/large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29718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5000" dirty="0" smtClean="0">
                <a:latin typeface="Calibri" pitchFamily="34" charset="0"/>
                <a:ea typeface="Daily Chinese" pitchFamily="49" charset="-122"/>
                <a:cs typeface="宋体"/>
              </a:rPr>
              <a:t>大</a:t>
            </a:r>
            <a:endParaRPr lang="en-US" altLang="zh-CN" sz="15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1600" y="0"/>
            <a:ext cx="32766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Xiao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1295400"/>
            <a:ext cx="3733800" cy="993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Small/tiny/little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486400" y="29718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5000" dirty="0" smtClean="0">
                <a:latin typeface="Calibri" pitchFamily="34" charset="0"/>
                <a:ea typeface="Daily Chinese" pitchFamily="49" charset="-122"/>
                <a:cs typeface="宋体"/>
              </a:rPr>
              <a:t>小</a:t>
            </a:r>
            <a:endParaRPr lang="en-US" altLang="zh-CN" sz="15000" dirty="0">
              <a:latin typeface="Calibri" pitchFamily="34" charset="0"/>
              <a:ea typeface="Daily Chinese" pitchFamily="49" charset="-122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436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22595"/>
            <a:ext cx="7667698" cy="4454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would you want to name this picture in Chinese?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533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zh-CN" altLang="en-US" sz="4000" dirty="0" smtClean="0"/>
              <a:t>大猫</a:t>
            </a:r>
            <a:r>
              <a:rPr lang="zh-CN" altLang="en-US" sz="4000" dirty="0" smtClean="0">
                <a:solidFill>
                  <a:srgbClr val="FF0000"/>
                </a:solidFill>
              </a:rPr>
              <a:t>和</a:t>
            </a:r>
            <a:r>
              <a:rPr lang="zh-CN" altLang="en-US" sz="4000" dirty="0" smtClean="0"/>
              <a:t>小狗</a:t>
            </a:r>
            <a:endParaRPr lang="en-US" altLang="zh-CN" sz="4000" dirty="0" smtClean="0"/>
          </a:p>
          <a:p>
            <a:pPr marL="342900" indent="-342900" algn="ctr">
              <a:buAutoNum type="alphaUcPeriod"/>
            </a:pPr>
            <a:r>
              <a:rPr lang="zh-CN" altLang="en-US" sz="4000" dirty="0"/>
              <a:t>小猫</a:t>
            </a:r>
            <a:r>
              <a:rPr lang="zh-CN" altLang="en-US" sz="4000" dirty="0">
                <a:solidFill>
                  <a:srgbClr val="FF0000"/>
                </a:solidFill>
              </a:rPr>
              <a:t>和</a:t>
            </a:r>
            <a:r>
              <a:rPr lang="zh-CN" altLang="en-US" sz="4000" dirty="0"/>
              <a:t>大</a:t>
            </a:r>
            <a:r>
              <a:rPr lang="zh-CN" altLang="en-US" sz="4000" dirty="0" smtClean="0"/>
              <a:t>狗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8780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4495800" cy="762000"/>
          </a:xfrm>
        </p:spPr>
        <p:txBody>
          <a:bodyPr/>
          <a:lstStyle/>
          <a:p>
            <a:r>
              <a:rPr lang="en-US" sz="2400" dirty="0" smtClean="0"/>
              <a:t>Subject + am/is/are + adjective: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Her dog is big.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1676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Her dog +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hen</a:t>
            </a:r>
            <a:r>
              <a:rPr lang="en-US" sz="3200" dirty="0">
                <a:latin typeface="Calibri" pitchFamily="34" charset="0"/>
              </a:rPr>
              <a:t> + big.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0" y="2895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Ta de </a:t>
            </a:r>
            <a:r>
              <a:rPr lang="en-US" sz="3200" dirty="0" err="1">
                <a:latin typeface="Calibri" pitchFamily="34" charset="0"/>
              </a:rPr>
              <a:t>gou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hen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da</a:t>
            </a:r>
            <a:r>
              <a:rPr lang="en-US" sz="3200" dirty="0">
                <a:latin typeface="Calibri" pitchFamily="34" charset="0"/>
              </a:rPr>
              <a:t>.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0" y="5181600"/>
            <a:ext cx="944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9600">
                <a:latin typeface="Daily Chinese" pitchFamily="49" charset="-122"/>
                <a:ea typeface="Daily Chinese" pitchFamily="49" charset="-122"/>
              </a:rPr>
              <a:t>她的狗</a:t>
            </a:r>
            <a:r>
              <a:rPr lang="zh-CN" altLang="en-US" sz="9600">
                <a:solidFill>
                  <a:srgbClr val="FF0000"/>
                </a:solidFill>
                <a:latin typeface="Daily Chinese" pitchFamily="49" charset="-122"/>
                <a:ea typeface="Daily Chinese" pitchFamily="49" charset="-122"/>
              </a:rPr>
              <a:t>很</a:t>
            </a:r>
            <a:r>
              <a:rPr lang="zh-CN" altLang="en-US" sz="9600">
                <a:latin typeface="Daily Chinese" pitchFamily="49" charset="-122"/>
                <a:ea typeface="Daily Chinese" pitchFamily="49" charset="-122"/>
              </a:rPr>
              <a:t>大。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886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very/quite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0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 “am/is/are” in Chinese.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 build="p"/>
      <p:bldP spid="28678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859</Words>
  <Application>Microsoft Office PowerPoint</Application>
  <PresentationFormat>On-screen Show (4:3)</PresentationFormat>
  <Paragraphs>373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Daily Chinese</vt:lpstr>
      <vt:lpstr>宋体</vt:lpstr>
      <vt:lpstr>Arial</vt:lpstr>
      <vt:lpstr>Calibri</vt:lpstr>
      <vt:lpstr>Times New Roman</vt:lpstr>
      <vt:lpstr>Office Theme</vt:lpstr>
      <vt:lpstr> DO NOW- on your own paper, just the blanks.</vt:lpstr>
      <vt:lpstr>chong wu</vt:lpstr>
      <vt:lpstr>mao</vt:lpstr>
      <vt:lpstr>gou</vt:lpstr>
      <vt:lpstr>zhi</vt:lpstr>
      <vt:lpstr>PowerPoint Presentation</vt:lpstr>
      <vt:lpstr>da</vt:lpstr>
      <vt:lpstr>PowerPoint Presentation</vt:lpstr>
      <vt:lpstr>Subject + am/is/are + adjective:</vt:lpstr>
      <vt:lpstr>niú</vt:lpstr>
      <vt:lpstr>tou</vt:lpstr>
      <vt:lpstr>四头羊</vt:lpstr>
      <vt:lpstr>PowerPoint Presentation</vt:lpstr>
      <vt:lpstr>PowerPoint Presentation</vt:lpstr>
      <vt:lpstr>PowerPoint Presentation</vt:lpstr>
      <vt:lpstr>PowerPoint Presentation</vt:lpstr>
      <vt:lpstr>QUIZLET T or F</vt:lpstr>
      <vt:lpstr>PowerPoint Presentation</vt:lpstr>
      <vt:lpstr>niǎo</vt:lpstr>
      <vt:lpstr>pi</vt:lpstr>
      <vt:lpstr>小马</vt:lpstr>
      <vt:lpstr>Yu </vt:lpstr>
      <vt:lpstr>tiao</vt:lpstr>
      <vt:lpstr>xiong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shen – copy the words one time on your notebook and translate.</dc:title>
  <dc:creator>Wang Desktop</dc:creator>
  <cp:lastModifiedBy>Feng, Jia</cp:lastModifiedBy>
  <cp:revision>83</cp:revision>
  <cp:lastPrinted>2015-09-23T11:59:26Z</cp:lastPrinted>
  <dcterms:created xsi:type="dcterms:W3CDTF">2014-09-07T18:42:32Z</dcterms:created>
  <dcterms:modified xsi:type="dcterms:W3CDTF">2015-09-25T22:18:02Z</dcterms:modified>
</cp:coreProperties>
</file>