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92" r:id="rId2"/>
    <p:sldId id="293" r:id="rId3"/>
    <p:sldId id="300" r:id="rId4"/>
    <p:sldId id="301" r:id="rId5"/>
    <p:sldId id="290" r:id="rId6"/>
    <p:sldId id="302" r:id="rId7"/>
    <p:sldId id="303" r:id="rId8"/>
    <p:sldId id="304" r:id="rId9"/>
    <p:sldId id="297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14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EB837D-EBD2-4B9F-9521-DF9C410AA650}" type="datetimeFigureOut">
              <a:rPr lang="en-US" smtClean="0"/>
              <a:pPr/>
              <a:t>10/26/2015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C9E809-650A-4289-9ECE-A87BD674DB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5772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0BBCAD2-AFFC-4388-92CF-F3503AF82F69}" type="slidenum">
              <a:rPr lang="en-US"/>
              <a:pPr>
                <a:defRPr/>
              </a:pPr>
              <a:t>5</a:t>
            </a:fld>
            <a:endParaRPr lang="en-US"/>
          </a:p>
        </p:txBody>
      </p:sp>
      <p:sp>
        <p:nvSpPr>
          <p:cNvPr id="1116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49117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98128-19D5-4DA1-81CB-15D1D10E5201}" type="datetimeFigureOut">
              <a:rPr lang="en-US" smtClean="0"/>
              <a:pPr/>
              <a:t>10/26/2015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35D59-E2E3-45C8-A051-FA7063AD0E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98128-19D5-4DA1-81CB-15D1D10E5201}" type="datetimeFigureOut">
              <a:rPr lang="en-US" smtClean="0"/>
              <a:pPr/>
              <a:t>10/26/2015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35D59-E2E3-45C8-A051-FA7063AD0E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98128-19D5-4DA1-81CB-15D1D10E5201}" type="datetimeFigureOut">
              <a:rPr lang="en-US" smtClean="0"/>
              <a:pPr/>
              <a:t>10/26/2015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35D59-E2E3-45C8-A051-FA7063AD0E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98128-19D5-4DA1-81CB-15D1D10E5201}" type="datetimeFigureOut">
              <a:rPr lang="en-US" smtClean="0"/>
              <a:pPr/>
              <a:t>10/26/2015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35D59-E2E3-45C8-A051-FA7063AD0E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98128-19D5-4DA1-81CB-15D1D10E5201}" type="datetimeFigureOut">
              <a:rPr lang="en-US" smtClean="0"/>
              <a:pPr/>
              <a:t>10/26/2015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35D59-E2E3-45C8-A051-FA7063AD0E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98128-19D5-4DA1-81CB-15D1D10E5201}" type="datetimeFigureOut">
              <a:rPr lang="en-US" smtClean="0"/>
              <a:pPr/>
              <a:t>10/26/2015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35D59-E2E3-45C8-A051-FA7063AD0E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98128-19D5-4DA1-81CB-15D1D10E5201}" type="datetimeFigureOut">
              <a:rPr lang="en-US" smtClean="0"/>
              <a:pPr/>
              <a:t>10/26/2015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35D59-E2E3-45C8-A051-FA7063AD0E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98128-19D5-4DA1-81CB-15D1D10E5201}" type="datetimeFigureOut">
              <a:rPr lang="en-US" smtClean="0"/>
              <a:pPr/>
              <a:t>10/26/2015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35D59-E2E3-45C8-A051-FA7063AD0E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98128-19D5-4DA1-81CB-15D1D10E5201}" type="datetimeFigureOut">
              <a:rPr lang="en-US" smtClean="0"/>
              <a:pPr/>
              <a:t>10/26/2015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35D59-E2E3-45C8-A051-FA7063AD0E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98128-19D5-4DA1-81CB-15D1D10E5201}" type="datetimeFigureOut">
              <a:rPr lang="en-US" smtClean="0"/>
              <a:pPr/>
              <a:t>10/26/2015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35D59-E2E3-45C8-A051-FA7063AD0E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98128-19D5-4DA1-81CB-15D1D10E5201}" type="datetimeFigureOut">
              <a:rPr lang="en-US" smtClean="0"/>
              <a:pPr/>
              <a:t>10/26/2015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35D59-E2E3-45C8-A051-FA7063AD0E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298128-19D5-4DA1-81CB-15D1D10E5201}" type="datetimeFigureOut">
              <a:rPr lang="en-US" smtClean="0"/>
              <a:pPr/>
              <a:t>10/26/2015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435D59-E2E3-45C8-A051-FA7063AD0E6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wmf"/><Relationship Id="rId5" Type="http://schemas.openxmlformats.org/officeDocument/2006/relationships/image" Target="../media/image11.jpeg"/><Relationship Id="rId4" Type="http://schemas.openxmlformats.org/officeDocument/2006/relationships/image" Target="../media/image10.w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40682" y="3200400"/>
            <a:ext cx="9284682" cy="3505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28600" y="5334000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/>
              <a:t>都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1143000" y="3200400"/>
            <a:ext cx="1295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Am/is called</a:t>
            </a:r>
            <a:endParaRPr lang="en-US" sz="1200" dirty="0"/>
          </a:p>
        </p:txBody>
      </p:sp>
      <p:sp>
        <p:nvSpPr>
          <p:cNvPr id="5" name="TextBox 4"/>
          <p:cNvSpPr txBox="1"/>
          <p:nvPr/>
        </p:nvSpPr>
        <p:spPr>
          <a:xfrm>
            <a:off x="3886200" y="3124200"/>
            <a:ext cx="1295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Grade level</a:t>
            </a:r>
            <a:endParaRPr lang="en-US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6248400" y="3200400"/>
            <a:ext cx="1295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MW for people</a:t>
            </a:r>
            <a:endParaRPr lang="en-US" sz="1200" dirty="0"/>
          </a:p>
        </p:txBody>
      </p:sp>
      <p:sp>
        <p:nvSpPr>
          <p:cNvPr id="7" name="TextBox 6"/>
          <p:cNvSpPr txBox="1"/>
          <p:nvPr/>
        </p:nvSpPr>
        <p:spPr>
          <a:xfrm>
            <a:off x="1981200" y="3810000"/>
            <a:ext cx="1295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and</a:t>
            </a:r>
            <a:endParaRPr lang="en-US" sz="1200" dirty="0"/>
          </a:p>
        </p:txBody>
      </p:sp>
      <p:sp>
        <p:nvSpPr>
          <p:cNvPr id="8" name="TextBox 7"/>
          <p:cNvSpPr txBox="1"/>
          <p:nvPr/>
        </p:nvSpPr>
        <p:spPr>
          <a:xfrm>
            <a:off x="3505200" y="3886200"/>
            <a:ext cx="1295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we</a:t>
            </a:r>
            <a:endParaRPr lang="en-US" sz="1200" dirty="0"/>
          </a:p>
        </p:txBody>
      </p:sp>
      <p:sp>
        <p:nvSpPr>
          <p:cNvPr id="9" name="TextBox 8"/>
          <p:cNvSpPr txBox="1"/>
          <p:nvPr/>
        </p:nvSpPr>
        <p:spPr>
          <a:xfrm>
            <a:off x="5791200" y="3886200"/>
            <a:ext cx="1295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hobbies</a:t>
            </a:r>
            <a:endParaRPr lang="en-US" sz="1200" dirty="0"/>
          </a:p>
        </p:txBody>
      </p:sp>
      <p:sp>
        <p:nvSpPr>
          <p:cNvPr id="10" name="TextBox 9"/>
          <p:cNvSpPr txBox="1"/>
          <p:nvPr/>
        </p:nvSpPr>
        <p:spPr>
          <a:xfrm>
            <a:off x="152400" y="4419600"/>
            <a:ext cx="1295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read</a:t>
            </a:r>
            <a:endParaRPr lang="en-US" sz="1200" dirty="0"/>
          </a:p>
        </p:txBody>
      </p:sp>
      <p:sp>
        <p:nvSpPr>
          <p:cNvPr id="11" name="TextBox 10"/>
          <p:cNvSpPr txBox="1"/>
          <p:nvPr/>
        </p:nvSpPr>
        <p:spPr>
          <a:xfrm>
            <a:off x="2819400" y="4495800"/>
            <a:ext cx="1295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Chinese</a:t>
            </a:r>
            <a:endParaRPr lang="en-US" sz="1200" dirty="0"/>
          </a:p>
        </p:txBody>
      </p:sp>
      <p:sp>
        <p:nvSpPr>
          <p:cNvPr id="12" name="TextBox 11"/>
          <p:cNvSpPr txBox="1"/>
          <p:nvPr/>
        </p:nvSpPr>
        <p:spPr>
          <a:xfrm>
            <a:off x="6477000" y="4495800"/>
            <a:ext cx="1295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magazine</a:t>
            </a:r>
            <a:endParaRPr lang="en-US" sz="1200" dirty="0"/>
          </a:p>
        </p:txBody>
      </p:sp>
      <p:sp>
        <p:nvSpPr>
          <p:cNvPr id="13" name="TextBox 12"/>
          <p:cNvSpPr txBox="1"/>
          <p:nvPr/>
        </p:nvSpPr>
        <p:spPr>
          <a:xfrm>
            <a:off x="2743200" y="5105400"/>
            <a:ext cx="1295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music</a:t>
            </a:r>
            <a:endParaRPr lang="en-US" sz="1200" dirty="0"/>
          </a:p>
        </p:txBody>
      </p:sp>
      <p:sp>
        <p:nvSpPr>
          <p:cNvPr id="14" name="TextBox 13"/>
          <p:cNvSpPr txBox="1"/>
          <p:nvPr/>
        </p:nvSpPr>
        <p:spPr>
          <a:xfrm>
            <a:off x="0" y="5791200"/>
            <a:ext cx="152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Water color paintings</a:t>
            </a:r>
            <a:endParaRPr lang="en-US" sz="1200" dirty="0"/>
          </a:p>
        </p:txBody>
      </p:sp>
      <p:sp>
        <p:nvSpPr>
          <p:cNvPr id="15" name="TextBox 14"/>
          <p:cNvSpPr txBox="1"/>
          <p:nvPr/>
        </p:nvSpPr>
        <p:spPr>
          <a:xfrm>
            <a:off x="1905000" y="5791200"/>
            <a:ext cx="1295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Oil paintings</a:t>
            </a:r>
            <a:endParaRPr lang="en-US" sz="1200" dirty="0"/>
          </a:p>
        </p:txBody>
      </p:sp>
      <p:sp>
        <p:nvSpPr>
          <p:cNvPr id="16" name="TextBox 15"/>
          <p:cNvSpPr txBox="1"/>
          <p:nvPr/>
        </p:nvSpPr>
        <p:spPr>
          <a:xfrm>
            <a:off x="3657600" y="5791200"/>
            <a:ext cx="1295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Chinese paintings</a:t>
            </a:r>
            <a:endParaRPr lang="en-US" sz="1200" dirty="0"/>
          </a:p>
        </p:txBody>
      </p:sp>
      <p:sp>
        <p:nvSpPr>
          <p:cNvPr id="17" name="TextBox 16"/>
          <p:cNvSpPr txBox="1"/>
          <p:nvPr/>
        </p:nvSpPr>
        <p:spPr>
          <a:xfrm>
            <a:off x="6172200" y="5791200"/>
            <a:ext cx="685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can</a:t>
            </a:r>
            <a:endParaRPr lang="en-US" sz="1200" dirty="0"/>
          </a:p>
        </p:txBody>
      </p:sp>
      <p:cxnSp>
        <p:nvCxnSpPr>
          <p:cNvPr id="20" name="Straight Connector 19"/>
          <p:cNvCxnSpPr/>
          <p:nvPr/>
        </p:nvCxnSpPr>
        <p:spPr>
          <a:xfrm>
            <a:off x="3733800" y="3886200"/>
            <a:ext cx="9144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3352800" y="4495800"/>
            <a:ext cx="9144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5715000" y="4495800"/>
            <a:ext cx="9144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2895600" y="5181600"/>
            <a:ext cx="9144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6553200" y="5181600"/>
            <a:ext cx="9144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2743200" y="5791200"/>
            <a:ext cx="9144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533400" y="1676400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DO NOW: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9049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52400" y="381000"/>
            <a:ext cx="2819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Subject + </a:t>
            </a:r>
            <a:r>
              <a:rPr lang="zh-CN" altLang="en-US" sz="1400" dirty="0" smtClean="0"/>
              <a:t>正在 </a:t>
            </a:r>
            <a:r>
              <a:rPr lang="en-US" altLang="zh-CN" sz="1400" dirty="0" smtClean="0"/>
              <a:t>+ do something.</a:t>
            </a:r>
            <a:endParaRPr lang="en-US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0" y="0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Task 1: 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9400" y="0"/>
            <a:ext cx="3943350" cy="3071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00" y="4048125"/>
            <a:ext cx="6124575" cy="280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0" y="3200400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Task 2:  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048000" y="3505200"/>
            <a:ext cx="4572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Person 1 + </a:t>
            </a:r>
            <a:r>
              <a:rPr lang="zh-CN" altLang="en-US" sz="1400" dirty="0" smtClean="0"/>
              <a:t>跟 </a:t>
            </a:r>
            <a:r>
              <a:rPr lang="en-US" altLang="zh-CN" sz="1400" dirty="0" smtClean="0"/>
              <a:t>+ person 2 + </a:t>
            </a:r>
            <a:r>
              <a:rPr lang="zh-CN" altLang="en-US" sz="1400" dirty="0" smtClean="0"/>
              <a:t>一起 </a:t>
            </a:r>
            <a:r>
              <a:rPr lang="en-US" altLang="zh-CN" sz="1400" dirty="0" smtClean="0"/>
              <a:t>+ do something.</a:t>
            </a:r>
            <a:endParaRPr lang="en-US" sz="1400" dirty="0"/>
          </a:p>
        </p:txBody>
      </p:sp>
      <p:sp>
        <p:nvSpPr>
          <p:cNvPr id="13" name="TextBox 12"/>
          <p:cNvSpPr txBox="1"/>
          <p:nvPr/>
        </p:nvSpPr>
        <p:spPr>
          <a:xfrm>
            <a:off x="3048000" y="3810000"/>
            <a:ext cx="4572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Person 1 does something with person 2.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2499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3539197"/>
            <a:ext cx="3124200" cy="31741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00200" y="381000"/>
            <a:ext cx="4800275" cy="31242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447800" y="0"/>
            <a:ext cx="5791200" cy="92333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u="sng" dirty="0"/>
              <a:t>TASK </a:t>
            </a:r>
            <a:r>
              <a:rPr lang="en-US" u="sng" dirty="0" smtClean="0"/>
              <a:t>3: check the activities each person does.</a:t>
            </a:r>
          </a:p>
          <a:p>
            <a:r>
              <a:rPr lang="en-US" u="sng" dirty="0" smtClean="0"/>
              <a:t>Ms. </a:t>
            </a:r>
            <a:r>
              <a:rPr lang="en-US" u="sng" dirty="0" err="1" smtClean="0"/>
              <a:t>Feng’s</a:t>
            </a:r>
            <a:r>
              <a:rPr lang="en-US" u="sng" dirty="0" smtClean="0"/>
              <a:t> website: </a:t>
            </a:r>
          </a:p>
          <a:p>
            <a:r>
              <a:rPr lang="en-US" u="sng" dirty="0" smtClean="0"/>
              <a:t>http://jfeng1.wix.com/chinese</a:t>
            </a:r>
            <a:endParaRPr lang="en-US" u="sng" dirty="0"/>
          </a:p>
        </p:txBody>
      </p:sp>
    </p:spTree>
    <p:extLst>
      <p:ext uri="{BB962C8B-B14F-4D97-AF65-F5344CB8AC3E}">
        <p14:creationId xmlns:p14="http://schemas.microsoft.com/office/powerpoint/2010/main" val="966785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Project: </a:t>
            </a:r>
            <a:r>
              <a:rPr lang="zh-CN" altLang="en-US" dirty="0" smtClean="0"/>
              <a:t>我的语法书</a:t>
            </a:r>
            <a:endParaRPr lang="en-US" dirty="0"/>
          </a:p>
        </p:txBody>
      </p:sp>
      <p:pic>
        <p:nvPicPr>
          <p:cNvPr id="2050" name="Picture 2" descr="C:\Users\Amy Feng\Pictures\FCS562IFSSIQF7C.MEDIU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0" y="0"/>
            <a:ext cx="3358763" cy="211455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0" y="533400"/>
            <a:ext cx="3733800" cy="1452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1400" dirty="0" smtClean="0"/>
              <a:t>Fold your construction paper to a booklet.</a:t>
            </a:r>
          </a:p>
          <a:p>
            <a:pPr marL="342900" indent="-342900">
              <a:buAutoNum type="arabicPeriod"/>
            </a:pPr>
            <a:endParaRPr lang="en-US" sz="1400" dirty="0" smtClean="0"/>
          </a:p>
          <a:p>
            <a:pPr marL="342900" indent="-342900">
              <a:buAutoNum type="arabicPeriod"/>
            </a:pPr>
            <a:endParaRPr lang="en-US" sz="1400" dirty="0" smtClean="0"/>
          </a:p>
          <a:p>
            <a:pPr marL="342900" indent="-342900">
              <a:buAutoNum type="arabicPeriod"/>
            </a:pPr>
            <a:endParaRPr lang="en-US" sz="1400" dirty="0" smtClean="0"/>
          </a:p>
          <a:p>
            <a:pPr marL="342900" indent="-342900">
              <a:buAutoNum type="arabicPeriod"/>
            </a:pPr>
            <a:endParaRPr lang="en-US" sz="1400" dirty="0" smtClean="0"/>
          </a:p>
          <a:p>
            <a:pPr marL="342900" indent="-342900">
              <a:buAutoNum type="arabicPeriod"/>
            </a:pPr>
            <a:endParaRPr lang="en-US" sz="1400" dirty="0" smtClean="0"/>
          </a:p>
          <a:p>
            <a:pPr marL="342900" indent="-342900">
              <a:buAutoNum type="arabicPeriod"/>
            </a:pPr>
            <a:endParaRPr lang="en-US" sz="1400" dirty="0" smtClean="0"/>
          </a:p>
          <a:p>
            <a:pPr marL="342900" indent="-342900">
              <a:buAutoNum type="arabicPeriod"/>
            </a:pPr>
            <a:r>
              <a:rPr lang="en-US" sz="1400" dirty="0" smtClean="0"/>
              <a:t>Front cover:</a:t>
            </a:r>
          </a:p>
          <a:p>
            <a:pPr marL="342900" indent="-342900">
              <a:buAutoNum type="arabicPeriod"/>
            </a:pPr>
            <a:endParaRPr lang="en-US" sz="1400" dirty="0" smtClean="0"/>
          </a:p>
          <a:p>
            <a:pPr marL="342900" indent="-342900">
              <a:buAutoNum type="arabicPeriod"/>
            </a:pPr>
            <a:endParaRPr lang="en-US" sz="1400" dirty="0" smtClean="0"/>
          </a:p>
          <a:p>
            <a:pPr marL="342900" indent="-342900">
              <a:buAutoNum type="arabicPeriod"/>
            </a:pPr>
            <a:r>
              <a:rPr lang="en-US" sz="1400" dirty="0" smtClean="0"/>
              <a:t>1</a:t>
            </a:r>
            <a:r>
              <a:rPr lang="en-US" sz="1400" baseline="30000" dirty="0" smtClean="0"/>
              <a:t>st</a:t>
            </a:r>
            <a:r>
              <a:rPr lang="en-US" sz="1400" dirty="0" smtClean="0"/>
              <a:t>  page example: </a:t>
            </a:r>
          </a:p>
          <a:p>
            <a:pPr marL="342900" indent="-342900">
              <a:buAutoNum type="arabicPeriod"/>
            </a:pPr>
            <a:endParaRPr lang="en-US" sz="1400" dirty="0" smtClean="0"/>
          </a:p>
          <a:p>
            <a:pPr marL="342900" indent="-342900">
              <a:buAutoNum type="arabicPeriod"/>
            </a:pPr>
            <a:endParaRPr lang="en-US" sz="1400" dirty="0" smtClean="0"/>
          </a:p>
          <a:p>
            <a:pPr marL="342900" indent="-342900">
              <a:buAutoNum type="arabicPeriod"/>
            </a:pPr>
            <a:endParaRPr lang="en-US" sz="1400" dirty="0" smtClean="0"/>
          </a:p>
          <a:p>
            <a:pPr marL="342900" indent="-342900">
              <a:buAutoNum type="arabicPeriod"/>
            </a:pPr>
            <a:endParaRPr lang="en-US" sz="1400" dirty="0" smtClean="0"/>
          </a:p>
          <a:p>
            <a:pPr marL="342900" indent="-342900">
              <a:buAutoNum type="arabicPeriod"/>
            </a:pPr>
            <a:endParaRPr lang="en-US" sz="1400" dirty="0" smtClean="0"/>
          </a:p>
          <a:p>
            <a:pPr marL="342900" indent="-342900">
              <a:buAutoNum type="arabicPeriod"/>
            </a:pPr>
            <a:endParaRPr lang="en-US" sz="1400" dirty="0" smtClean="0"/>
          </a:p>
          <a:p>
            <a:pPr marL="342900" indent="-342900">
              <a:buAutoNum type="arabicPeriod"/>
            </a:pPr>
            <a:endParaRPr lang="en-US" sz="1400" dirty="0" smtClean="0"/>
          </a:p>
          <a:p>
            <a:pPr marL="342900" indent="-342900">
              <a:buAutoNum type="arabicPeriod"/>
            </a:pPr>
            <a:endParaRPr lang="en-US" sz="1400" dirty="0" smtClean="0"/>
          </a:p>
          <a:p>
            <a:pPr marL="342900" indent="-342900">
              <a:buAutoNum type="arabicPeriod"/>
            </a:pPr>
            <a:endParaRPr lang="en-US" sz="1400" dirty="0" smtClean="0"/>
          </a:p>
          <a:p>
            <a:pPr marL="342900" indent="-342900">
              <a:buAutoNum type="arabicPeriod"/>
            </a:pPr>
            <a:r>
              <a:rPr lang="en-US" sz="1400" dirty="0" smtClean="0"/>
              <a:t>Page1: …</a:t>
            </a:r>
            <a:r>
              <a:rPr lang="zh-CN" altLang="en-US" sz="1400" dirty="0" smtClean="0"/>
              <a:t>跟</a:t>
            </a:r>
            <a:r>
              <a:rPr lang="en-US" altLang="zh-CN" sz="1400" dirty="0" smtClean="0"/>
              <a:t>…</a:t>
            </a:r>
            <a:r>
              <a:rPr lang="zh-CN" altLang="en-US" sz="1400" dirty="0" smtClean="0"/>
              <a:t>一起</a:t>
            </a:r>
            <a:endParaRPr lang="en-US" altLang="zh-CN" sz="1400" dirty="0" smtClean="0"/>
          </a:p>
          <a:p>
            <a:pPr marL="342900" indent="-342900"/>
            <a:r>
              <a:rPr lang="en-US" sz="1400" dirty="0" smtClean="0"/>
              <a:t>         Page 2: </a:t>
            </a:r>
            <a:r>
              <a:rPr lang="zh-CN" altLang="en-US" sz="1400" dirty="0" smtClean="0"/>
              <a:t>一边</a:t>
            </a:r>
            <a:r>
              <a:rPr lang="en-US" altLang="zh-CN" sz="1400" dirty="0" smtClean="0"/>
              <a:t>…</a:t>
            </a:r>
            <a:r>
              <a:rPr lang="zh-CN" altLang="en-US" sz="1400" dirty="0" smtClean="0"/>
              <a:t>一边</a:t>
            </a:r>
            <a:r>
              <a:rPr lang="en-US" altLang="zh-CN" sz="1400" dirty="0" smtClean="0"/>
              <a:t>…</a:t>
            </a:r>
          </a:p>
          <a:p>
            <a:pPr marL="342900" indent="-342900"/>
            <a:r>
              <a:rPr lang="en-US" sz="1400" dirty="0" smtClean="0"/>
              <a:t>         Page 3: …</a:t>
            </a:r>
            <a:r>
              <a:rPr lang="zh-CN" altLang="en-US" sz="1400" dirty="0" smtClean="0"/>
              <a:t>正在</a:t>
            </a:r>
            <a:r>
              <a:rPr lang="en-US" altLang="zh-CN" sz="1400" dirty="0" smtClean="0"/>
              <a:t>…</a:t>
            </a:r>
          </a:p>
          <a:p>
            <a:pPr marL="342900" indent="-342900"/>
            <a:r>
              <a:rPr lang="en-US" sz="1400" dirty="0" smtClean="0"/>
              <a:t>         Page 4: V.+ </a:t>
            </a:r>
            <a:r>
              <a:rPr lang="en-US" altLang="zh-CN" sz="1400" dirty="0" smtClean="0"/>
              <a:t>duration + N.</a:t>
            </a:r>
          </a:p>
          <a:p>
            <a:pPr marL="342900" indent="-342900"/>
            <a:r>
              <a:rPr lang="en-US" sz="1400" dirty="0" smtClean="0"/>
              <a:t>         Page 5: V. + </a:t>
            </a:r>
            <a:r>
              <a:rPr lang="zh-CN" altLang="en-US" sz="1400" dirty="0" smtClean="0"/>
              <a:t>了</a:t>
            </a:r>
            <a:endParaRPr lang="en-US" altLang="zh-CN" sz="1400" dirty="0" smtClean="0"/>
          </a:p>
          <a:p>
            <a:pPr marL="342900" indent="-342900"/>
            <a:r>
              <a:rPr lang="en-US" sz="1400" dirty="0" smtClean="0"/>
              <a:t>         Page 6: </a:t>
            </a:r>
            <a:r>
              <a:rPr lang="zh-CN" altLang="en-US" sz="1400" dirty="0" smtClean="0"/>
              <a:t>差不多 </a:t>
            </a:r>
            <a:r>
              <a:rPr lang="en-US" altLang="zh-CN" sz="1400" dirty="0" smtClean="0"/>
              <a:t>+ frequency + </a:t>
            </a:r>
            <a:r>
              <a:rPr lang="zh-CN" altLang="en-US" sz="1400" dirty="0" smtClean="0"/>
              <a:t>都</a:t>
            </a:r>
            <a:endParaRPr lang="en-US" altLang="zh-CN" sz="1400" dirty="0" smtClean="0"/>
          </a:p>
          <a:p>
            <a:pPr marL="342900" indent="-342900"/>
            <a:endParaRPr lang="en-US" sz="1400" dirty="0" smtClean="0"/>
          </a:p>
          <a:p>
            <a:pPr marL="342900" indent="-342900"/>
            <a:r>
              <a:rPr lang="en-US" sz="1400" dirty="0" smtClean="0"/>
              <a:t>5.  15% of your grade, due: 10/19 Monday.</a:t>
            </a:r>
          </a:p>
          <a:p>
            <a:pPr marL="342900" indent="-342900">
              <a:buAutoNum type="arabicPeriod"/>
            </a:pPr>
            <a:endParaRPr lang="en-US" sz="1400" dirty="0" smtClean="0"/>
          </a:p>
          <a:p>
            <a:pPr marL="342900" indent="-342900">
              <a:buAutoNum type="arabicPeriod"/>
            </a:pPr>
            <a:endParaRPr lang="en-US" sz="1400" dirty="0" smtClean="0"/>
          </a:p>
          <a:p>
            <a:pPr marL="342900" indent="-342900">
              <a:buAutoNum type="arabicPeriod"/>
            </a:pPr>
            <a:endParaRPr lang="en-US" sz="1400" dirty="0" smtClean="0"/>
          </a:p>
          <a:p>
            <a:pPr marL="342900" indent="-342900">
              <a:buAutoNum type="arabicPeriod"/>
            </a:pPr>
            <a:endParaRPr lang="en-US" sz="1400" dirty="0" smtClean="0"/>
          </a:p>
          <a:p>
            <a:pPr marL="342900" indent="-342900">
              <a:buAutoNum type="arabicPeriod"/>
            </a:pPr>
            <a:endParaRPr lang="en-US" sz="1400" dirty="0" smtClean="0"/>
          </a:p>
          <a:p>
            <a:pPr marL="342900" indent="-342900">
              <a:buAutoNum type="arabicPeriod"/>
            </a:pPr>
            <a:endParaRPr lang="en-US" sz="1400" dirty="0" smtClean="0"/>
          </a:p>
          <a:p>
            <a:pPr marL="342900" indent="-342900">
              <a:buAutoNum type="arabicPeriod"/>
            </a:pPr>
            <a:endParaRPr lang="en-US" sz="1400" dirty="0" smtClean="0"/>
          </a:p>
          <a:p>
            <a:pPr marL="342900" indent="-342900">
              <a:buAutoNum type="arabicPeriod"/>
            </a:pPr>
            <a:endParaRPr lang="en-US" sz="1400" dirty="0" smtClean="0"/>
          </a:p>
          <a:p>
            <a:pPr marL="342900" indent="-342900">
              <a:buAutoNum type="arabicPeriod"/>
            </a:pPr>
            <a:endParaRPr lang="en-US" sz="1400" dirty="0" smtClean="0"/>
          </a:p>
          <a:p>
            <a:pPr marL="342900" indent="-342900">
              <a:buAutoNum type="arabicPeriod"/>
            </a:pPr>
            <a:endParaRPr lang="en-US" sz="1400" dirty="0" smtClean="0"/>
          </a:p>
          <a:p>
            <a:pPr marL="342900" indent="-342900">
              <a:buAutoNum type="arabicPeriod"/>
            </a:pPr>
            <a:endParaRPr lang="en-US" sz="1400" dirty="0" smtClean="0"/>
          </a:p>
          <a:p>
            <a:pPr marL="342900" indent="-342900">
              <a:buAutoNum type="arabicPeriod"/>
            </a:pPr>
            <a:endParaRPr lang="en-US" sz="1400" dirty="0" smtClean="0"/>
          </a:p>
          <a:p>
            <a:pPr marL="342900" indent="-342900">
              <a:buAutoNum type="arabicPeriod"/>
            </a:pPr>
            <a:endParaRPr lang="en-US" sz="1400" dirty="0" smtClean="0"/>
          </a:p>
          <a:p>
            <a:pPr marL="342900" indent="-342900">
              <a:buAutoNum type="arabicPeriod"/>
            </a:pPr>
            <a:endParaRPr lang="en-US" sz="1400" dirty="0" smtClean="0"/>
          </a:p>
          <a:p>
            <a:pPr marL="342900" indent="-342900">
              <a:buAutoNum type="arabicPeriod"/>
            </a:pPr>
            <a:endParaRPr lang="en-US" sz="1400" dirty="0" smtClean="0"/>
          </a:p>
          <a:p>
            <a:pPr marL="342900" indent="-342900">
              <a:buAutoNum type="arabicPeriod"/>
            </a:pPr>
            <a:endParaRPr lang="en-US" sz="1400" dirty="0" smtClean="0"/>
          </a:p>
          <a:p>
            <a:pPr marL="342900" indent="-342900">
              <a:buAutoNum type="arabicPeriod"/>
            </a:pPr>
            <a:endParaRPr lang="en-US" sz="1400" dirty="0" smtClean="0"/>
          </a:p>
          <a:p>
            <a:pPr marL="342900" indent="-342900">
              <a:buAutoNum type="arabicPeriod"/>
            </a:pPr>
            <a:endParaRPr lang="en-US" sz="1400" dirty="0" smtClean="0"/>
          </a:p>
          <a:p>
            <a:pPr marL="342900" indent="-342900">
              <a:buAutoNum type="arabicPeriod"/>
            </a:pPr>
            <a:endParaRPr lang="en-US" sz="1400" dirty="0" smtClean="0"/>
          </a:p>
          <a:p>
            <a:pPr marL="342900" indent="-342900">
              <a:buAutoNum type="arabicPeriod"/>
            </a:pPr>
            <a:endParaRPr lang="en-US" sz="1400" dirty="0" smtClean="0"/>
          </a:p>
          <a:p>
            <a:pPr marL="342900" indent="-342900">
              <a:buAutoNum type="arabicPeriod"/>
            </a:pPr>
            <a:endParaRPr lang="en-US" sz="1400" dirty="0" smtClean="0"/>
          </a:p>
          <a:p>
            <a:pPr marL="342900" indent="-342900"/>
            <a:endParaRPr lang="en-US" sz="1400" dirty="0" smtClean="0"/>
          </a:p>
          <a:p>
            <a:pPr marL="342900" indent="-342900">
              <a:buAutoNum type="arabicPeriod"/>
            </a:pPr>
            <a:endParaRPr lang="en-US" sz="1400" dirty="0" smtClean="0"/>
          </a:p>
          <a:p>
            <a:pPr marL="342900" indent="-342900">
              <a:buAutoNum type="arabicPeriod"/>
            </a:pPr>
            <a:endParaRPr lang="en-US" sz="1400" dirty="0" smtClean="0"/>
          </a:p>
          <a:p>
            <a:pPr marL="342900" indent="-342900">
              <a:buAutoNum type="arabicPeriod"/>
            </a:pPr>
            <a:endParaRPr lang="en-US" sz="1400" dirty="0" smtClean="0"/>
          </a:p>
          <a:p>
            <a:pPr marL="342900" indent="-342900"/>
            <a:endParaRPr lang="en-US" sz="1400" dirty="0" smtClean="0"/>
          </a:p>
          <a:p>
            <a:pPr marL="342900" indent="-342900">
              <a:buAutoNum type="arabicPeriod"/>
            </a:pPr>
            <a:endParaRPr lang="en-US" sz="1400" dirty="0" smtClean="0"/>
          </a:p>
          <a:p>
            <a:pPr marL="342900" indent="-342900">
              <a:buAutoNum type="arabicPeriod"/>
            </a:pPr>
            <a:endParaRPr lang="en-US" sz="1400" dirty="0" smtClean="0"/>
          </a:p>
          <a:p>
            <a:pPr marL="342900" indent="-342900">
              <a:buAutoNum type="arabicPeriod"/>
            </a:pPr>
            <a:endParaRPr lang="en-US" sz="1400" dirty="0" smtClean="0"/>
          </a:p>
          <a:p>
            <a:pPr marL="342900" indent="-342900">
              <a:buAutoNum type="arabicPeriod"/>
            </a:pPr>
            <a:endParaRPr lang="en-US" sz="1400" dirty="0" smtClean="0"/>
          </a:p>
          <a:p>
            <a:pPr marL="342900" indent="-342900">
              <a:buAutoNum type="arabicPeriod"/>
            </a:pPr>
            <a:endParaRPr lang="en-US" sz="1400" dirty="0" smtClean="0"/>
          </a:p>
          <a:p>
            <a:pPr marL="342900" indent="-342900"/>
            <a:endParaRPr lang="en-US" sz="1400" dirty="0" smtClean="0"/>
          </a:p>
          <a:p>
            <a:pPr marL="342900" indent="-342900">
              <a:buAutoNum type="arabicPeriod"/>
            </a:pPr>
            <a:endParaRPr lang="en-US" sz="1400" dirty="0" smtClean="0"/>
          </a:p>
          <a:p>
            <a:pPr marL="342900" indent="-342900">
              <a:buAutoNum type="arabicPeriod"/>
            </a:pPr>
            <a:endParaRPr lang="en-US" sz="1400" dirty="0" smtClean="0"/>
          </a:p>
          <a:p>
            <a:pPr marL="342900" indent="-342900">
              <a:buAutoNum type="arabicPeriod"/>
            </a:pPr>
            <a:endParaRPr lang="en-US" sz="1400" dirty="0" smtClean="0"/>
          </a:p>
          <a:p>
            <a:pPr marL="342900" indent="-342900">
              <a:buAutoNum type="arabicPeriod"/>
            </a:pPr>
            <a:endParaRPr lang="en-US" sz="1400" dirty="0" smtClean="0"/>
          </a:p>
          <a:p>
            <a:pPr marL="342900" indent="-342900">
              <a:buAutoNum type="arabicPeriod"/>
            </a:pPr>
            <a:endParaRPr lang="en-US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1447800" y="1143000"/>
            <a:ext cx="1219200" cy="153888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dirty="0" smtClean="0"/>
              <a:t>我的语法书</a:t>
            </a:r>
            <a:endParaRPr lang="en-US" altLang="zh-CN" sz="1600" dirty="0" smtClean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r"/>
            <a:r>
              <a:rPr lang="zh-CN" altLang="en-US" sz="1200" dirty="0" smtClean="0"/>
              <a:t>姓名：</a:t>
            </a:r>
            <a:r>
              <a:rPr lang="en-US" altLang="zh-CN" sz="1200" dirty="0" smtClean="0"/>
              <a:t>john</a:t>
            </a:r>
          </a:p>
          <a:p>
            <a:pPr algn="r"/>
            <a:r>
              <a:rPr lang="zh-CN" altLang="en-US" sz="1200" dirty="0" smtClean="0"/>
              <a:t>班级：中文二</a:t>
            </a:r>
            <a:endParaRPr lang="en-US" sz="1200" dirty="0" smtClean="0"/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905000" y="2743200"/>
            <a:ext cx="1905000" cy="209288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900" dirty="0" smtClean="0"/>
              <a:t>…</a:t>
            </a:r>
            <a:r>
              <a:rPr lang="zh-CN" altLang="en-US" sz="900" dirty="0" smtClean="0"/>
              <a:t>跟</a:t>
            </a:r>
            <a:r>
              <a:rPr lang="en-US" altLang="zh-CN" sz="900" dirty="0" smtClean="0"/>
              <a:t>…</a:t>
            </a:r>
            <a:r>
              <a:rPr lang="zh-CN" altLang="en-US" sz="900" dirty="0" smtClean="0"/>
              <a:t>一起</a:t>
            </a:r>
            <a:endParaRPr lang="en-US" altLang="zh-CN" sz="900" dirty="0" smtClean="0"/>
          </a:p>
          <a:p>
            <a:r>
              <a:rPr lang="en-US" sz="900" dirty="0" smtClean="0">
                <a:solidFill>
                  <a:srgbClr val="FF0000"/>
                </a:solidFill>
              </a:rPr>
              <a:t>Structure: </a:t>
            </a:r>
          </a:p>
          <a:p>
            <a:r>
              <a:rPr lang="en-US" sz="800" dirty="0" smtClean="0"/>
              <a:t>Person 1 </a:t>
            </a:r>
            <a:r>
              <a:rPr lang="zh-CN" altLang="en-US" sz="800" dirty="0" smtClean="0"/>
              <a:t>跟 </a:t>
            </a:r>
            <a:r>
              <a:rPr lang="en-US" altLang="zh-CN" sz="800" dirty="0" smtClean="0"/>
              <a:t>person 2 </a:t>
            </a:r>
            <a:r>
              <a:rPr lang="zh-CN" altLang="en-US" sz="800" dirty="0" smtClean="0"/>
              <a:t>一起 </a:t>
            </a:r>
            <a:r>
              <a:rPr lang="en-US" altLang="zh-CN" sz="800" dirty="0" smtClean="0"/>
              <a:t>do something</a:t>
            </a:r>
          </a:p>
          <a:p>
            <a:endParaRPr lang="en-US" altLang="zh-CN" sz="800" dirty="0" smtClean="0"/>
          </a:p>
          <a:p>
            <a:r>
              <a:rPr lang="en-US" sz="900" dirty="0" smtClean="0">
                <a:solidFill>
                  <a:srgbClr val="FF0000"/>
                </a:solidFill>
              </a:rPr>
              <a:t>Meaning:</a:t>
            </a:r>
          </a:p>
          <a:p>
            <a:r>
              <a:rPr lang="en-US" sz="800" dirty="0" smtClean="0"/>
              <a:t>Do something with someone</a:t>
            </a:r>
          </a:p>
          <a:p>
            <a:endParaRPr lang="en-US" sz="800" dirty="0" smtClean="0"/>
          </a:p>
          <a:p>
            <a:r>
              <a:rPr lang="en-US" sz="900" dirty="0" smtClean="0">
                <a:solidFill>
                  <a:srgbClr val="FF0000"/>
                </a:solidFill>
              </a:rPr>
              <a:t>Sentence:</a:t>
            </a:r>
          </a:p>
          <a:p>
            <a:r>
              <a:rPr lang="zh-CN" altLang="en-US" sz="900" dirty="0" smtClean="0"/>
              <a:t>我跟爸爸一起打篮球。</a:t>
            </a:r>
            <a:endParaRPr lang="en-US" altLang="zh-CN" sz="900" dirty="0" smtClean="0"/>
          </a:p>
          <a:p>
            <a:r>
              <a:rPr lang="en-US" sz="900" dirty="0" smtClean="0"/>
              <a:t>I play basket ball with dad.</a:t>
            </a:r>
          </a:p>
          <a:p>
            <a:endParaRPr lang="en-US" sz="900" dirty="0" smtClean="0"/>
          </a:p>
          <a:p>
            <a:r>
              <a:rPr lang="en-US" sz="900" dirty="0" smtClean="0">
                <a:solidFill>
                  <a:srgbClr val="FF0000"/>
                </a:solidFill>
              </a:rPr>
              <a:t>picture/drawing:</a:t>
            </a:r>
          </a:p>
          <a:p>
            <a:endParaRPr lang="en-US" sz="900" dirty="0" smtClean="0"/>
          </a:p>
          <a:p>
            <a:endParaRPr lang="en-US" sz="900" dirty="0" smtClean="0"/>
          </a:p>
          <a:p>
            <a:endParaRPr lang="en-US" sz="800" dirty="0"/>
          </a:p>
        </p:txBody>
      </p:sp>
      <p:pic>
        <p:nvPicPr>
          <p:cNvPr id="2052" name="Picture 4" descr="http://www.clipartbest.com/cliparts/ncE/E6E/ncEE6EALi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0" y="4419600"/>
            <a:ext cx="381000" cy="317501"/>
          </a:xfrm>
          <a:prstGeom prst="rect">
            <a:avLst/>
          </a:prstGeom>
          <a:noFill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85899" y="2133600"/>
            <a:ext cx="4258101" cy="483547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AutoShap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triangle">
            <a:avLst>
              <a:gd name="adj" fmla="val 50000"/>
            </a:avLst>
          </a:prstGeom>
          <a:solidFill>
            <a:srgbClr val="003300"/>
          </a:solidFill>
          <a:ln w="28575">
            <a:solidFill>
              <a:srgbClr val="FFCC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1800">
              <a:latin typeface="Times New Roman" pitchFamily="18" charset="0"/>
            </a:endParaRPr>
          </a:p>
        </p:txBody>
      </p:sp>
      <p:sp>
        <p:nvSpPr>
          <p:cNvPr id="34819" name="Line 3"/>
          <p:cNvSpPr>
            <a:spLocks noChangeShapeType="1"/>
          </p:cNvSpPr>
          <p:nvPr/>
        </p:nvSpPr>
        <p:spPr bwMode="auto">
          <a:xfrm>
            <a:off x="1447800" y="4724400"/>
            <a:ext cx="6248400" cy="0"/>
          </a:xfrm>
          <a:prstGeom prst="line">
            <a:avLst/>
          </a:prstGeom>
          <a:noFill/>
          <a:ln w="28575">
            <a:solidFill>
              <a:srgbClr val="FFCC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820" name="Line 4"/>
          <p:cNvSpPr>
            <a:spLocks noChangeShapeType="1"/>
          </p:cNvSpPr>
          <p:nvPr/>
        </p:nvSpPr>
        <p:spPr bwMode="auto">
          <a:xfrm>
            <a:off x="2743200" y="2743200"/>
            <a:ext cx="3657600" cy="0"/>
          </a:xfrm>
          <a:prstGeom prst="line">
            <a:avLst/>
          </a:prstGeom>
          <a:noFill/>
          <a:ln w="28575">
            <a:solidFill>
              <a:srgbClr val="FFCC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821" name="Line 5"/>
          <p:cNvSpPr>
            <a:spLocks noChangeShapeType="1"/>
          </p:cNvSpPr>
          <p:nvPr/>
        </p:nvSpPr>
        <p:spPr bwMode="auto">
          <a:xfrm>
            <a:off x="3505200" y="4724400"/>
            <a:ext cx="0" cy="2133600"/>
          </a:xfrm>
          <a:prstGeom prst="line">
            <a:avLst/>
          </a:prstGeom>
          <a:noFill/>
          <a:ln w="28575">
            <a:solidFill>
              <a:srgbClr val="FFCC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822" name="Line 6"/>
          <p:cNvSpPr>
            <a:spLocks noChangeShapeType="1"/>
          </p:cNvSpPr>
          <p:nvPr/>
        </p:nvSpPr>
        <p:spPr bwMode="auto">
          <a:xfrm>
            <a:off x="6096000" y="4724400"/>
            <a:ext cx="0" cy="2133600"/>
          </a:xfrm>
          <a:prstGeom prst="line">
            <a:avLst/>
          </a:prstGeom>
          <a:noFill/>
          <a:ln w="28575">
            <a:solidFill>
              <a:srgbClr val="FFCC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823" name="Line 7"/>
          <p:cNvSpPr>
            <a:spLocks noChangeShapeType="1"/>
          </p:cNvSpPr>
          <p:nvPr/>
        </p:nvSpPr>
        <p:spPr bwMode="auto">
          <a:xfrm>
            <a:off x="4572000" y="2743200"/>
            <a:ext cx="0" cy="1981200"/>
          </a:xfrm>
          <a:prstGeom prst="line">
            <a:avLst/>
          </a:prstGeom>
          <a:noFill/>
          <a:ln w="28575">
            <a:solidFill>
              <a:srgbClr val="FFCC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1179" name="Text Box 11"/>
          <p:cNvSpPr txBox="1">
            <a:spLocks noChangeArrowheads="1"/>
          </p:cNvSpPr>
          <p:nvPr/>
        </p:nvSpPr>
        <p:spPr bwMode="auto">
          <a:xfrm>
            <a:off x="1143000" y="4800600"/>
            <a:ext cx="2514600" cy="34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65000"/>
              </a:lnSpc>
              <a:spcBef>
                <a:spcPct val="50000"/>
              </a:spcBef>
            </a:pPr>
            <a:r>
              <a:rPr lang="zh-CN" altLang="en-US" sz="2400" b="1" dirty="0" smtClean="0">
                <a:solidFill>
                  <a:srgbClr val="EAEAEA"/>
                </a:solidFill>
                <a:latin typeface="Times New Roman" pitchFamily="18" charset="0"/>
              </a:rPr>
              <a:t>跑步</a:t>
            </a:r>
            <a:endParaRPr lang="en-US" sz="2400" b="1" dirty="0">
              <a:solidFill>
                <a:srgbClr val="EAEAEA"/>
              </a:solidFill>
              <a:latin typeface="Times New Roman" pitchFamily="18" charset="0"/>
            </a:endParaRPr>
          </a:p>
        </p:txBody>
      </p:sp>
      <p:sp>
        <p:nvSpPr>
          <p:cNvPr id="391184" name="Text Box 16"/>
          <p:cNvSpPr txBox="1">
            <a:spLocks noChangeArrowheads="1"/>
          </p:cNvSpPr>
          <p:nvPr/>
        </p:nvSpPr>
        <p:spPr bwMode="auto">
          <a:xfrm>
            <a:off x="4419600" y="2819400"/>
            <a:ext cx="2590800" cy="34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65000"/>
              </a:lnSpc>
              <a:spcBef>
                <a:spcPct val="50000"/>
              </a:spcBef>
            </a:pPr>
            <a:r>
              <a:rPr lang="zh-CN" altLang="en-US" sz="2400" b="1" dirty="0" smtClean="0">
                <a:solidFill>
                  <a:srgbClr val="EAEAEA"/>
                </a:solidFill>
                <a:latin typeface="Times New Roman" pitchFamily="18" charset="0"/>
              </a:rPr>
              <a:t>听音乐</a:t>
            </a:r>
            <a:endParaRPr lang="en-US" sz="2400" b="1" dirty="0">
              <a:solidFill>
                <a:srgbClr val="EAEAEA"/>
              </a:solidFill>
              <a:latin typeface="Times New Roman" pitchFamily="18" charset="0"/>
            </a:endParaRPr>
          </a:p>
        </p:txBody>
      </p:sp>
      <p:sp>
        <p:nvSpPr>
          <p:cNvPr id="391185" name="Text Box 17"/>
          <p:cNvSpPr txBox="1">
            <a:spLocks noChangeArrowheads="1"/>
          </p:cNvSpPr>
          <p:nvPr/>
        </p:nvSpPr>
        <p:spPr bwMode="auto">
          <a:xfrm>
            <a:off x="5791200" y="4800600"/>
            <a:ext cx="2438400" cy="34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65000"/>
              </a:lnSpc>
              <a:spcBef>
                <a:spcPct val="50000"/>
              </a:spcBef>
            </a:pPr>
            <a:r>
              <a:rPr lang="zh-CN" altLang="en-US" sz="2400" b="1" dirty="0" smtClean="0">
                <a:solidFill>
                  <a:srgbClr val="EAEAEA"/>
                </a:solidFill>
                <a:latin typeface="Times New Roman" pitchFamily="18" charset="0"/>
              </a:rPr>
              <a:t>打排球</a:t>
            </a:r>
            <a:endParaRPr lang="en-US" sz="2400" b="1" dirty="0">
              <a:solidFill>
                <a:srgbClr val="EAEAEA"/>
              </a:solidFill>
              <a:latin typeface="Times New Roman" pitchFamily="18" charset="0"/>
            </a:endParaRPr>
          </a:p>
        </p:txBody>
      </p:sp>
      <p:sp>
        <p:nvSpPr>
          <p:cNvPr id="391186" name="Text Box 18"/>
          <p:cNvSpPr txBox="1">
            <a:spLocks noChangeArrowheads="1"/>
          </p:cNvSpPr>
          <p:nvPr/>
        </p:nvSpPr>
        <p:spPr bwMode="auto">
          <a:xfrm>
            <a:off x="3124200" y="4800600"/>
            <a:ext cx="3276600" cy="34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65000"/>
              </a:lnSpc>
              <a:spcBef>
                <a:spcPct val="50000"/>
              </a:spcBef>
            </a:pPr>
            <a:r>
              <a:rPr lang="zh-CN" altLang="en-US" sz="2400" b="1" dirty="0" smtClean="0">
                <a:solidFill>
                  <a:srgbClr val="EAEAEA"/>
                </a:solidFill>
                <a:latin typeface="Times New Roman" pitchFamily="18" charset="0"/>
              </a:rPr>
              <a:t>游泳</a:t>
            </a:r>
            <a:endParaRPr lang="en-US" sz="2400" b="1" dirty="0">
              <a:solidFill>
                <a:srgbClr val="EAEAEA"/>
              </a:solidFill>
              <a:latin typeface="Times New Roman" pitchFamily="18" charset="0"/>
            </a:endParaRPr>
          </a:p>
        </p:txBody>
      </p:sp>
      <p:sp>
        <p:nvSpPr>
          <p:cNvPr id="391187" name="Text Box 19"/>
          <p:cNvSpPr txBox="1">
            <a:spLocks noChangeArrowheads="1"/>
          </p:cNvSpPr>
          <p:nvPr/>
        </p:nvSpPr>
        <p:spPr bwMode="auto">
          <a:xfrm>
            <a:off x="2514600" y="2819400"/>
            <a:ext cx="2209800" cy="34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65000"/>
              </a:lnSpc>
              <a:spcBef>
                <a:spcPct val="50000"/>
              </a:spcBef>
            </a:pPr>
            <a:r>
              <a:rPr lang="zh-CN" altLang="en-US" sz="2400" b="1" dirty="0" smtClean="0">
                <a:solidFill>
                  <a:srgbClr val="EAEAEA"/>
                </a:solidFill>
                <a:latin typeface="Times New Roman" pitchFamily="18" charset="0"/>
              </a:rPr>
              <a:t>唱歌</a:t>
            </a:r>
            <a:endParaRPr lang="en-US" sz="2400" b="1" dirty="0">
              <a:solidFill>
                <a:srgbClr val="EAEAEA"/>
              </a:solidFill>
              <a:latin typeface="Times New Roman" pitchFamily="18" charset="0"/>
            </a:endParaRPr>
          </a:p>
        </p:txBody>
      </p:sp>
      <p:sp>
        <p:nvSpPr>
          <p:cNvPr id="391188" name="Text Box 20"/>
          <p:cNvSpPr txBox="1">
            <a:spLocks noChangeArrowheads="1"/>
          </p:cNvSpPr>
          <p:nvPr/>
        </p:nvSpPr>
        <p:spPr bwMode="auto">
          <a:xfrm>
            <a:off x="4160520" y="2037541"/>
            <a:ext cx="2514600" cy="34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65000"/>
              </a:lnSpc>
              <a:spcBef>
                <a:spcPct val="50000"/>
              </a:spcBef>
            </a:pPr>
            <a:r>
              <a:rPr lang="zh-CN" altLang="en-US" sz="2400" b="1" dirty="0" smtClean="0">
                <a:solidFill>
                  <a:srgbClr val="EAEAEA"/>
                </a:solidFill>
                <a:latin typeface="Times New Roman" pitchFamily="18" charset="0"/>
              </a:rPr>
              <a:t>弹钢琴</a:t>
            </a:r>
            <a:endParaRPr lang="en-US" sz="2400" b="1" dirty="0">
              <a:solidFill>
                <a:srgbClr val="EAEAEA"/>
              </a:solidFill>
              <a:latin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781800" y="0"/>
            <a:ext cx="2362200" cy="36933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zh-CN" altLang="en-US" b="1" dirty="0" smtClean="0">
                <a:solidFill>
                  <a:schemeClr val="bg1"/>
                </a:solidFill>
              </a:rPr>
              <a:t>爱好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1027" name="Picture 3" descr="C:\Users\Wang Desktop\AppData\Local\Microsoft\Windows\Temporary Internet Files\Content.IE5\RCQOFG8E\MP900404920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2800" y="1600200"/>
            <a:ext cx="1493520" cy="1066800"/>
          </a:xfrm>
          <a:prstGeom prst="rect">
            <a:avLst/>
          </a:prstGeom>
          <a:noFill/>
        </p:spPr>
      </p:pic>
      <p:pic>
        <p:nvPicPr>
          <p:cNvPr id="1028" name="Picture 4" descr="C:\Users\Wang Desktop\AppData\Local\Microsoft\Windows\Temporary Internet Files\Content.IE5\64HHGQ02\MC900078761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62600" y="457200"/>
            <a:ext cx="1305892" cy="1071305"/>
          </a:xfrm>
          <a:prstGeom prst="rect">
            <a:avLst/>
          </a:prstGeom>
          <a:noFill/>
        </p:spPr>
      </p:pic>
      <p:pic>
        <p:nvPicPr>
          <p:cNvPr id="1030" name="Picture 6" descr="C:\Users\Wang Desktop\AppData\Local\Microsoft\Windows\Temporary Internet Files\Content.IE5\OT8TI7ZX\MP900422199[1]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" y="3657600"/>
            <a:ext cx="1219200" cy="1219200"/>
          </a:xfrm>
          <a:prstGeom prst="rect">
            <a:avLst/>
          </a:prstGeom>
          <a:noFill/>
        </p:spPr>
      </p:pic>
      <p:pic>
        <p:nvPicPr>
          <p:cNvPr id="1031" name="Picture 7" descr="C:\Users\Wang Desktop\AppData\Local\Microsoft\Windows\Temporary Internet Files\Content.IE5\64HHGQ02\MC900078793[1].wm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08006" y="2895600"/>
            <a:ext cx="2235994" cy="1210469"/>
          </a:xfrm>
          <a:prstGeom prst="rect">
            <a:avLst/>
          </a:prstGeom>
          <a:noFill/>
        </p:spPr>
      </p:pic>
      <p:pic>
        <p:nvPicPr>
          <p:cNvPr id="1033" name="Picture 9" descr="C:\Users\Wang Desktop\AppData\Local\Microsoft\Windows\Temporary Internet Files\Content.IE5\3KZSVD20\MP900180512[1]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28600" y="2057400"/>
            <a:ext cx="1828800" cy="1200912"/>
          </a:xfrm>
          <a:prstGeom prst="rect">
            <a:avLst/>
          </a:prstGeom>
          <a:noFill/>
        </p:spPr>
      </p:pic>
      <p:pic>
        <p:nvPicPr>
          <p:cNvPr id="1034" name="Picture 10" descr="C:\Users\Wang Desktop\AppData\Local\Microsoft\Windows\Temporary Internet Files\Content.IE5\1MRNIZGY\MP900422740[1]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295400" y="0"/>
            <a:ext cx="1554138" cy="154059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100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91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91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91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91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91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91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1179" grpId="0"/>
      <p:bldP spid="391184" grpId="0"/>
      <p:bldP spid="391185" grpId="0"/>
      <p:bldP spid="391186" grpId="0"/>
      <p:bldP spid="391187" grpId="0"/>
      <p:bldP spid="39118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5721" y="1828800"/>
            <a:ext cx="9189721" cy="4114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990600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DO NOW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7199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2400" y="844024"/>
            <a:ext cx="9144000" cy="318875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152400"/>
            <a:ext cx="548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Task 1 Write down the time of the day and the time. 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981200" y="3839382"/>
            <a:ext cx="67056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Time of day + </a:t>
            </a:r>
            <a:r>
              <a:rPr lang="en-US" sz="2400" dirty="0" smtClean="0"/>
              <a:t>time</a:t>
            </a:r>
          </a:p>
          <a:p>
            <a:endParaRPr lang="en-US" sz="2400" dirty="0"/>
          </a:p>
          <a:p>
            <a:r>
              <a:rPr lang="en-US" sz="2400" dirty="0"/>
              <a:t>Time of day:</a:t>
            </a:r>
          </a:p>
          <a:p>
            <a:r>
              <a:rPr lang="zh-CN" altLang="en-US" sz="2400" dirty="0"/>
              <a:t>早上</a:t>
            </a:r>
            <a:r>
              <a:rPr lang="en-US" altLang="zh-CN" sz="2400" dirty="0"/>
              <a:t>—</a:t>
            </a:r>
            <a:r>
              <a:rPr lang="zh-CN" altLang="en-US" sz="2400" dirty="0"/>
              <a:t>上午</a:t>
            </a:r>
            <a:r>
              <a:rPr lang="en-US" altLang="zh-CN" sz="2400" dirty="0"/>
              <a:t>—</a:t>
            </a:r>
            <a:r>
              <a:rPr lang="zh-CN" altLang="en-US" sz="2400" dirty="0"/>
              <a:t>中午</a:t>
            </a:r>
            <a:r>
              <a:rPr lang="en-US" altLang="zh-CN" sz="2400" dirty="0"/>
              <a:t>—</a:t>
            </a:r>
            <a:r>
              <a:rPr lang="zh-CN" altLang="en-US" sz="2400" dirty="0"/>
              <a:t>下午</a:t>
            </a:r>
            <a:r>
              <a:rPr lang="en-US" altLang="zh-CN" sz="2400" dirty="0"/>
              <a:t>—</a:t>
            </a:r>
            <a:r>
              <a:rPr lang="zh-CN" altLang="en-US" sz="2400" dirty="0"/>
              <a:t>晚</a:t>
            </a:r>
            <a:r>
              <a:rPr lang="zh-CN" altLang="en-US" sz="2400" dirty="0" smtClean="0"/>
              <a:t>上</a:t>
            </a:r>
            <a:endParaRPr lang="en-US" altLang="zh-CN" sz="2400" dirty="0" smtClean="0"/>
          </a:p>
          <a:p>
            <a:endParaRPr lang="en-US" altLang="zh-CN" sz="2400" dirty="0"/>
          </a:p>
          <a:p>
            <a:r>
              <a:rPr lang="en-US" sz="2400" dirty="0"/>
              <a:t>Time:</a:t>
            </a:r>
          </a:p>
          <a:p>
            <a:r>
              <a:rPr lang="en-US" sz="2400" dirty="0"/>
              <a:t>Number + </a:t>
            </a:r>
            <a:r>
              <a:rPr lang="zh-CN" altLang="en-US" sz="2400" dirty="0"/>
              <a:t>点 </a:t>
            </a:r>
            <a:r>
              <a:rPr lang="en-US" altLang="zh-CN" sz="2400" dirty="0"/>
              <a:t>+ number + </a:t>
            </a:r>
            <a:r>
              <a:rPr lang="zh-CN" altLang="en-US" sz="2400" dirty="0"/>
              <a:t>分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609600" y="2438400"/>
            <a:ext cx="13716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7:05 pm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441938" y="3255023"/>
            <a:ext cx="13716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Lunch time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334000" y="1721055"/>
            <a:ext cx="13716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2:45 pm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710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91" y="1295400"/>
            <a:ext cx="9008773" cy="464167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152400"/>
            <a:ext cx="548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Task 2: Rearrange the words to form sentences.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4342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152400"/>
            <a:ext cx="10036587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4419600" y="2362200"/>
            <a:ext cx="350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/>
              <a:t>他家有五口人。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4114800" y="3048000"/>
            <a:ext cx="525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/>
              <a:t>他家有妈妈，爸爸，妹妹，哥哥和他。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4267200" y="3810000"/>
            <a:ext cx="525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/>
              <a:t>他（爸爸）每天跑一个小时的步。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4343400" y="4572000"/>
            <a:ext cx="525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/>
              <a:t>她不喜欢跑步。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4343400" y="5410200"/>
            <a:ext cx="5257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/>
              <a:t>他（哥哥）喜欢跟</a:t>
            </a:r>
            <a:r>
              <a:rPr lang="zh-CN" altLang="en-US" sz="2400" dirty="0" smtClean="0">
                <a:solidFill>
                  <a:srgbClr val="FF0000"/>
                </a:solidFill>
              </a:rPr>
              <a:t>他的</a:t>
            </a:r>
            <a:r>
              <a:rPr lang="zh-CN" altLang="en-US" sz="2400" dirty="0" smtClean="0"/>
              <a:t>朋友一起打网球。</a:t>
            </a:r>
            <a:endParaRPr lang="en-US" sz="2400" dirty="0"/>
          </a:p>
        </p:txBody>
      </p:sp>
      <p:sp>
        <p:nvSpPr>
          <p:cNvPr id="2" name="TextBox 1"/>
          <p:cNvSpPr txBox="1"/>
          <p:nvPr/>
        </p:nvSpPr>
        <p:spPr>
          <a:xfrm>
            <a:off x="2209800" y="2346811"/>
            <a:ext cx="1143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Long distance run</a:t>
            </a:r>
            <a:endParaRPr lang="en-US" sz="1000" dirty="0"/>
          </a:p>
        </p:txBody>
      </p:sp>
      <p:sp>
        <p:nvSpPr>
          <p:cNvPr id="9" name="TextBox 8"/>
          <p:cNvSpPr txBox="1"/>
          <p:nvPr/>
        </p:nvSpPr>
        <p:spPr>
          <a:xfrm>
            <a:off x="1219200" y="3278832"/>
            <a:ext cx="1143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smtClean="0"/>
              <a:t>short </a:t>
            </a:r>
            <a:r>
              <a:rPr lang="en-US" sz="1000" dirty="0" smtClean="0"/>
              <a:t>distance run</a:t>
            </a:r>
            <a:endParaRPr lang="en-US" sz="1000" dirty="0"/>
          </a:p>
        </p:txBody>
      </p:sp>
      <p:sp>
        <p:nvSpPr>
          <p:cNvPr id="8" name="TextBox 7"/>
          <p:cNvSpPr txBox="1"/>
          <p:nvPr/>
        </p:nvSpPr>
        <p:spPr>
          <a:xfrm>
            <a:off x="-152400" y="4864388"/>
            <a:ext cx="914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 smtClean="0"/>
              <a:t>差不多</a:t>
            </a:r>
            <a:endParaRPr lang="en-US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0" y="152400"/>
            <a:ext cx="548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Task 3: Reading comprehension, mark down the answers on </a:t>
            </a:r>
            <a:r>
              <a:rPr lang="en-US" smtClean="0"/>
              <a:t>the paragraph.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1116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899</TotalTime>
  <Words>395</Words>
  <Application>Microsoft Office PowerPoint</Application>
  <PresentationFormat>On-screen Show (4:3)</PresentationFormat>
  <Paragraphs>136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宋体</vt:lpstr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Emory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Wang Desktop</dc:creator>
  <cp:lastModifiedBy>Feng, Jia</cp:lastModifiedBy>
  <cp:revision>71</cp:revision>
  <cp:lastPrinted>2015-09-30T10:43:55Z</cp:lastPrinted>
  <dcterms:created xsi:type="dcterms:W3CDTF">2014-08-10T16:08:35Z</dcterms:created>
  <dcterms:modified xsi:type="dcterms:W3CDTF">2015-10-26T12:21:21Z</dcterms:modified>
</cp:coreProperties>
</file>