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22" r:id="rId2"/>
    <p:sldId id="323" r:id="rId3"/>
    <p:sldId id="326" r:id="rId4"/>
    <p:sldId id="327" r:id="rId5"/>
    <p:sldId id="328" r:id="rId6"/>
    <p:sldId id="331" r:id="rId7"/>
    <p:sldId id="341" r:id="rId8"/>
    <p:sldId id="329" r:id="rId9"/>
    <p:sldId id="332" r:id="rId10"/>
    <p:sldId id="346" r:id="rId11"/>
    <p:sldId id="350" r:id="rId12"/>
    <p:sldId id="345" r:id="rId13"/>
    <p:sldId id="340" r:id="rId14"/>
    <p:sldId id="260" r:id="rId15"/>
    <p:sldId id="261" r:id="rId16"/>
    <p:sldId id="288" r:id="rId17"/>
    <p:sldId id="289" r:id="rId18"/>
    <p:sldId id="290" r:id="rId19"/>
    <p:sldId id="291" r:id="rId20"/>
    <p:sldId id="292" r:id="rId21"/>
    <p:sldId id="262" r:id="rId22"/>
    <p:sldId id="347" r:id="rId23"/>
    <p:sldId id="34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90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F6DE92-16AE-47F0-8A9C-47A399DB51CE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99C1143-0BFE-4D00-875B-8ABB8ED95A23}">
      <dgm:prSet phldrT="[Text]"/>
      <dgm:spPr/>
      <dgm:t>
        <a:bodyPr/>
        <a:lstStyle/>
        <a:p>
          <a:r>
            <a:rPr lang="en-US" dirty="0" smtClean="0"/>
            <a:t>Hello, grandma.</a:t>
          </a:r>
          <a:endParaRPr lang="en-US" dirty="0"/>
        </a:p>
      </dgm:t>
    </dgm:pt>
    <dgm:pt modelId="{9374E130-3E38-4718-B082-F2D16A5B31D0}" type="parTrans" cxnId="{CB43C865-7137-4FED-8305-C2844F2370A5}">
      <dgm:prSet/>
      <dgm:spPr/>
      <dgm:t>
        <a:bodyPr/>
        <a:lstStyle/>
        <a:p>
          <a:endParaRPr lang="en-US"/>
        </a:p>
      </dgm:t>
    </dgm:pt>
    <dgm:pt modelId="{549E32E0-B15D-4E05-96B5-80D25A9EF459}" type="sibTrans" cxnId="{CB43C865-7137-4FED-8305-C2844F2370A5}">
      <dgm:prSet/>
      <dgm:spPr/>
      <dgm:t>
        <a:bodyPr/>
        <a:lstStyle/>
        <a:p>
          <a:endParaRPr lang="en-US"/>
        </a:p>
      </dgm:t>
    </dgm:pt>
    <dgm:pt modelId="{33B1211E-E23D-45D4-8133-15F40DCB3DB6}">
      <dgm:prSet phldrT="[Text]"/>
      <dgm:spPr/>
      <dgm:t>
        <a:bodyPr/>
        <a:lstStyle/>
        <a:p>
          <a:r>
            <a:rPr lang="en-US" dirty="0" smtClean="0"/>
            <a:t>There are 5 people in my family.</a:t>
          </a:r>
          <a:endParaRPr lang="en-US" dirty="0"/>
        </a:p>
      </dgm:t>
    </dgm:pt>
    <dgm:pt modelId="{AFBA4990-C491-4BFE-A6BF-CC7C6072F823}" type="parTrans" cxnId="{2214F756-2790-44EC-B9AE-8BCC52A1CF9D}">
      <dgm:prSet/>
      <dgm:spPr/>
      <dgm:t>
        <a:bodyPr/>
        <a:lstStyle/>
        <a:p>
          <a:endParaRPr lang="en-US"/>
        </a:p>
      </dgm:t>
    </dgm:pt>
    <dgm:pt modelId="{44954791-A487-4F28-B738-221CEADAC11C}" type="sibTrans" cxnId="{2214F756-2790-44EC-B9AE-8BCC52A1CF9D}">
      <dgm:prSet/>
      <dgm:spPr/>
      <dgm:t>
        <a:bodyPr/>
        <a:lstStyle/>
        <a:p>
          <a:endParaRPr lang="en-US"/>
        </a:p>
      </dgm:t>
    </dgm:pt>
    <dgm:pt modelId="{6D0A4727-0F09-403E-BBCC-4DA63D1909E6}">
      <dgm:prSet phldrT="[Text]"/>
      <dgm:spPr/>
      <dgm:t>
        <a:bodyPr/>
        <a:lstStyle/>
        <a:p>
          <a:r>
            <a:rPr lang="en-US" dirty="0" smtClean="0"/>
            <a:t>That is my book.</a:t>
          </a:r>
          <a:endParaRPr lang="en-US" dirty="0"/>
        </a:p>
      </dgm:t>
    </dgm:pt>
    <dgm:pt modelId="{8D1AAC57-2C99-4085-9A02-F20C82090BC5}" type="parTrans" cxnId="{F17B2CC4-4AA0-4CAA-B509-F2E1A6CC1AB5}">
      <dgm:prSet/>
      <dgm:spPr/>
      <dgm:t>
        <a:bodyPr/>
        <a:lstStyle/>
        <a:p>
          <a:endParaRPr lang="en-US"/>
        </a:p>
      </dgm:t>
    </dgm:pt>
    <dgm:pt modelId="{ABFCD6EA-CD61-404C-A85A-CE30EC918845}" type="sibTrans" cxnId="{F17B2CC4-4AA0-4CAA-B509-F2E1A6CC1AB5}">
      <dgm:prSet/>
      <dgm:spPr/>
      <dgm:t>
        <a:bodyPr/>
        <a:lstStyle/>
        <a:p>
          <a:endParaRPr lang="en-US"/>
        </a:p>
      </dgm:t>
    </dgm:pt>
    <dgm:pt modelId="{CCD5D52E-882B-4269-9809-28F17E0DA405}">
      <dgm:prSet phldrT="[Text]"/>
      <dgm:spPr/>
      <dgm:t>
        <a:bodyPr/>
        <a:lstStyle/>
        <a:p>
          <a:r>
            <a:rPr lang="en-US" dirty="0" smtClean="0"/>
            <a:t>Are you guys students?</a:t>
          </a:r>
          <a:endParaRPr lang="en-US" dirty="0"/>
        </a:p>
      </dgm:t>
    </dgm:pt>
    <dgm:pt modelId="{244CA88E-4FB4-42EF-8801-BEBEC61D9011}" type="parTrans" cxnId="{F9540B35-FE4C-47BF-B5C6-82B16D0F3D39}">
      <dgm:prSet/>
      <dgm:spPr/>
      <dgm:t>
        <a:bodyPr/>
        <a:lstStyle/>
        <a:p>
          <a:endParaRPr lang="en-US"/>
        </a:p>
      </dgm:t>
    </dgm:pt>
    <dgm:pt modelId="{CEC54F5D-3E8F-47A7-96FB-E210BC7F1DA7}" type="sibTrans" cxnId="{F9540B35-FE4C-47BF-B5C6-82B16D0F3D39}">
      <dgm:prSet/>
      <dgm:spPr/>
      <dgm:t>
        <a:bodyPr/>
        <a:lstStyle/>
        <a:p>
          <a:endParaRPr lang="en-US"/>
        </a:p>
      </dgm:t>
    </dgm:pt>
    <dgm:pt modelId="{F24367BC-B1C2-4518-B2A2-0107A86EA60D}" type="pres">
      <dgm:prSet presAssocID="{51F6DE92-16AE-47F0-8A9C-47A399DB51CE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D56150-14E1-4C80-8605-2DF7E472FE77}" type="pres">
      <dgm:prSet presAssocID="{A99C1143-0BFE-4D00-875B-8ABB8ED95A23}" presName="composite" presStyleCnt="0"/>
      <dgm:spPr/>
    </dgm:pt>
    <dgm:pt modelId="{4DA65FCF-FFB0-4505-903D-6D72920D49DC}" type="pres">
      <dgm:prSet presAssocID="{A99C1143-0BFE-4D00-875B-8ABB8ED95A23}" presName="imgShp" presStyleLbl="fgImgPlace1" presStyleIdx="0" presStyleCnt="4"/>
      <dgm:spPr/>
    </dgm:pt>
    <dgm:pt modelId="{F3518E92-AD1D-47EA-902C-BF72A2A883CD}" type="pres">
      <dgm:prSet presAssocID="{A99C1143-0BFE-4D00-875B-8ABB8ED95A23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DA3E4E-CC88-41F6-A40F-FBAFC16BEF06}" type="pres">
      <dgm:prSet presAssocID="{549E32E0-B15D-4E05-96B5-80D25A9EF459}" presName="spacing" presStyleCnt="0"/>
      <dgm:spPr/>
    </dgm:pt>
    <dgm:pt modelId="{CF55BA83-F4D6-4255-A204-00B7608AE148}" type="pres">
      <dgm:prSet presAssocID="{CCD5D52E-882B-4269-9809-28F17E0DA405}" presName="composite" presStyleCnt="0"/>
      <dgm:spPr/>
    </dgm:pt>
    <dgm:pt modelId="{FCE411F9-8CD2-415B-B57B-636953F0D3FF}" type="pres">
      <dgm:prSet presAssocID="{CCD5D52E-882B-4269-9809-28F17E0DA405}" presName="imgShp" presStyleLbl="fgImgPlace1" presStyleIdx="1" presStyleCnt="4"/>
      <dgm:spPr/>
    </dgm:pt>
    <dgm:pt modelId="{0C745F67-4010-4DF4-99F5-98682C490837}" type="pres">
      <dgm:prSet presAssocID="{CCD5D52E-882B-4269-9809-28F17E0DA405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049610-8FEB-4520-9F31-FF446DCB28D0}" type="pres">
      <dgm:prSet presAssocID="{CEC54F5D-3E8F-47A7-96FB-E210BC7F1DA7}" presName="spacing" presStyleCnt="0"/>
      <dgm:spPr/>
    </dgm:pt>
    <dgm:pt modelId="{2E19DF0A-0253-4AC3-96DD-4D7C414CBAC2}" type="pres">
      <dgm:prSet presAssocID="{33B1211E-E23D-45D4-8133-15F40DCB3DB6}" presName="composite" presStyleCnt="0"/>
      <dgm:spPr/>
    </dgm:pt>
    <dgm:pt modelId="{A46E509F-952C-40C4-B1B0-7BC51BFDBCF7}" type="pres">
      <dgm:prSet presAssocID="{33B1211E-E23D-45D4-8133-15F40DCB3DB6}" presName="imgShp" presStyleLbl="fgImgPlace1" presStyleIdx="2" presStyleCnt="4"/>
      <dgm:spPr/>
    </dgm:pt>
    <dgm:pt modelId="{834EB2BB-BBD7-4CE1-BEA7-34112A0D1530}" type="pres">
      <dgm:prSet presAssocID="{33B1211E-E23D-45D4-8133-15F40DCB3DB6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5B1BA5-8468-43FE-9D36-A98F2808D561}" type="pres">
      <dgm:prSet presAssocID="{44954791-A487-4F28-B738-221CEADAC11C}" presName="spacing" presStyleCnt="0"/>
      <dgm:spPr/>
    </dgm:pt>
    <dgm:pt modelId="{A14A42AF-A42F-4F8B-8D23-7090CD6DCB8D}" type="pres">
      <dgm:prSet presAssocID="{6D0A4727-0F09-403E-BBCC-4DA63D1909E6}" presName="composite" presStyleCnt="0"/>
      <dgm:spPr/>
    </dgm:pt>
    <dgm:pt modelId="{B6CA16CF-3F0A-4916-B042-F4334ACFA8D8}" type="pres">
      <dgm:prSet presAssocID="{6D0A4727-0F09-403E-BBCC-4DA63D1909E6}" presName="imgShp" presStyleLbl="fgImgPlace1" presStyleIdx="3" presStyleCnt="4"/>
      <dgm:spPr/>
    </dgm:pt>
    <dgm:pt modelId="{867F50C5-A6C5-4F65-8780-4AAC8B3E20EF}" type="pres">
      <dgm:prSet presAssocID="{6D0A4727-0F09-403E-BBCC-4DA63D1909E6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B43C865-7137-4FED-8305-C2844F2370A5}" srcId="{51F6DE92-16AE-47F0-8A9C-47A399DB51CE}" destId="{A99C1143-0BFE-4D00-875B-8ABB8ED95A23}" srcOrd="0" destOrd="0" parTransId="{9374E130-3E38-4718-B082-F2D16A5B31D0}" sibTransId="{549E32E0-B15D-4E05-96B5-80D25A9EF459}"/>
    <dgm:cxn modelId="{50528CA0-75E2-495B-8B90-574E6A39CC55}" type="presOf" srcId="{CCD5D52E-882B-4269-9809-28F17E0DA405}" destId="{0C745F67-4010-4DF4-99F5-98682C490837}" srcOrd="0" destOrd="0" presId="urn:microsoft.com/office/officeart/2005/8/layout/vList3#1"/>
    <dgm:cxn modelId="{06A259BD-890D-4828-90D0-B0D90C88E6F5}" type="presOf" srcId="{33B1211E-E23D-45D4-8133-15F40DCB3DB6}" destId="{834EB2BB-BBD7-4CE1-BEA7-34112A0D1530}" srcOrd="0" destOrd="0" presId="urn:microsoft.com/office/officeart/2005/8/layout/vList3#1"/>
    <dgm:cxn modelId="{1C2B95A5-A7E0-4B2C-8ECD-F13B1B7C6100}" type="presOf" srcId="{A99C1143-0BFE-4D00-875B-8ABB8ED95A23}" destId="{F3518E92-AD1D-47EA-902C-BF72A2A883CD}" srcOrd="0" destOrd="0" presId="urn:microsoft.com/office/officeart/2005/8/layout/vList3#1"/>
    <dgm:cxn modelId="{F17B2CC4-4AA0-4CAA-B509-F2E1A6CC1AB5}" srcId="{51F6DE92-16AE-47F0-8A9C-47A399DB51CE}" destId="{6D0A4727-0F09-403E-BBCC-4DA63D1909E6}" srcOrd="3" destOrd="0" parTransId="{8D1AAC57-2C99-4085-9A02-F20C82090BC5}" sibTransId="{ABFCD6EA-CD61-404C-A85A-CE30EC918845}"/>
    <dgm:cxn modelId="{2E0E950E-36DB-4C34-A57D-862B34614EC9}" type="presOf" srcId="{6D0A4727-0F09-403E-BBCC-4DA63D1909E6}" destId="{867F50C5-A6C5-4F65-8780-4AAC8B3E20EF}" srcOrd="0" destOrd="0" presId="urn:microsoft.com/office/officeart/2005/8/layout/vList3#1"/>
    <dgm:cxn modelId="{2214F756-2790-44EC-B9AE-8BCC52A1CF9D}" srcId="{51F6DE92-16AE-47F0-8A9C-47A399DB51CE}" destId="{33B1211E-E23D-45D4-8133-15F40DCB3DB6}" srcOrd="2" destOrd="0" parTransId="{AFBA4990-C491-4BFE-A6BF-CC7C6072F823}" sibTransId="{44954791-A487-4F28-B738-221CEADAC11C}"/>
    <dgm:cxn modelId="{18B246CA-ECE4-4806-B01F-69D0D204DBF1}" type="presOf" srcId="{51F6DE92-16AE-47F0-8A9C-47A399DB51CE}" destId="{F24367BC-B1C2-4518-B2A2-0107A86EA60D}" srcOrd="0" destOrd="0" presId="urn:microsoft.com/office/officeart/2005/8/layout/vList3#1"/>
    <dgm:cxn modelId="{F9540B35-FE4C-47BF-B5C6-82B16D0F3D39}" srcId="{51F6DE92-16AE-47F0-8A9C-47A399DB51CE}" destId="{CCD5D52E-882B-4269-9809-28F17E0DA405}" srcOrd="1" destOrd="0" parTransId="{244CA88E-4FB4-42EF-8801-BEBEC61D9011}" sibTransId="{CEC54F5D-3E8F-47A7-96FB-E210BC7F1DA7}"/>
    <dgm:cxn modelId="{247997E0-603A-4DE0-A1B3-D0FA99A68BDF}" type="presParOf" srcId="{F24367BC-B1C2-4518-B2A2-0107A86EA60D}" destId="{F4D56150-14E1-4C80-8605-2DF7E472FE77}" srcOrd="0" destOrd="0" presId="urn:microsoft.com/office/officeart/2005/8/layout/vList3#1"/>
    <dgm:cxn modelId="{F287C6A7-BAE8-4CE8-87D0-1E01BBC53751}" type="presParOf" srcId="{F4D56150-14E1-4C80-8605-2DF7E472FE77}" destId="{4DA65FCF-FFB0-4505-903D-6D72920D49DC}" srcOrd="0" destOrd="0" presId="urn:microsoft.com/office/officeart/2005/8/layout/vList3#1"/>
    <dgm:cxn modelId="{804F3690-2769-4917-B383-9BDD12FAECFB}" type="presParOf" srcId="{F4D56150-14E1-4C80-8605-2DF7E472FE77}" destId="{F3518E92-AD1D-47EA-902C-BF72A2A883CD}" srcOrd="1" destOrd="0" presId="urn:microsoft.com/office/officeart/2005/8/layout/vList3#1"/>
    <dgm:cxn modelId="{327458E6-6986-453E-B79E-4596C7FA78BB}" type="presParOf" srcId="{F24367BC-B1C2-4518-B2A2-0107A86EA60D}" destId="{37DA3E4E-CC88-41F6-A40F-FBAFC16BEF06}" srcOrd="1" destOrd="0" presId="urn:microsoft.com/office/officeart/2005/8/layout/vList3#1"/>
    <dgm:cxn modelId="{B80A8625-6DCB-4BCD-B978-61869F43AC9C}" type="presParOf" srcId="{F24367BC-B1C2-4518-B2A2-0107A86EA60D}" destId="{CF55BA83-F4D6-4255-A204-00B7608AE148}" srcOrd="2" destOrd="0" presId="urn:microsoft.com/office/officeart/2005/8/layout/vList3#1"/>
    <dgm:cxn modelId="{15554955-8999-49A7-AFF9-1968CAE6EA0E}" type="presParOf" srcId="{CF55BA83-F4D6-4255-A204-00B7608AE148}" destId="{FCE411F9-8CD2-415B-B57B-636953F0D3FF}" srcOrd="0" destOrd="0" presId="urn:microsoft.com/office/officeart/2005/8/layout/vList3#1"/>
    <dgm:cxn modelId="{0FCD7B25-73F0-4FD4-9BE2-572B213D0D48}" type="presParOf" srcId="{CF55BA83-F4D6-4255-A204-00B7608AE148}" destId="{0C745F67-4010-4DF4-99F5-98682C490837}" srcOrd="1" destOrd="0" presId="urn:microsoft.com/office/officeart/2005/8/layout/vList3#1"/>
    <dgm:cxn modelId="{1231A0DE-BD18-4233-90BF-FAC4109F971A}" type="presParOf" srcId="{F24367BC-B1C2-4518-B2A2-0107A86EA60D}" destId="{CF049610-8FEB-4520-9F31-FF446DCB28D0}" srcOrd="3" destOrd="0" presId="urn:microsoft.com/office/officeart/2005/8/layout/vList3#1"/>
    <dgm:cxn modelId="{BBA5BA55-7368-4CD9-B166-81B9E8E99E01}" type="presParOf" srcId="{F24367BC-B1C2-4518-B2A2-0107A86EA60D}" destId="{2E19DF0A-0253-4AC3-96DD-4D7C414CBAC2}" srcOrd="4" destOrd="0" presId="urn:microsoft.com/office/officeart/2005/8/layout/vList3#1"/>
    <dgm:cxn modelId="{0723B8D8-ADB6-4CFF-B132-20CABFA42C4A}" type="presParOf" srcId="{2E19DF0A-0253-4AC3-96DD-4D7C414CBAC2}" destId="{A46E509F-952C-40C4-B1B0-7BC51BFDBCF7}" srcOrd="0" destOrd="0" presId="urn:microsoft.com/office/officeart/2005/8/layout/vList3#1"/>
    <dgm:cxn modelId="{09AE4573-0BA4-4648-AEE6-50C668122024}" type="presParOf" srcId="{2E19DF0A-0253-4AC3-96DD-4D7C414CBAC2}" destId="{834EB2BB-BBD7-4CE1-BEA7-34112A0D1530}" srcOrd="1" destOrd="0" presId="urn:microsoft.com/office/officeart/2005/8/layout/vList3#1"/>
    <dgm:cxn modelId="{56A3FF29-14F4-4FF2-97D7-41D16726F13E}" type="presParOf" srcId="{F24367BC-B1C2-4518-B2A2-0107A86EA60D}" destId="{615B1BA5-8468-43FE-9D36-A98F2808D561}" srcOrd="5" destOrd="0" presId="urn:microsoft.com/office/officeart/2005/8/layout/vList3#1"/>
    <dgm:cxn modelId="{51156A6B-C0A3-4C8A-BEAF-1E9027691517}" type="presParOf" srcId="{F24367BC-B1C2-4518-B2A2-0107A86EA60D}" destId="{A14A42AF-A42F-4F8B-8D23-7090CD6DCB8D}" srcOrd="6" destOrd="0" presId="urn:microsoft.com/office/officeart/2005/8/layout/vList3#1"/>
    <dgm:cxn modelId="{24BF8930-37B8-4919-9419-5E06308C8F48}" type="presParOf" srcId="{A14A42AF-A42F-4F8B-8D23-7090CD6DCB8D}" destId="{B6CA16CF-3F0A-4916-B042-F4334ACFA8D8}" srcOrd="0" destOrd="0" presId="urn:microsoft.com/office/officeart/2005/8/layout/vList3#1"/>
    <dgm:cxn modelId="{015A90CE-23BB-4E37-9C33-163AE64BB329}" type="presParOf" srcId="{A14A42AF-A42F-4F8B-8D23-7090CD6DCB8D}" destId="{867F50C5-A6C5-4F65-8780-4AAC8B3E20EF}" srcOrd="1" destOrd="0" presId="urn:microsoft.com/office/officeart/2005/8/layout/vList3#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518E92-AD1D-47EA-902C-BF72A2A883CD}">
      <dsp:nvSpPr>
        <dsp:cNvPr id="0" name=""/>
        <dsp:cNvSpPr/>
      </dsp:nvSpPr>
      <dsp:spPr>
        <a:xfrm rot="10800000">
          <a:off x="1758701" y="3195"/>
          <a:ext cx="5979414" cy="101043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5574" tIns="114300" rIns="21336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Hello, grandma.</a:t>
          </a:r>
          <a:endParaRPr lang="en-US" sz="3000" kern="1200" dirty="0"/>
        </a:p>
      </dsp:txBody>
      <dsp:txXfrm rot="10800000">
        <a:off x="2011310" y="3195"/>
        <a:ext cx="5726805" cy="1010435"/>
      </dsp:txXfrm>
    </dsp:sp>
    <dsp:sp modelId="{4DA65FCF-FFB0-4505-903D-6D72920D49DC}">
      <dsp:nvSpPr>
        <dsp:cNvPr id="0" name=""/>
        <dsp:cNvSpPr/>
      </dsp:nvSpPr>
      <dsp:spPr>
        <a:xfrm>
          <a:off x="1253484" y="3195"/>
          <a:ext cx="1010435" cy="101043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745F67-4010-4DF4-99F5-98682C490837}">
      <dsp:nvSpPr>
        <dsp:cNvPr id="0" name=""/>
        <dsp:cNvSpPr/>
      </dsp:nvSpPr>
      <dsp:spPr>
        <a:xfrm rot="10800000">
          <a:off x="1758701" y="1315253"/>
          <a:ext cx="5979414" cy="101043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5574" tIns="114300" rIns="21336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Are you guys students?</a:t>
          </a:r>
          <a:endParaRPr lang="en-US" sz="3000" kern="1200" dirty="0"/>
        </a:p>
      </dsp:txBody>
      <dsp:txXfrm rot="10800000">
        <a:off x="2011310" y="1315253"/>
        <a:ext cx="5726805" cy="1010435"/>
      </dsp:txXfrm>
    </dsp:sp>
    <dsp:sp modelId="{FCE411F9-8CD2-415B-B57B-636953F0D3FF}">
      <dsp:nvSpPr>
        <dsp:cNvPr id="0" name=""/>
        <dsp:cNvSpPr/>
      </dsp:nvSpPr>
      <dsp:spPr>
        <a:xfrm>
          <a:off x="1253484" y="1315253"/>
          <a:ext cx="1010435" cy="101043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4EB2BB-BBD7-4CE1-BEA7-34112A0D1530}">
      <dsp:nvSpPr>
        <dsp:cNvPr id="0" name=""/>
        <dsp:cNvSpPr/>
      </dsp:nvSpPr>
      <dsp:spPr>
        <a:xfrm rot="10800000">
          <a:off x="1758701" y="2627311"/>
          <a:ext cx="5979414" cy="101043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5574" tIns="114300" rIns="21336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There are 5 people in my family.</a:t>
          </a:r>
          <a:endParaRPr lang="en-US" sz="3000" kern="1200" dirty="0"/>
        </a:p>
      </dsp:txBody>
      <dsp:txXfrm rot="10800000">
        <a:off x="2011310" y="2627311"/>
        <a:ext cx="5726805" cy="1010435"/>
      </dsp:txXfrm>
    </dsp:sp>
    <dsp:sp modelId="{A46E509F-952C-40C4-B1B0-7BC51BFDBCF7}">
      <dsp:nvSpPr>
        <dsp:cNvPr id="0" name=""/>
        <dsp:cNvSpPr/>
      </dsp:nvSpPr>
      <dsp:spPr>
        <a:xfrm>
          <a:off x="1253484" y="2627311"/>
          <a:ext cx="1010435" cy="101043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7F50C5-A6C5-4F65-8780-4AAC8B3E20EF}">
      <dsp:nvSpPr>
        <dsp:cNvPr id="0" name=""/>
        <dsp:cNvSpPr/>
      </dsp:nvSpPr>
      <dsp:spPr>
        <a:xfrm rot="10800000">
          <a:off x="1758701" y="3939369"/>
          <a:ext cx="5979414" cy="101043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5574" tIns="114300" rIns="21336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That is my book.</a:t>
          </a:r>
          <a:endParaRPr lang="en-US" sz="3000" kern="1200" dirty="0"/>
        </a:p>
      </dsp:txBody>
      <dsp:txXfrm rot="10800000">
        <a:off x="2011310" y="3939369"/>
        <a:ext cx="5726805" cy="1010435"/>
      </dsp:txXfrm>
    </dsp:sp>
    <dsp:sp modelId="{B6CA16CF-3F0A-4916-B042-F4334ACFA8D8}">
      <dsp:nvSpPr>
        <dsp:cNvPr id="0" name=""/>
        <dsp:cNvSpPr/>
      </dsp:nvSpPr>
      <dsp:spPr>
        <a:xfrm>
          <a:off x="1253484" y="3939369"/>
          <a:ext cx="1010435" cy="101043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AD8F1-C96C-4954-A0F4-50F893F98A90}" type="datetimeFigureOut">
              <a:rPr lang="en-US" smtClean="0"/>
              <a:pPr/>
              <a:t>9/7/2015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B4319D-D835-4B09-B666-7326F3C33F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28656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4319D-D835-4B09-B666-7326F3C33FE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97371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094EC-ABE2-4C65-A2E0-36E223583A42}" type="datetimeFigureOut">
              <a:rPr lang="en-US" smtClean="0"/>
              <a:pPr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D0E8F-DEEA-4FAF-8EC3-605AA40E1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094EC-ABE2-4C65-A2E0-36E223583A42}" type="datetimeFigureOut">
              <a:rPr lang="en-US" smtClean="0"/>
              <a:pPr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D0E8F-DEEA-4FAF-8EC3-605AA40E1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094EC-ABE2-4C65-A2E0-36E223583A42}" type="datetimeFigureOut">
              <a:rPr lang="en-US" smtClean="0"/>
              <a:pPr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D0E8F-DEEA-4FAF-8EC3-605AA40E1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094EC-ABE2-4C65-A2E0-36E223583A42}" type="datetimeFigureOut">
              <a:rPr lang="en-US" smtClean="0"/>
              <a:pPr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D0E8F-DEEA-4FAF-8EC3-605AA40E1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094EC-ABE2-4C65-A2E0-36E223583A42}" type="datetimeFigureOut">
              <a:rPr lang="en-US" smtClean="0"/>
              <a:pPr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D0E8F-DEEA-4FAF-8EC3-605AA40E1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094EC-ABE2-4C65-A2E0-36E223583A42}" type="datetimeFigureOut">
              <a:rPr lang="en-US" smtClean="0"/>
              <a:pPr/>
              <a:t>9/7/2015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D0E8F-DEEA-4FAF-8EC3-605AA40E1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094EC-ABE2-4C65-A2E0-36E223583A42}" type="datetimeFigureOut">
              <a:rPr lang="en-US" smtClean="0"/>
              <a:pPr/>
              <a:t>9/7/2015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D0E8F-DEEA-4FAF-8EC3-605AA40E1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094EC-ABE2-4C65-A2E0-36E223583A42}" type="datetimeFigureOut">
              <a:rPr lang="en-US" smtClean="0"/>
              <a:pPr/>
              <a:t>9/7/2015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D0E8F-DEEA-4FAF-8EC3-605AA40E1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094EC-ABE2-4C65-A2E0-36E223583A42}" type="datetimeFigureOut">
              <a:rPr lang="en-US" smtClean="0"/>
              <a:pPr/>
              <a:t>9/7/2015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D0E8F-DEEA-4FAF-8EC3-605AA40E1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094EC-ABE2-4C65-A2E0-36E223583A42}" type="datetimeFigureOut">
              <a:rPr lang="en-US" smtClean="0"/>
              <a:pPr/>
              <a:t>9/7/2015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D0E8F-DEEA-4FAF-8EC3-605AA40E1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094EC-ABE2-4C65-A2E0-36E223583A42}" type="datetimeFigureOut">
              <a:rPr lang="en-US" smtClean="0"/>
              <a:pPr/>
              <a:t>9/7/2015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D0E8F-DEEA-4FAF-8EC3-605AA40E1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094EC-ABE2-4C65-A2E0-36E223583A42}" type="datetimeFigureOut">
              <a:rPr lang="en-US" smtClean="0"/>
              <a:pPr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D0E8F-DEEA-4FAF-8EC3-605AA40E1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0" y="1524000"/>
          <a:ext cx="89916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0"/>
            <a:ext cx="9144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which sentence would you need the following words?</a:t>
            </a:r>
          </a:p>
          <a:p>
            <a:endParaRPr lang="en-US" dirty="0" smtClean="0"/>
          </a:p>
          <a:p>
            <a:pPr algn="ctr"/>
            <a:r>
              <a:rPr lang="zh-CN" altLang="en-US" sz="4000" dirty="0" smtClean="0">
                <a:solidFill>
                  <a:srgbClr val="FF0000"/>
                </a:solidFill>
              </a:rPr>
              <a:t>的，个，您，们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1600" y="1676400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/>
              <a:t>您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1371600" y="2971800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/>
              <a:t>吗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1371600" y="4267200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/>
              <a:t>个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1371600" y="5638800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/>
              <a:t>的</a:t>
            </a:r>
            <a:endParaRPr lang="en-US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1219200" y="1371600"/>
            <a:ext cx="129540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19200" y="2667000"/>
            <a:ext cx="129540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219200" y="3962400"/>
            <a:ext cx="129540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219200" y="5334000"/>
            <a:ext cx="129540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0" y="0"/>
          <a:ext cx="4419600" cy="39452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6600"/>
                <a:gridCol w="736600"/>
                <a:gridCol w="736600"/>
                <a:gridCol w="736600"/>
                <a:gridCol w="736600"/>
                <a:gridCol w="736600"/>
              </a:tblGrid>
              <a:tr h="542925"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我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你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他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她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妈妈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爸爸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妹妹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弟弟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姐姐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哥哥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爷爷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奶奶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朋友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</a:rPr>
                        <a:t>男朋友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</a:rPr>
                        <a:t>女朋友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儿子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女儿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和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小学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初中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高中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大学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公司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邮局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</a:rPr>
                        <a:t>警察局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医院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</a:rPr>
                        <a:t>图书馆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商店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饭店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餐厅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上学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工作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吃饭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</a:rPr>
                        <a:t>卖东西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</a:rPr>
                        <a:t>买东西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学生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老师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经理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工人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</a:rPr>
                        <a:t>警察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</a:rPr>
                        <a:t>医生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</a:rPr>
                        <a:t>服务员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-76200" y="3876261"/>
            <a:ext cx="4412974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Class assignment:</a:t>
            </a:r>
          </a:p>
          <a:p>
            <a:r>
              <a:rPr lang="en-US" sz="1400" dirty="0" smtClean="0"/>
              <a:t>You choose 5 people to write about, for each person, you write 3 sentences (job, age, work place). </a:t>
            </a:r>
          </a:p>
          <a:p>
            <a:r>
              <a:rPr lang="en-US" sz="1400" dirty="0" smtClean="0"/>
              <a:t>Example: </a:t>
            </a:r>
          </a:p>
          <a:p>
            <a:r>
              <a:rPr lang="en-US" sz="1400" dirty="0" smtClean="0">
                <a:solidFill>
                  <a:schemeClr val="accent6">
                    <a:lumMod val="50000"/>
                  </a:schemeClr>
                </a:solidFill>
              </a:rPr>
              <a:t>Person 1 :my mom</a:t>
            </a:r>
          </a:p>
          <a:p>
            <a:r>
              <a:rPr lang="en-US" sz="1400" dirty="0" smtClean="0"/>
              <a:t>1</a:t>
            </a:r>
            <a:r>
              <a:rPr lang="en-US" sz="1400" baseline="30000" dirty="0" smtClean="0"/>
              <a:t>st</a:t>
            </a:r>
            <a:r>
              <a:rPr lang="en-US" sz="1400" dirty="0" smtClean="0"/>
              <a:t>:  </a:t>
            </a:r>
            <a:r>
              <a:rPr lang="en-US" altLang="zh-CN" sz="1400" dirty="0" smtClean="0"/>
              <a:t>my mom </a:t>
            </a:r>
            <a:r>
              <a:rPr lang="zh-CN" altLang="en-US" sz="1400" dirty="0" smtClean="0">
                <a:solidFill>
                  <a:srgbClr val="FF0000"/>
                </a:solidFill>
              </a:rPr>
              <a:t>是</a:t>
            </a:r>
            <a:r>
              <a:rPr lang="zh-CN" altLang="en-US" sz="1400" dirty="0"/>
              <a:t> </a:t>
            </a:r>
            <a:r>
              <a:rPr lang="en-US" altLang="zh-CN" sz="1400" dirty="0" smtClean="0"/>
              <a:t>teacher</a:t>
            </a:r>
            <a:r>
              <a:rPr lang="zh-CN" altLang="en-US" sz="1400" dirty="0" smtClean="0"/>
              <a:t>。</a:t>
            </a:r>
            <a:r>
              <a:rPr lang="en-US" altLang="zh-CN" sz="1400" dirty="0" smtClean="0"/>
              <a:t>(job)</a:t>
            </a:r>
          </a:p>
          <a:p>
            <a:endParaRPr lang="en-US" altLang="zh-CN" sz="1400" dirty="0" smtClean="0"/>
          </a:p>
          <a:p>
            <a:r>
              <a:rPr lang="en-US" sz="1400" dirty="0" smtClean="0"/>
              <a:t>2</a:t>
            </a:r>
            <a:r>
              <a:rPr lang="en-US" sz="1400" baseline="30000" dirty="0" smtClean="0"/>
              <a:t>nd</a:t>
            </a:r>
            <a:r>
              <a:rPr lang="en-US" sz="1400" dirty="0" smtClean="0"/>
              <a:t>: She </a:t>
            </a:r>
            <a:r>
              <a:rPr lang="en-US" altLang="zh-CN" sz="1400" dirty="0" smtClean="0"/>
              <a:t>35 </a:t>
            </a:r>
            <a:r>
              <a:rPr lang="zh-CN" altLang="en-US" sz="1400" dirty="0" smtClean="0">
                <a:solidFill>
                  <a:srgbClr val="FF0000"/>
                </a:solidFill>
              </a:rPr>
              <a:t>岁</a:t>
            </a:r>
            <a:r>
              <a:rPr lang="zh-CN" altLang="en-US" sz="1400" dirty="0" smtClean="0"/>
              <a:t>。</a:t>
            </a:r>
            <a:r>
              <a:rPr lang="en-US" altLang="zh-CN" sz="1400" dirty="0" smtClean="0"/>
              <a:t>(age)</a:t>
            </a:r>
          </a:p>
          <a:p>
            <a:endParaRPr lang="en-US" altLang="zh-CN" sz="1400" dirty="0" smtClean="0"/>
          </a:p>
          <a:p>
            <a:r>
              <a:rPr lang="en-US" sz="1400" dirty="0" smtClean="0"/>
              <a:t>3</a:t>
            </a:r>
            <a:r>
              <a:rPr lang="en-US" sz="1400" baseline="30000" dirty="0" smtClean="0"/>
              <a:t>rd</a:t>
            </a:r>
            <a:r>
              <a:rPr lang="en-US" sz="1400" dirty="0" smtClean="0"/>
              <a:t>: </a:t>
            </a:r>
            <a:r>
              <a:rPr lang="en-US" sz="1400" dirty="0"/>
              <a:t>S</a:t>
            </a:r>
            <a:r>
              <a:rPr lang="en-US" altLang="zh-CN" sz="1400" dirty="0" smtClean="0"/>
              <a:t>he </a:t>
            </a:r>
            <a:r>
              <a:rPr lang="zh-CN" altLang="en-US" sz="1400" dirty="0" smtClean="0">
                <a:solidFill>
                  <a:srgbClr val="FF0000"/>
                </a:solidFill>
              </a:rPr>
              <a:t>在一家</a:t>
            </a:r>
            <a:r>
              <a:rPr lang="zh-CN" altLang="en-US" sz="1400" dirty="0" smtClean="0"/>
              <a:t> </a:t>
            </a:r>
            <a:r>
              <a:rPr lang="en-US" altLang="zh-CN" sz="1400" dirty="0" smtClean="0"/>
              <a:t>school work</a:t>
            </a:r>
            <a:r>
              <a:rPr lang="zh-CN" altLang="en-US" sz="1400" dirty="0" smtClean="0"/>
              <a:t>。</a:t>
            </a:r>
            <a:r>
              <a:rPr lang="en-US" altLang="zh-CN" sz="1400" dirty="0" smtClean="0"/>
              <a:t>(work place)</a:t>
            </a:r>
          </a:p>
          <a:p>
            <a:endParaRPr lang="en-US" sz="1400" dirty="0" smtClean="0"/>
          </a:p>
          <a:p>
            <a:r>
              <a:rPr lang="en-US" sz="1400" dirty="0" smtClean="0"/>
              <a:t>Use </a:t>
            </a:r>
            <a:r>
              <a:rPr lang="en-US" sz="1400" dirty="0" err="1" smtClean="0"/>
              <a:t>quizlet</a:t>
            </a:r>
            <a:r>
              <a:rPr lang="en-US" sz="1400" dirty="0" smtClean="0"/>
              <a:t> </a:t>
            </a:r>
            <a:r>
              <a:rPr lang="en-US" sz="1400" b="1" dirty="0" smtClean="0">
                <a:solidFill>
                  <a:srgbClr val="7030A0"/>
                </a:solidFill>
              </a:rPr>
              <a:t>08/31 </a:t>
            </a:r>
            <a:r>
              <a:rPr lang="en-US" sz="1400" b="1" dirty="0">
                <a:solidFill>
                  <a:srgbClr val="7030A0"/>
                </a:solidFill>
              </a:rPr>
              <a:t>class assignment </a:t>
            </a:r>
            <a:r>
              <a:rPr lang="en-US" sz="1400" b="1" dirty="0" smtClean="0">
                <a:solidFill>
                  <a:srgbClr val="7030A0"/>
                </a:solidFill>
              </a:rPr>
              <a:t>reference </a:t>
            </a:r>
            <a:r>
              <a:rPr lang="en-US" sz="1400" dirty="0" smtClean="0"/>
              <a:t>as the reference.</a:t>
            </a:r>
          </a:p>
          <a:p>
            <a:r>
              <a:rPr lang="en-US" sz="1200" dirty="0" smtClean="0"/>
              <a:t>Use as many words as possible.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625500" y="0"/>
            <a:ext cx="4495800" cy="94487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400" b="1" dirty="0"/>
              <a:t>  </a:t>
            </a:r>
            <a:r>
              <a:rPr lang="en-US" sz="1400" b="1" dirty="0" smtClean="0"/>
              <a:t>Homework: </a:t>
            </a:r>
            <a:r>
              <a:rPr lang="en-US" sz="1400" b="1" dirty="0"/>
              <a:t>QUIZLET  </a:t>
            </a:r>
            <a:r>
              <a:rPr lang="en-US" u="sng" dirty="0" smtClean="0"/>
              <a:t>09/01 </a:t>
            </a:r>
            <a:r>
              <a:rPr lang="en-US" u="sng" dirty="0"/>
              <a:t>Homework (5 tasks</a:t>
            </a:r>
            <a:r>
              <a:rPr lang="en-US" u="sng" dirty="0" smtClean="0"/>
              <a:t>)</a:t>
            </a:r>
          </a:p>
          <a:p>
            <a:pPr algn="ctr">
              <a:defRPr/>
            </a:pPr>
            <a:r>
              <a:rPr lang="en-US" b="1" u="sng" dirty="0" smtClean="0"/>
              <a:t>Will be your quiz (dictation) on 09/02</a:t>
            </a:r>
            <a:endParaRPr lang="en-US" b="1" u="sng" dirty="0"/>
          </a:p>
          <a:p>
            <a:pPr marL="342900" indent="-342900">
              <a:buFontTx/>
              <a:buAutoNum type="arabicPeriod"/>
              <a:defRPr/>
            </a:pPr>
            <a:r>
              <a:rPr lang="en-US" sz="1600" dirty="0"/>
              <a:t>Flashcard-Go over all the words.</a:t>
            </a:r>
          </a:p>
          <a:p>
            <a:pPr marL="342900" indent="-342900">
              <a:buFontTx/>
              <a:buAutoNum type="arabicPeriod"/>
              <a:defRPr/>
            </a:pPr>
            <a:r>
              <a:rPr lang="en-US" sz="1600" dirty="0"/>
              <a:t>Learn-Make sure you finish 100% </a:t>
            </a:r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r>
              <a:rPr lang="en-US" sz="1600" dirty="0"/>
              <a:t>Speller-Make sure you finish 100%</a:t>
            </a:r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r>
              <a:rPr lang="en-US" sz="1600" dirty="0" smtClean="0"/>
              <a:t>4.  Scatter-The </a:t>
            </a:r>
            <a:r>
              <a:rPr lang="en-US" sz="1600" dirty="0"/>
              <a:t>time needs to be within </a:t>
            </a:r>
            <a:r>
              <a:rPr lang="en-US" sz="1600" dirty="0" smtClean="0"/>
              <a:t>40 </a:t>
            </a:r>
            <a:r>
              <a:rPr lang="en-US" sz="1600" dirty="0"/>
              <a:t>seconds.</a:t>
            </a:r>
          </a:p>
          <a:p>
            <a:pPr marL="342900" indent="-342900">
              <a:buFontTx/>
              <a:buAutoNum type="arabicPeriod"/>
              <a:defRPr/>
            </a:pPr>
            <a:endParaRPr lang="en-US" dirty="0" smtClean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5. </a:t>
            </a:r>
            <a:r>
              <a:rPr lang="en-US" sz="1600" dirty="0" smtClean="0"/>
              <a:t>Test- click </a:t>
            </a:r>
            <a:r>
              <a:rPr lang="en-US" sz="1600" u="sng" dirty="0" smtClean="0"/>
              <a:t>“Create </a:t>
            </a:r>
            <a:r>
              <a:rPr lang="en-US" sz="1600" u="sng" dirty="0"/>
              <a:t>New </a:t>
            </a:r>
            <a:r>
              <a:rPr lang="en-US" sz="1600" u="sng" dirty="0" smtClean="0"/>
              <a:t>Test”</a:t>
            </a:r>
            <a:r>
              <a:rPr lang="en-US" sz="1600" dirty="0" smtClean="0"/>
              <a:t> after </a:t>
            </a:r>
            <a:r>
              <a:rPr lang="en-US" sz="1600" dirty="0"/>
              <a:t>you change the settings to:</a:t>
            </a:r>
          </a:p>
          <a:p>
            <a:pPr marL="342900" indent="-342900">
              <a:buFontTx/>
              <a:buAutoNum type="arabicPeriod"/>
              <a:defRPr/>
            </a:pPr>
            <a:endParaRPr lang="en-US" sz="1600" dirty="0"/>
          </a:p>
          <a:p>
            <a:pPr marL="342900" indent="-342900">
              <a:buFontTx/>
              <a:buAutoNum type="arabicPeriod"/>
              <a:defRPr/>
            </a:pPr>
            <a:endParaRPr lang="en-US" sz="1600" dirty="0"/>
          </a:p>
          <a:p>
            <a:pPr marL="342900" indent="-342900">
              <a:buFontTx/>
              <a:buAutoNum type="arabicPeriod"/>
              <a:defRPr/>
            </a:pPr>
            <a:endParaRPr lang="en-US" sz="1600" dirty="0"/>
          </a:p>
          <a:p>
            <a:pPr marL="342900" indent="-342900">
              <a:buFontTx/>
              <a:buAutoNum type="arabicPeriod"/>
              <a:defRPr/>
            </a:pPr>
            <a:endParaRPr lang="en-US" sz="1600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</p:txBody>
      </p:sp>
      <p:pic>
        <p:nvPicPr>
          <p:cNvPr id="8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4212" y="1128713"/>
            <a:ext cx="223837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9562" y="2049393"/>
            <a:ext cx="265747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5017" y="2402648"/>
            <a:ext cx="977365" cy="70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4069" y="3508190"/>
            <a:ext cx="784227" cy="406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Arrow Connector 11"/>
          <p:cNvCxnSpPr/>
          <p:nvPr/>
        </p:nvCxnSpPr>
        <p:spPr>
          <a:xfrm flipH="1" flipV="1">
            <a:off x="7020281" y="3688867"/>
            <a:ext cx="1007531" cy="11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824186" y="1150164"/>
            <a:ext cx="57150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10/10</a:t>
            </a:r>
            <a:endParaRPr lang="en-US" sz="1200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7749700" y="1427163"/>
            <a:ext cx="533400" cy="1730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351362" y="1600200"/>
            <a:ext cx="693738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100%!!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6236044" y="2461454"/>
            <a:ext cx="914205" cy="3539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700" dirty="0" smtClean="0"/>
              <a:t>10/10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54517" y="2935905"/>
            <a:ext cx="380999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 smtClean="0"/>
              <a:t>10</a:t>
            </a:r>
            <a:endParaRPr lang="en-US" sz="800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7485631" y="2321719"/>
            <a:ext cx="264069" cy="3822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622492" y="2794422"/>
            <a:ext cx="72887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DONE!!!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8108964" y="3550367"/>
            <a:ext cx="1008063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Less than 40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7131014" y="4274877"/>
            <a:ext cx="1955899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Question types</a:t>
            </a:r>
          </a:p>
          <a:p>
            <a:r>
              <a:rPr lang="en-US" sz="1200" dirty="0">
                <a:solidFill>
                  <a:schemeClr val="bg1">
                    <a:lumMod val="75000"/>
                  </a:schemeClr>
                </a:solidFill>
              </a:rPr>
              <a:t>Written</a:t>
            </a:r>
          </a:p>
          <a:p>
            <a:r>
              <a:rPr lang="en-US" sz="1200" b="1" dirty="0" smtClean="0"/>
              <a:t>Matching</a:t>
            </a:r>
          </a:p>
          <a:p>
            <a:r>
              <a:rPr lang="en-US" sz="1200" b="1" dirty="0" smtClean="0"/>
              <a:t>Multiple choice</a:t>
            </a:r>
          </a:p>
          <a:p>
            <a:r>
              <a:rPr lang="en-US" sz="1200" b="1" dirty="0" smtClean="0"/>
              <a:t>True false</a:t>
            </a:r>
          </a:p>
          <a:p>
            <a:endParaRPr lang="en-US" sz="1200" b="1" dirty="0" smtClean="0"/>
          </a:p>
          <a:p>
            <a:r>
              <a:rPr lang="en-US" sz="1400" dirty="0" smtClean="0"/>
              <a:t>Start with</a:t>
            </a:r>
          </a:p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Chinese(pin yin)</a:t>
            </a:r>
          </a:p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English</a:t>
            </a:r>
          </a:p>
          <a:p>
            <a:r>
              <a:rPr lang="en-US" sz="1200" b="1" dirty="0" smtClean="0"/>
              <a:t>Both</a:t>
            </a:r>
          </a:p>
          <a:p>
            <a:endParaRPr lang="en-US" sz="1200" b="1" dirty="0" smtClean="0"/>
          </a:p>
          <a:p>
            <a:r>
              <a:rPr lang="en-US" sz="1400" dirty="0" smtClean="0"/>
              <a:t>Question Limit</a:t>
            </a:r>
          </a:p>
          <a:p>
            <a:r>
              <a:rPr lang="en-US" sz="1200" u="sng" dirty="0" smtClean="0"/>
              <a:t>10 of 10 available terms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0581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0" y="0"/>
          <a:ext cx="4419600" cy="39452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6600"/>
                <a:gridCol w="736600"/>
                <a:gridCol w="736600"/>
                <a:gridCol w="736600"/>
                <a:gridCol w="736600"/>
                <a:gridCol w="736600"/>
              </a:tblGrid>
              <a:tr h="542925"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我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你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他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她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妈妈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爸爸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妹妹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弟弟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姐姐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哥哥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爷爷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奶奶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朋友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</a:rPr>
                        <a:t>男朋友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</a:rPr>
                        <a:t>女朋友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儿子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女儿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和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小学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初中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高中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大学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公司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邮局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</a:rPr>
                        <a:t>警察局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医院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</a:rPr>
                        <a:t>图书馆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商店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饭店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餐厅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上学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工作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吃饭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</a:rPr>
                        <a:t>卖东西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</a:rPr>
                        <a:t>买东西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学生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老师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经理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工人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</a:rPr>
                        <a:t>警察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</a:rPr>
                        <a:t>医生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</a:rPr>
                        <a:t>服务员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-76200" y="3876261"/>
            <a:ext cx="4412974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Class assignment:</a:t>
            </a:r>
          </a:p>
          <a:p>
            <a:r>
              <a:rPr lang="en-US" sz="1400" dirty="0" smtClean="0"/>
              <a:t>You choose 5 people to write about, for each person, you write 3 sentences (job, age, work place). </a:t>
            </a:r>
          </a:p>
          <a:p>
            <a:r>
              <a:rPr lang="en-US" sz="1400" dirty="0" smtClean="0"/>
              <a:t>Example: </a:t>
            </a:r>
          </a:p>
          <a:p>
            <a:r>
              <a:rPr lang="en-US" sz="1400" dirty="0" smtClean="0">
                <a:solidFill>
                  <a:schemeClr val="accent6">
                    <a:lumMod val="50000"/>
                  </a:schemeClr>
                </a:solidFill>
              </a:rPr>
              <a:t>Person 1 :my mom</a:t>
            </a:r>
          </a:p>
          <a:p>
            <a:r>
              <a:rPr lang="en-US" sz="1400" dirty="0" smtClean="0"/>
              <a:t>1</a:t>
            </a:r>
            <a:r>
              <a:rPr lang="en-US" sz="1400" baseline="30000" dirty="0" smtClean="0"/>
              <a:t>st</a:t>
            </a:r>
            <a:r>
              <a:rPr lang="en-US" sz="1400" dirty="0" smtClean="0"/>
              <a:t>:  </a:t>
            </a:r>
            <a:r>
              <a:rPr lang="en-US" altLang="zh-CN" sz="1400" dirty="0" smtClean="0"/>
              <a:t>my mom </a:t>
            </a:r>
            <a:r>
              <a:rPr lang="zh-CN" altLang="en-US" sz="1400" dirty="0" smtClean="0">
                <a:solidFill>
                  <a:srgbClr val="FF0000"/>
                </a:solidFill>
              </a:rPr>
              <a:t>是</a:t>
            </a:r>
            <a:r>
              <a:rPr lang="zh-CN" altLang="en-US" sz="1400" dirty="0"/>
              <a:t> </a:t>
            </a:r>
            <a:r>
              <a:rPr lang="en-US" altLang="zh-CN" sz="1400" dirty="0" smtClean="0"/>
              <a:t>teacher</a:t>
            </a:r>
            <a:r>
              <a:rPr lang="zh-CN" altLang="en-US" sz="1400" dirty="0" smtClean="0"/>
              <a:t>。</a:t>
            </a:r>
            <a:r>
              <a:rPr lang="en-US" altLang="zh-CN" sz="1400" dirty="0" smtClean="0"/>
              <a:t>(job)</a:t>
            </a:r>
          </a:p>
          <a:p>
            <a:endParaRPr lang="en-US" altLang="zh-CN" sz="1400" dirty="0" smtClean="0"/>
          </a:p>
          <a:p>
            <a:r>
              <a:rPr lang="en-US" sz="1400" dirty="0" smtClean="0"/>
              <a:t>2</a:t>
            </a:r>
            <a:r>
              <a:rPr lang="en-US" sz="1400" baseline="30000" dirty="0" smtClean="0"/>
              <a:t>nd</a:t>
            </a:r>
            <a:r>
              <a:rPr lang="en-US" sz="1400" dirty="0" smtClean="0"/>
              <a:t>: She </a:t>
            </a:r>
            <a:r>
              <a:rPr lang="en-US" altLang="zh-CN" sz="1400" dirty="0" smtClean="0"/>
              <a:t>35 </a:t>
            </a:r>
            <a:r>
              <a:rPr lang="zh-CN" altLang="en-US" sz="1400" dirty="0" smtClean="0">
                <a:solidFill>
                  <a:srgbClr val="FF0000"/>
                </a:solidFill>
              </a:rPr>
              <a:t>岁</a:t>
            </a:r>
            <a:r>
              <a:rPr lang="zh-CN" altLang="en-US" sz="1400" dirty="0" smtClean="0"/>
              <a:t>。</a:t>
            </a:r>
            <a:r>
              <a:rPr lang="en-US" altLang="zh-CN" sz="1400" dirty="0" smtClean="0"/>
              <a:t>(age)</a:t>
            </a:r>
          </a:p>
          <a:p>
            <a:endParaRPr lang="en-US" altLang="zh-CN" sz="1400" dirty="0" smtClean="0"/>
          </a:p>
          <a:p>
            <a:r>
              <a:rPr lang="en-US" sz="1400" dirty="0" smtClean="0"/>
              <a:t>3</a:t>
            </a:r>
            <a:r>
              <a:rPr lang="en-US" sz="1400" baseline="30000" dirty="0" smtClean="0"/>
              <a:t>rd</a:t>
            </a:r>
            <a:r>
              <a:rPr lang="en-US" sz="1400" dirty="0" smtClean="0"/>
              <a:t>: </a:t>
            </a:r>
            <a:r>
              <a:rPr lang="en-US" sz="1400" dirty="0"/>
              <a:t>S</a:t>
            </a:r>
            <a:r>
              <a:rPr lang="en-US" altLang="zh-CN" sz="1400" dirty="0" smtClean="0"/>
              <a:t>he </a:t>
            </a:r>
            <a:r>
              <a:rPr lang="zh-CN" altLang="en-US" sz="1400" dirty="0" smtClean="0">
                <a:solidFill>
                  <a:srgbClr val="FF0000"/>
                </a:solidFill>
              </a:rPr>
              <a:t>在一家</a:t>
            </a:r>
            <a:r>
              <a:rPr lang="zh-CN" altLang="en-US" sz="1400" dirty="0" smtClean="0"/>
              <a:t> </a:t>
            </a:r>
            <a:r>
              <a:rPr lang="en-US" altLang="zh-CN" sz="1400" dirty="0" smtClean="0"/>
              <a:t>school work</a:t>
            </a:r>
            <a:r>
              <a:rPr lang="zh-CN" altLang="en-US" sz="1400" dirty="0" smtClean="0"/>
              <a:t>。</a:t>
            </a:r>
            <a:r>
              <a:rPr lang="en-US" altLang="zh-CN" sz="1400" dirty="0" smtClean="0"/>
              <a:t>(work place)</a:t>
            </a:r>
          </a:p>
          <a:p>
            <a:endParaRPr lang="en-US" sz="1400" dirty="0" smtClean="0"/>
          </a:p>
          <a:p>
            <a:r>
              <a:rPr lang="en-US" sz="1400" dirty="0" smtClean="0"/>
              <a:t>Use </a:t>
            </a:r>
            <a:r>
              <a:rPr lang="en-US" sz="1400" dirty="0" err="1" smtClean="0"/>
              <a:t>quizlet</a:t>
            </a:r>
            <a:r>
              <a:rPr lang="en-US" sz="1400" dirty="0" smtClean="0"/>
              <a:t> </a:t>
            </a:r>
            <a:r>
              <a:rPr lang="en-US" sz="1400" b="1" dirty="0" smtClean="0">
                <a:solidFill>
                  <a:srgbClr val="7030A0"/>
                </a:solidFill>
              </a:rPr>
              <a:t>08/31 </a:t>
            </a:r>
            <a:r>
              <a:rPr lang="en-US" sz="1400" b="1" dirty="0">
                <a:solidFill>
                  <a:srgbClr val="7030A0"/>
                </a:solidFill>
              </a:rPr>
              <a:t>class assignment </a:t>
            </a:r>
            <a:r>
              <a:rPr lang="en-US" sz="1400" b="1" dirty="0" smtClean="0">
                <a:solidFill>
                  <a:srgbClr val="7030A0"/>
                </a:solidFill>
              </a:rPr>
              <a:t>reference </a:t>
            </a:r>
            <a:r>
              <a:rPr lang="en-US" sz="1400" dirty="0" smtClean="0"/>
              <a:t>as the reference.</a:t>
            </a:r>
          </a:p>
          <a:p>
            <a:r>
              <a:rPr lang="en-US" sz="1200" dirty="0" smtClean="0"/>
              <a:t>Use as many words as possible.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625500" y="0"/>
            <a:ext cx="4495800" cy="94487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400" b="1" dirty="0"/>
              <a:t>  </a:t>
            </a:r>
            <a:r>
              <a:rPr lang="en-US" sz="1400" b="1" dirty="0" smtClean="0"/>
              <a:t>Homework: </a:t>
            </a:r>
            <a:r>
              <a:rPr lang="en-US" sz="1400" b="1"/>
              <a:t>QUIZLET  </a:t>
            </a:r>
            <a:r>
              <a:rPr lang="en-US" u="sng" smtClean="0"/>
              <a:t>08/31 </a:t>
            </a:r>
            <a:r>
              <a:rPr lang="en-US" u="sng" dirty="0"/>
              <a:t>Homework (5 tasks</a:t>
            </a:r>
            <a:r>
              <a:rPr lang="en-US" u="sng" dirty="0" smtClean="0"/>
              <a:t>)</a:t>
            </a:r>
          </a:p>
          <a:p>
            <a:pPr algn="ctr">
              <a:defRPr/>
            </a:pPr>
            <a:r>
              <a:rPr lang="en-US" b="1" u="sng" dirty="0" smtClean="0"/>
              <a:t>Will be your quiz (dictation) on 09/02</a:t>
            </a:r>
            <a:endParaRPr lang="en-US" b="1" u="sng" dirty="0"/>
          </a:p>
          <a:p>
            <a:pPr marL="342900" indent="-342900">
              <a:buFontTx/>
              <a:buAutoNum type="arabicPeriod"/>
              <a:defRPr/>
            </a:pPr>
            <a:r>
              <a:rPr lang="en-US" sz="1600" dirty="0"/>
              <a:t>Flashcard-Go over all the words.</a:t>
            </a:r>
          </a:p>
          <a:p>
            <a:pPr marL="342900" indent="-342900">
              <a:buFontTx/>
              <a:buAutoNum type="arabicPeriod"/>
              <a:defRPr/>
            </a:pPr>
            <a:r>
              <a:rPr lang="en-US" sz="1600" dirty="0"/>
              <a:t>Learn-Make sure you finish 100% </a:t>
            </a:r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r>
              <a:rPr lang="en-US" sz="1600" dirty="0"/>
              <a:t>Speller-Make sure you finish 100%</a:t>
            </a:r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r>
              <a:rPr lang="en-US" sz="1600" dirty="0" smtClean="0"/>
              <a:t>4.  Scatter-The </a:t>
            </a:r>
            <a:r>
              <a:rPr lang="en-US" sz="1600" dirty="0"/>
              <a:t>time needs to be within </a:t>
            </a:r>
            <a:r>
              <a:rPr lang="en-US" sz="1600" dirty="0" smtClean="0"/>
              <a:t>40 </a:t>
            </a:r>
            <a:r>
              <a:rPr lang="en-US" sz="1600" dirty="0"/>
              <a:t>seconds.</a:t>
            </a:r>
          </a:p>
          <a:p>
            <a:pPr marL="342900" indent="-342900">
              <a:buFontTx/>
              <a:buAutoNum type="arabicPeriod"/>
              <a:defRPr/>
            </a:pPr>
            <a:endParaRPr lang="en-US" dirty="0" smtClean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5. </a:t>
            </a:r>
            <a:r>
              <a:rPr lang="en-US" sz="1600" dirty="0" smtClean="0"/>
              <a:t>Test- click </a:t>
            </a:r>
            <a:r>
              <a:rPr lang="en-US" sz="1600" u="sng" dirty="0" smtClean="0"/>
              <a:t>“Create </a:t>
            </a:r>
            <a:r>
              <a:rPr lang="en-US" sz="1600" u="sng" dirty="0"/>
              <a:t>New </a:t>
            </a:r>
            <a:r>
              <a:rPr lang="en-US" sz="1600" u="sng" dirty="0" smtClean="0"/>
              <a:t>Test”</a:t>
            </a:r>
            <a:r>
              <a:rPr lang="en-US" sz="1600" dirty="0" smtClean="0"/>
              <a:t> after </a:t>
            </a:r>
            <a:r>
              <a:rPr lang="en-US" sz="1600" dirty="0"/>
              <a:t>you change the settings to:</a:t>
            </a:r>
          </a:p>
          <a:p>
            <a:pPr marL="342900" indent="-342900">
              <a:buFontTx/>
              <a:buAutoNum type="arabicPeriod"/>
              <a:defRPr/>
            </a:pPr>
            <a:endParaRPr lang="en-US" sz="1600" dirty="0"/>
          </a:p>
          <a:p>
            <a:pPr marL="342900" indent="-342900">
              <a:buFontTx/>
              <a:buAutoNum type="arabicPeriod"/>
              <a:defRPr/>
            </a:pPr>
            <a:endParaRPr lang="en-US" sz="1600" dirty="0"/>
          </a:p>
          <a:p>
            <a:pPr marL="342900" indent="-342900">
              <a:buFontTx/>
              <a:buAutoNum type="arabicPeriod"/>
              <a:defRPr/>
            </a:pPr>
            <a:endParaRPr lang="en-US" sz="1600" dirty="0"/>
          </a:p>
          <a:p>
            <a:pPr marL="342900" indent="-342900">
              <a:buFontTx/>
              <a:buAutoNum type="arabicPeriod"/>
              <a:defRPr/>
            </a:pPr>
            <a:endParaRPr lang="en-US" sz="1600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</p:txBody>
      </p:sp>
      <p:pic>
        <p:nvPicPr>
          <p:cNvPr id="8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4212" y="1128713"/>
            <a:ext cx="223837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9562" y="2049393"/>
            <a:ext cx="265747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5017" y="2402648"/>
            <a:ext cx="977365" cy="70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4069" y="3508190"/>
            <a:ext cx="784227" cy="406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Arrow Connector 11"/>
          <p:cNvCxnSpPr/>
          <p:nvPr/>
        </p:nvCxnSpPr>
        <p:spPr>
          <a:xfrm flipH="1" flipV="1">
            <a:off x="7020281" y="3688867"/>
            <a:ext cx="1007531" cy="11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824186" y="1150164"/>
            <a:ext cx="57150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10/10</a:t>
            </a:r>
            <a:endParaRPr lang="en-US" sz="1200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7749700" y="1427163"/>
            <a:ext cx="533400" cy="1730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351362" y="1600200"/>
            <a:ext cx="693738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100%!!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6236044" y="2461454"/>
            <a:ext cx="914205" cy="3539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700" dirty="0" smtClean="0"/>
              <a:t>10/10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54517" y="2935905"/>
            <a:ext cx="380999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 smtClean="0"/>
              <a:t>10</a:t>
            </a:r>
            <a:endParaRPr lang="en-US" sz="800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7485631" y="2321719"/>
            <a:ext cx="264069" cy="3822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622492" y="2794422"/>
            <a:ext cx="72887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DONE!!!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8108964" y="3550367"/>
            <a:ext cx="1008063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Less than 40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7131014" y="4274877"/>
            <a:ext cx="1955899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Question types</a:t>
            </a:r>
          </a:p>
          <a:p>
            <a:r>
              <a:rPr lang="en-US" sz="1200" dirty="0">
                <a:solidFill>
                  <a:schemeClr val="bg1">
                    <a:lumMod val="75000"/>
                  </a:schemeClr>
                </a:solidFill>
              </a:rPr>
              <a:t>Written</a:t>
            </a:r>
          </a:p>
          <a:p>
            <a:r>
              <a:rPr lang="en-US" sz="1200" b="1" dirty="0" smtClean="0"/>
              <a:t>Matching</a:t>
            </a:r>
          </a:p>
          <a:p>
            <a:r>
              <a:rPr lang="en-US" sz="1200" b="1" dirty="0" smtClean="0"/>
              <a:t>Multiple choice</a:t>
            </a:r>
          </a:p>
          <a:p>
            <a:r>
              <a:rPr lang="en-US" sz="1200" b="1" dirty="0" smtClean="0"/>
              <a:t>True false</a:t>
            </a:r>
          </a:p>
          <a:p>
            <a:endParaRPr lang="en-US" sz="1200" b="1" dirty="0" smtClean="0"/>
          </a:p>
          <a:p>
            <a:r>
              <a:rPr lang="en-US" sz="1400" dirty="0" smtClean="0"/>
              <a:t>Start with</a:t>
            </a:r>
          </a:p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Chinese(pin yin)</a:t>
            </a:r>
          </a:p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English</a:t>
            </a:r>
          </a:p>
          <a:p>
            <a:r>
              <a:rPr lang="en-US" sz="1200" b="1" dirty="0" smtClean="0"/>
              <a:t>Both</a:t>
            </a:r>
          </a:p>
          <a:p>
            <a:endParaRPr lang="en-US" sz="1200" b="1" dirty="0" smtClean="0"/>
          </a:p>
          <a:p>
            <a:r>
              <a:rPr lang="en-US" sz="1400" dirty="0" smtClean="0"/>
              <a:t>Question Limit</a:t>
            </a:r>
          </a:p>
          <a:p>
            <a:r>
              <a:rPr lang="en-US" sz="1200" u="sng" dirty="0" smtClean="0"/>
              <a:t>10 of 10 available terms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525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28600"/>
            <a:ext cx="9144000" cy="381000"/>
          </a:xfrm>
        </p:spPr>
        <p:txBody>
          <a:bodyPr>
            <a:normAutofit/>
          </a:bodyPr>
          <a:lstStyle/>
          <a:p>
            <a:pPr algn="l"/>
            <a:r>
              <a:rPr lang="en-US" sz="1400" dirty="0" smtClean="0">
                <a:solidFill>
                  <a:schemeClr val="tx1"/>
                </a:solidFill>
              </a:rPr>
              <a:t>1.</a:t>
            </a:r>
            <a:r>
              <a:rPr lang="zh-CN" altLang="en-US" sz="1400" dirty="0" smtClean="0">
                <a:solidFill>
                  <a:schemeClr val="tx1"/>
                </a:solidFill>
              </a:rPr>
              <a:t>你</a:t>
            </a:r>
            <a:r>
              <a:rPr lang="en-US" altLang="zh-CN" sz="1400" dirty="0" smtClean="0">
                <a:solidFill>
                  <a:schemeClr val="tx1"/>
                </a:solidFill>
              </a:rPr>
              <a:t>     </a:t>
            </a:r>
            <a:r>
              <a:rPr lang="en-US" sz="1400" dirty="0" smtClean="0">
                <a:solidFill>
                  <a:schemeClr val="tx1"/>
                </a:solidFill>
              </a:rPr>
              <a:t>2.</a:t>
            </a:r>
            <a:r>
              <a:rPr lang="zh-CN" altLang="en-US" sz="1400" dirty="0" smtClean="0">
                <a:solidFill>
                  <a:schemeClr val="tx1"/>
                </a:solidFill>
              </a:rPr>
              <a:t>我</a:t>
            </a:r>
            <a:r>
              <a:rPr lang="en-US" altLang="zh-CN" sz="1400" dirty="0" smtClean="0">
                <a:solidFill>
                  <a:schemeClr val="tx1"/>
                </a:solidFill>
              </a:rPr>
              <a:t>     </a:t>
            </a:r>
            <a:r>
              <a:rPr lang="en-US" sz="1400" dirty="0" smtClean="0">
                <a:solidFill>
                  <a:schemeClr val="tx1"/>
                </a:solidFill>
              </a:rPr>
              <a:t>3.</a:t>
            </a:r>
            <a:r>
              <a:rPr lang="zh-CN" altLang="en-US" sz="1400" dirty="0" smtClean="0">
                <a:solidFill>
                  <a:schemeClr val="tx1"/>
                </a:solidFill>
              </a:rPr>
              <a:t>他</a:t>
            </a:r>
            <a:r>
              <a:rPr lang="en-US" altLang="zh-CN" sz="1400" dirty="0" smtClean="0">
                <a:solidFill>
                  <a:schemeClr val="tx1"/>
                </a:solidFill>
              </a:rPr>
              <a:t>      </a:t>
            </a:r>
            <a:r>
              <a:rPr lang="en-US" sz="1400" dirty="0" smtClean="0">
                <a:solidFill>
                  <a:schemeClr val="tx1"/>
                </a:solidFill>
              </a:rPr>
              <a:t>4.</a:t>
            </a:r>
            <a:r>
              <a:rPr lang="zh-CN" altLang="en-US" sz="1400" dirty="0" smtClean="0">
                <a:solidFill>
                  <a:schemeClr val="tx1"/>
                </a:solidFill>
              </a:rPr>
              <a:t>他</a:t>
            </a:r>
            <a:r>
              <a:rPr lang="en-US" altLang="zh-CN" sz="1400" dirty="0" smtClean="0">
                <a:solidFill>
                  <a:schemeClr val="tx1"/>
                </a:solidFill>
              </a:rPr>
              <a:t>      </a:t>
            </a:r>
            <a:r>
              <a:rPr lang="en-US" sz="1400" dirty="0" smtClean="0">
                <a:solidFill>
                  <a:schemeClr val="tx1"/>
                </a:solidFill>
              </a:rPr>
              <a:t>5.</a:t>
            </a:r>
            <a:r>
              <a:rPr lang="zh-CN" altLang="en-US" sz="1400" dirty="0" smtClean="0">
                <a:solidFill>
                  <a:schemeClr val="tx1"/>
                </a:solidFill>
              </a:rPr>
              <a:t>的</a:t>
            </a:r>
            <a:r>
              <a:rPr lang="en-US" altLang="zh-CN" sz="1400" dirty="0" smtClean="0">
                <a:solidFill>
                  <a:schemeClr val="tx1"/>
                </a:solidFill>
              </a:rPr>
              <a:t>     </a:t>
            </a:r>
            <a:r>
              <a:rPr lang="en-US" sz="1400" dirty="0" smtClean="0">
                <a:solidFill>
                  <a:schemeClr val="tx1"/>
                </a:solidFill>
              </a:rPr>
              <a:t>6.</a:t>
            </a:r>
            <a:r>
              <a:rPr lang="zh-CN" altLang="en-US" sz="1400" dirty="0" smtClean="0">
                <a:solidFill>
                  <a:schemeClr val="tx1"/>
                </a:solidFill>
              </a:rPr>
              <a:t>们</a:t>
            </a:r>
            <a:r>
              <a:rPr lang="en-US" altLang="zh-CN" sz="1400" dirty="0" smtClean="0">
                <a:solidFill>
                  <a:schemeClr val="tx1"/>
                </a:solidFill>
              </a:rPr>
              <a:t>      </a:t>
            </a:r>
            <a:r>
              <a:rPr lang="en-US" sz="1400" dirty="0" smtClean="0">
                <a:solidFill>
                  <a:schemeClr val="tx1"/>
                </a:solidFill>
              </a:rPr>
              <a:t>7.</a:t>
            </a:r>
            <a:r>
              <a:rPr lang="zh-CN" altLang="en-US" sz="1400" dirty="0" smtClean="0">
                <a:solidFill>
                  <a:schemeClr val="tx1"/>
                </a:solidFill>
              </a:rPr>
              <a:t>在</a:t>
            </a:r>
            <a:r>
              <a:rPr lang="en-US" altLang="zh-CN" sz="1400" dirty="0" smtClean="0">
                <a:solidFill>
                  <a:schemeClr val="tx1"/>
                </a:solidFill>
              </a:rPr>
              <a:t>     8.</a:t>
            </a:r>
            <a:r>
              <a:rPr lang="zh-CN" altLang="en-US" sz="1400" dirty="0">
                <a:solidFill>
                  <a:schemeClr val="tx1"/>
                </a:solidFill>
              </a:rPr>
              <a:t>个</a:t>
            </a:r>
            <a:r>
              <a:rPr lang="en-US" altLang="zh-CN" sz="1400" dirty="0" smtClean="0">
                <a:solidFill>
                  <a:schemeClr val="tx1"/>
                </a:solidFill>
              </a:rPr>
              <a:t>     9.</a:t>
            </a:r>
            <a:r>
              <a:rPr lang="zh-CN" altLang="en-US" sz="1400" dirty="0">
                <a:solidFill>
                  <a:schemeClr val="tx1"/>
                </a:solidFill>
              </a:rPr>
              <a:t>家</a:t>
            </a:r>
            <a:r>
              <a:rPr lang="en-US" altLang="zh-CN" sz="1400" dirty="0" smtClean="0">
                <a:solidFill>
                  <a:schemeClr val="tx1"/>
                </a:solidFill>
              </a:rPr>
              <a:t>     10.</a:t>
            </a:r>
            <a:r>
              <a:rPr lang="zh-CN" altLang="en-US" sz="1400" dirty="0">
                <a:solidFill>
                  <a:schemeClr val="tx1"/>
                </a:solidFill>
              </a:rPr>
              <a:t>有</a:t>
            </a:r>
            <a:endParaRPr lang="en-US" altLang="zh-CN" sz="1400" dirty="0" smtClean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0" y="533400"/>
            <a:ext cx="9144000" cy="30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Matching</a:t>
            </a:r>
            <a:r>
              <a:rPr kumimoji="0" lang="zh-CN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：</a:t>
            </a:r>
            <a:endParaRPr kumimoji="0" lang="en-US" altLang="zh-CN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CN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0"/>
            <a:ext cx="9144000" cy="38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Character writing</a:t>
            </a:r>
            <a:r>
              <a:rPr kumimoji="0" lang="zh-CN" altLang="en-US" sz="1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：</a:t>
            </a:r>
            <a:endParaRPr kumimoji="0" lang="en-US" altLang="zh-CN" sz="14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838200"/>
            <a:ext cx="9144000" cy="38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</a:t>
            </a:r>
            <a:r>
              <a:rPr kumimoji="0" lang="zh-CN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笔</a:t>
            </a:r>
            <a:r>
              <a:rPr kumimoji="0" lang="zh-CN" altLang="en-U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kumimoji="0" lang="en-US" altLang="zh-CN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</a:t>
            </a:r>
            <a:r>
              <a:rPr kumimoji="0" lang="zh-CN" altLang="en-U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尺子     </a:t>
            </a:r>
            <a:r>
              <a:rPr kumimoji="0" lang="en-US" altLang="zh-CN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</a:t>
            </a:r>
            <a:r>
              <a:rPr kumimoji="0" lang="zh-CN" altLang="en-U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剪刀     </a:t>
            </a:r>
            <a:r>
              <a:rPr kumimoji="0" lang="en-US" altLang="zh-CN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</a:t>
            </a:r>
            <a:r>
              <a:rPr kumimoji="0" lang="zh-CN" altLang="en-U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橡皮     </a:t>
            </a:r>
            <a:r>
              <a:rPr kumimoji="0" lang="en-US" altLang="zh-CN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</a:t>
            </a:r>
            <a:r>
              <a:rPr kumimoji="0" lang="zh-CN" altLang="en-U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书     </a:t>
            </a:r>
            <a:endParaRPr kumimoji="0" lang="en-US" altLang="zh-CN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143000"/>
            <a:ext cx="9144000" cy="571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400" b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Describe the</a:t>
            </a:r>
            <a:r>
              <a:rPr kumimoji="0" lang="en-US" altLang="zh-CN" sz="1400" b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picture using the following sentences</a:t>
            </a:r>
            <a:r>
              <a:rPr kumimoji="0" lang="zh-CN" altLang="en-US" sz="1400" b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：</a:t>
            </a:r>
            <a:endParaRPr kumimoji="0" lang="en-US" altLang="zh-CN" sz="1400" b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zh-CN" altLang="en-US" sz="1400" dirty="0" smtClean="0"/>
              <a:t>我家有</a:t>
            </a:r>
            <a:r>
              <a:rPr lang="en-US" altLang="zh-CN" sz="1400" dirty="0" smtClean="0"/>
              <a:t>___</a:t>
            </a:r>
            <a:r>
              <a:rPr lang="zh-CN" altLang="en-US" sz="1400" dirty="0" smtClean="0"/>
              <a:t>个人，他们是</a:t>
            </a:r>
            <a:r>
              <a:rPr lang="en-US" altLang="zh-CN" sz="1400" dirty="0" smtClean="0"/>
              <a:t>____,____</a:t>
            </a:r>
            <a:r>
              <a:rPr lang="zh-CN" altLang="en-US" sz="1400" dirty="0" smtClean="0"/>
              <a:t>和</a:t>
            </a:r>
            <a:r>
              <a:rPr lang="en-US" altLang="zh-CN" sz="1400" dirty="0" smtClean="0"/>
              <a:t>____</a:t>
            </a:r>
            <a:r>
              <a:rPr lang="zh-CN" altLang="en-US" sz="1400" dirty="0" smtClean="0"/>
              <a:t>。</a:t>
            </a:r>
            <a:endParaRPr lang="en-US" altLang="zh-CN" sz="14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zh-CN" sz="14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zh-CN" sz="14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zh-CN" sz="14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zh-CN" sz="14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zh-CN" sz="14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zh-CN" sz="14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400" u="sng" dirty="0" smtClean="0"/>
              <a:t>Rearrange the numbers from big to small or small to big.</a:t>
            </a:r>
          </a:p>
          <a:p>
            <a:pPr lvl="0">
              <a:spcBef>
                <a:spcPct val="20000"/>
              </a:spcBef>
            </a:pPr>
            <a:r>
              <a:rPr lang="zh-CN" altLang="en-US" sz="1400" dirty="0" smtClean="0"/>
              <a:t>九十九，一，九，十六，二十七，三，五十，六十，七十九，三十八，四十四，八十二</a:t>
            </a:r>
            <a:endParaRPr lang="en-US" altLang="zh-CN" sz="1400" dirty="0" smtClean="0"/>
          </a:p>
          <a:p>
            <a:pPr lvl="0">
              <a:spcBef>
                <a:spcPct val="20000"/>
              </a:spcBef>
            </a:pPr>
            <a:r>
              <a:rPr lang="en-US" altLang="zh-CN" sz="1400" u="sng" dirty="0" smtClean="0"/>
              <a:t>Finish the conversation in characters:</a:t>
            </a:r>
          </a:p>
          <a:p>
            <a:pPr lvl="0">
              <a:spcBef>
                <a:spcPct val="20000"/>
              </a:spcBef>
            </a:pPr>
            <a:r>
              <a:rPr lang="en-US" altLang="zh-CN" sz="1400" dirty="0" smtClean="0"/>
              <a:t>A:</a:t>
            </a:r>
            <a:r>
              <a:rPr lang="zh-CN" altLang="en-US" sz="1400" dirty="0" smtClean="0"/>
              <a:t>你好。</a:t>
            </a:r>
            <a:endParaRPr lang="en-US" altLang="zh-CN" sz="1400" dirty="0" smtClean="0"/>
          </a:p>
          <a:p>
            <a:pPr lvl="0">
              <a:spcBef>
                <a:spcPct val="20000"/>
              </a:spcBef>
            </a:pPr>
            <a:r>
              <a:rPr lang="en-US" altLang="zh-CN" sz="1400" dirty="0" smtClean="0"/>
              <a:t>B:_____</a:t>
            </a:r>
            <a:r>
              <a:rPr lang="zh-CN" altLang="en-US" sz="1400" dirty="0" smtClean="0"/>
              <a:t>。</a:t>
            </a:r>
            <a:endParaRPr lang="en-US" altLang="zh-CN" sz="1400" dirty="0" smtClean="0"/>
          </a:p>
          <a:p>
            <a:pPr lvl="0">
              <a:spcBef>
                <a:spcPct val="20000"/>
              </a:spcBef>
            </a:pPr>
            <a:r>
              <a:rPr lang="en-US" altLang="zh-CN" sz="1400" dirty="0" smtClean="0"/>
              <a:t>A:</a:t>
            </a:r>
            <a:r>
              <a:rPr lang="zh-CN" altLang="en-US" sz="1400" dirty="0" smtClean="0"/>
              <a:t>我是</a:t>
            </a:r>
            <a:r>
              <a:rPr lang="en-US" altLang="zh-CN" sz="1400" dirty="0" smtClean="0"/>
              <a:t>Mary,</a:t>
            </a:r>
            <a:r>
              <a:rPr lang="zh-CN" altLang="en-US" sz="1400" dirty="0" smtClean="0"/>
              <a:t>你是谁？</a:t>
            </a:r>
            <a:endParaRPr lang="en-US" altLang="zh-CN" sz="1400" dirty="0" smtClean="0"/>
          </a:p>
          <a:p>
            <a:pPr lvl="0">
              <a:spcBef>
                <a:spcPct val="20000"/>
              </a:spcBef>
            </a:pPr>
            <a:r>
              <a:rPr lang="en-US" altLang="zh-CN" sz="1400" dirty="0" smtClean="0"/>
              <a:t>B:___</a:t>
            </a:r>
            <a:r>
              <a:rPr lang="zh-CN" altLang="en-US" sz="1400" dirty="0" smtClean="0"/>
              <a:t>是</a:t>
            </a:r>
            <a:r>
              <a:rPr lang="en-US" altLang="zh-CN" sz="1400" dirty="0" smtClean="0"/>
              <a:t>John.</a:t>
            </a:r>
          </a:p>
          <a:p>
            <a:pPr lvl="0">
              <a:spcBef>
                <a:spcPct val="20000"/>
              </a:spcBef>
            </a:pPr>
            <a:r>
              <a:rPr lang="en-US" altLang="zh-CN" sz="1400" dirty="0" smtClean="0"/>
              <a:t>A:</a:t>
            </a:r>
            <a:r>
              <a:rPr lang="zh-CN" altLang="en-US" sz="1400" dirty="0" smtClean="0"/>
              <a:t>我十五岁，是学生。</a:t>
            </a:r>
            <a:endParaRPr lang="en-US" altLang="zh-CN" sz="1400" dirty="0" smtClean="0"/>
          </a:p>
          <a:p>
            <a:pPr lvl="0">
              <a:spcBef>
                <a:spcPct val="20000"/>
              </a:spcBef>
            </a:pPr>
            <a:r>
              <a:rPr lang="en-US" altLang="zh-CN" sz="1400" dirty="0" smtClean="0"/>
              <a:t>B:</a:t>
            </a:r>
            <a:r>
              <a:rPr lang="zh-CN" altLang="en-US" sz="1400" dirty="0" smtClean="0"/>
              <a:t>我也</a:t>
            </a:r>
            <a:r>
              <a:rPr lang="en-US" altLang="zh-CN" sz="1400" dirty="0" smtClean="0"/>
              <a:t>(also)</a:t>
            </a:r>
            <a:r>
              <a:rPr lang="zh-CN" altLang="en-US" sz="1400" dirty="0" smtClean="0"/>
              <a:t>十五</a:t>
            </a:r>
            <a:r>
              <a:rPr lang="en-US" altLang="zh-CN" sz="1400" dirty="0" smtClean="0"/>
              <a:t>___</a:t>
            </a:r>
            <a:r>
              <a:rPr lang="zh-CN" altLang="en-US" sz="1400" dirty="0" smtClean="0"/>
              <a:t>。</a:t>
            </a:r>
            <a:endParaRPr lang="en-US" altLang="zh-CN" sz="1400" dirty="0" smtClean="0"/>
          </a:p>
          <a:p>
            <a:pPr lvl="0">
              <a:spcBef>
                <a:spcPct val="20000"/>
              </a:spcBef>
            </a:pPr>
            <a:r>
              <a:rPr lang="en-US" altLang="zh-CN" sz="1400" dirty="0" smtClean="0"/>
              <a:t>A:</a:t>
            </a:r>
            <a:r>
              <a:rPr lang="zh-CN" altLang="en-US" sz="1400" dirty="0" smtClean="0"/>
              <a:t>我家</a:t>
            </a:r>
            <a:r>
              <a:rPr lang="en-US" altLang="zh-CN" sz="1400" dirty="0" smtClean="0"/>
              <a:t>___</a:t>
            </a:r>
            <a:r>
              <a:rPr lang="zh-CN" altLang="en-US" sz="1400" dirty="0" smtClean="0"/>
              <a:t>五个人，他们是</a:t>
            </a:r>
            <a:r>
              <a:rPr lang="en-US" altLang="zh-CN" sz="1400" dirty="0" smtClean="0"/>
              <a:t>___</a:t>
            </a:r>
            <a:r>
              <a:rPr lang="zh-CN" altLang="en-US" sz="1400" dirty="0" smtClean="0"/>
              <a:t>，爸爸，妈妈和两个姐姐。</a:t>
            </a:r>
            <a:endParaRPr lang="en-US" altLang="zh-CN" sz="1400" dirty="0" smtClean="0"/>
          </a:p>
          <a:p>
            <a:pPr lvl="0">
              <a:spcBef>
                <a:spcPct val="20000"/>
              </a:spcBef>
            </a:pPr>
            <a:r>
              <a:rPr lang="en-US" altLang="zh-CN" sz="1400" dirty="0" smtClean="0"/>
              <a:t>B:</a:t>
            </a:r>
            <a:r>
              <a:rPr lang="zh-CN" altLang="en-US" sz="1400" dirty="0" smtClean="0"/>
              <a:t>我也（</a:t>
            </a:r>
            <a:r>
              <a:rPr lang="en-US" altLang="zh-CN" sz="1400" dirty="0" smtClean="0"/>
              <a:t>also) </a:t>
            </a:r>
            <a:r>
              <a:rPr lang="zh-CN" altLang="en-US" sz="1400" dirty="0" smtClean="0"/>
              <a:t>有</a:t>
            </a:r>
            <a:r>
              <a:rPr lang="en-US" altLang="zh-CN" sz="1400" dirty="0" smtClean="0"/>
              <a:t>___</a:t>
            </a:r>
            <a:r>
              <a:rPr lang="zh-CN" altLang="en-US" sz="1400" dirty="0" smtClean="0"/>
              <a:t>个姐姐。</a:t>
            </a:r>
            <a:endParaRPr lang="en-US" altLang="zh-CN" sz="1400" dirty="0" smtClean="0"/>
          </a:p>
          <a:p>
            <a:pPr lvl="0">
              <a:spcBef>
                <a:spcPct val="20000"/>
              </a:spcBef>
            </a:pPr>
            <a:r>
              <a:rPr lang="en-US" altLang="zh-CN" sz="1400" dirty="0" smtClean="0"/>
              <a:t>A:</a:t>
            </a:r>
            <a:r>
              <a:rPr lang="zh-CN" altLang="en-US" sz="1400" dirty="0" smtClean="0"/>
              <a:t>这是</a:t>
            </a:r>
            <a:r>
              <a:rPr lang="en-US" altLang="zh-CN" sz="1400" dirty="0" smtClean="0"/>
              <a:t>______</a:t>
            </a:r>
            <a:r>
              <a:rPr lang="zh-CN" altLang="en-US" sz="1400" dirty="0" smtClean="0"/>
              <a:t>书？</a:t>
            </a:r>
            <a:endParaRPr lang="en-US" altLang="zh-CN" sz="1400" dirty="0" smtClean="0"/>
          </a:p>
          <a:p>
            <a:pPr lvl="0">
              <a:spcBef>
                <a:spcPct val="20000"/>
              </a:spcBef>
            </a:pPr>
            <a:r>
              <a:rPr lang="en-US" altLang="zh-CN" sz="1400" dirty="0" smtClean="0"/>
              <a:t>B:</a:t>
            </a:r>
            <a:r>
              <a:rPr lang="zh-CN" altLang="en-US" sz="1400" dirty="0" smtClean="0"/>
              <a:t>这是我的书。</a:t>
            </a:r>
            <a:endParaRPr lang="en-US" altLang="zh-CN" sz="1400" dirty="0" smtClean="0"/>
          </a:p>
          <a:p>
            <a:pPr lvl="0">
              <a:spcBef>
                <a:spcPct val="20000"/>
              </a:spcBef>
            </a:pPr>
            <a:endParaRPr lang="en-US" altLang="zh-CN" sz="1400" dirty="0" smtClean="0"/>
          </a:p>
          <a:p>
            <a:pPr lvl="0">
              <a:spcBef>
                <a:spcPct val="20000"/>
              </a:spcBef>
            </a:pPr>
            <a:endParaRPr lang="en-US" altLang="zh-CN" sz="14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CN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CN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52600"/>
            <a:ext cx="1467813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1828800"/>
            <a:ext cx="1512997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34200" y="1752600"/>
            <a:ext cx="1235625" cy="1109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extBox 1"/>
          <p:cNvSpPr txBox="1"/>
          <p:nvPr/>
        </p:nvSpPr>
        <p:spPr>
          <a:xfrm>
            <a:off x="6705600" y="0"/>
            <a:ext cx="2438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UNIT </a:t>
            </a:r>
            <a:r>
              <a:rPr lang="en-US" sz="2800" dirty="0" smtClean="0"/>
              <a:t>1 TEST</a:t>
            </a:r>
          </a:p>
          <a:p>
            <a:r>
              <a:rPr lang="en-US" sz="2800" dirty="0" smtClean="0"/>
              <a:t>Study Guide </a:t>
            </a:r>
          </a:p>
          <a:p>
            <a:r>
              <a:rPr lang="en-US" sz="2800" dirty="0" smtClean="0"/>
              <a:t>Part 1</a:t>
            </a: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228353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closure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533400" y="4419600"/>
            <a:ext cx="82296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endParaRPr lang="zh-CN" altLang="en-US" sz="15000">
              <a:solidFill>
                <a:schemeClr val="bg2"/>
              </a:solidFill>
              <a:latin typeface="Daily Chinese" pitchFamily="49" charset="-122"/>
              <a:ea typeface="Daily Chinese" pitchFamily="49" charset="-122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381000"/>
            <a:ext cx="4114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dirty="0" smtClean="0"/>
              <a:t>Nan </a:t>
            </a:r>
            <a:r>
              <a:rPr lang="en-US" sz="4800" dirty="0" err="1" smtClean="0"/>
              <a:t>hai</a:t>
            </a:r>
            <a:r>
              <a:rPr lang="en-US" sz="4800" dirty="0" smtClean="0"/>
              <a:t> </a:t>
            </a:r>
            <a:r>
              <a:rPr lang="en-US" sz="4800" dirty="0" err="1" smtClean="0"/>
              <a:t>zi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52400" y="2209800"/>
            <a:ext cx="4114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Boy(s)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4343400"/>
            <a:ext cx="41148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男孩子</a:t>
            </a:r>
            <a:endParaRPr kumimoji="0" lang="en-US" sz="9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800600" y="381000"/>
            <a:ext cx="4114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en-US" sz="4800" dirty="0" err="1" smtClean="0"/>
              <a:t>Nü</a:t>
            </a:r>
            <a:r>
              <a:rPr lang="en-US" sz="4800" dirty="0" smtClean="0"/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hai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zi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724400" y="2209800"/>
            <a:ext cx="4114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dirty="0" smtClean="0"/>
              <a:t>Girl(s)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4724400" y="4343400"/>
            <a:ext cx="41148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女孩子</a:t>
            </a:r>
            <a:endParaRPr kumimoji="0" lang="en-US" sz="9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30165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 build="p"/>
      <p:bldP spid="10" grpId="0" build="p"/>
      <p:bldP spid="11" grpId="0" build="p"/>
      <p:bldP spid="12" grpId="0" build="p"/>
      <p:bldP spid="1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4591"/>
            <a:ext cx="7772400" cy="765175"/>
          </a:xfrm>
        </p:spPr>
        <p:txBody>
          <a:bodyPr/>
          <a:lstStyle/>
          <a:p>
            <a:r>
              <a:rPr lang="en-US" dirty="0" err="1" smtClean="0"/>
              <a:t>kou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838200"/>
            <a:ext cx="8610600" cy="7651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 smtClean="0"/>
              <a:t>(</a:t>
            </a:r>
            <a:r>
              <a:rPr lang="en-US" sz="2800" dirty="0" err="1"/>
              <a:t>kǒu</a:t>
            </a:r>
            <a:r>
              <a:rPr lang="en-US" sz="2800" dirty="0"/>
              <a:t>) </a:t>
            </a:r>
            <a:r>
              <a:rPr lang="en-US" sz="2800" dirty="0" smtClean="0"/>
              <a:t>can be the measure word for </a:t>
            </a:r>
            <a:r>
              <a:rPr lang="en-US" sz="2800" dirty="0"/>
              <a:t>the number of </a:t>
            </a:r>
            <a:r>
              <a:rPr lang="en-US" sz="2800" dirty="0" smtClean="0"/>
              <a:t>family members</a:t>
            </a:r>
            <a:r>
              <a:rPr lang="en-US" sz="2800" dirty="0"/>
              <a:t>. </a:t>
            </a:r>
            <a:r>
              <a:rPr lang="en-US" sz="2800" dirty="0" smtClean="0"/>
              <a:t>You can also use </a:t>
            </a:r>
            <a:r>
              <a:rPr lang="zh-CN" altLang="en-US" sz="2800" dirty="0" smtClean="0"/>
              <a:t>个 </a:t>
            </a:r>
            <a:r>
              <a:rPr lang="en-US" altLang="zh-CN" sz="2800" dirty="0" smtClean="0"/>
              <a:t>(</a:t>
            </a:r>
            <a:r>
              <a:rPr lang="en-US" sz="2800" dirty="0" err="1" smtClean="0"/>
              <a:t>ge</a:t>
            </a:r>
            <a:r>
              <a:rPr lang="en-US" sz="2800" dirty="0"/>
              <a:t>) instead.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00100" y="2057400"/>
            <a:ext cx="7772400" cy="765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 smtClean="0"/>
              <a:t>口</a:t>
            </a:r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00100" y="2822575"/>
            <a:ext cx="7772400" cy="765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There are 3 people in my family.</a:t>
            </a:r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952500" y="3429000"/>
            <a:ext cx="7772400" cy="765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My family has 3 people.</a:t>
            </a:r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952500" y="4419600"/>
            <a:ext cx="7772400" cy="765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Wo</a:t>
            </a:r>
            <a:r>
              <a:rPr lang="en-US" dirty="0" smtClean="0"/>
              <a:t> (de) </a:t>
            </a:r>
            <a:r>
              <a:rPr lang="en-US" dirty="0" err="1" smtClean="0">
                <a:solidFill>
                  <a:srgbClr val="7030A0"/>
                </a:solidFill>
              </a:rPr>
              <a:t>jia</a:t>
            </a:r>
            <a:r>
              <a:rPr lang="en-US" dirty="0" smtClean="0"/>
              <a:t> you san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kou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ren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924938" y="5791200"/>
            <a:ext cx="7772400" cy="7651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6600" dirty="0" smtClean="0"/>
              <a:t>我（的）</a:t>
            </a:r>
            <a:r>
              <a:rPr lang="zh-CN" altLang="en-US" sz="6600" dirty="0" smtClean="0">
                <a:solidFill>
                  <a:srgbClr val="7030A0"/>
                </a:solidFill>
              </a:rPr>
              <a:t>家</a:t>
            </a:r>
            <a:r>
              <a:rPr lang="zh-CN" altLang="en-US" sz="6600" dirty="0" smtClean="0"/>
              <a:t>有三</a:t>
            </a:r>
            <a:r>
              <a:rPr lang="zh-CN" altLang="en-US" sz="6600" dirty="0" smtClean="0">
                <a:solidFill>
                  <a:srgbClr val="FF0000"/>
                </a:solidFill>
              </a:rPr>
              <a:t>口</a:t>
            </a:r>
            <a:r>
              <a:rPr lang="zh-CN" altLang="en-US" sz="6600" dirty="0" smtClean="0"/>
              <a:t>人。</a:t>
            </a:r>
            <a:endParaRPr lang="en-US" sz="6600" dirty="0"/>
          </a:p>
        </p:txBody>
      </p:sp>
    </p:spTree>
    <p:extLst>
      <p:ext uri="{BB962C8B-B14F-4D97-AF65-F5344CB8AC3E}">
        <p14:creationId xmlns="" xmlns:p14="http://schemas.microsoft.com/office/powerpoint/2010/main" val="8566435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/>
      <p:bldP spid="8" grpId="0"/>
      <p:bldP spid="9" grpId="0"/>
      <p:bldP spid="10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</a:t>
            </a:r>
          </a:p>
        </p:txBody>
      </p:sp>
      <p:sp>
        <p:nvSpPr>
          <p:cNvPr id="26628" name="Rectangle 4"/>
          <p:cNvSpPr>
            <a:spLocks/>
          </p:cNvSpPr>
          <p:nvPr/>
        </p:nvSpPr>
        <p:spPr bwMode="auto">
          <a:xfrm>
            <a:off x="533400" y="1219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Question word – When you are expecting “yes/no” answer.</a:t>
            </a:r>
          </a:p>
        </p:txBody>
      </p:sp>
      <p:sp>
        <p:nvSpPr>
          <p:cNvPr id="26629" name="Rectangle 5"/>
          <p:cNvSpPr>
            <a:spLocks/>
          </p:cNvSpPr>
          <p:nvPr/>
        </p:nvSpPr>
        <p:spPr bwMode="auto">
          <a:xfrm>
            <a:off x="533400" y="2819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15000">
                <a:latin typeface="Daily Chinese"/>
                <a:ea typeface="Daily Chinese"/>
                <a:cs typeface="Daily Chinese"/>
              </a:rPr>
              <a:t>吗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381000" y="41910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latin typeface="Calibri" pitchFamily="34" charset="0"/>
              </a:rPr>
              <a:t>Examples:</a:t>
            </a:r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533400" y="4830763"/>
            <a:ext cx="8229600" cy="202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 algn="ctr">
              <a:buFontTx/>
              <a:buAutoNum type="arabicPeriod"/>
            </a:pPr>
            <a:r>
              <a:rPr lang="en-US" sz="2800" dirty="0">
                <a:latin typeface="Calibri" pitchFamily="34" charset="0"/>
              </a:rPr>
              <a:t>Are you a student?</a:t>
            </a:r>
          </a:p>
          <a:p>
            <a:pPr marL="342900" indent="-342900" algn="ctr"/>
            <a:r>
              <a:rPr lang="en-US" sz="2800" dirty="0">
                <a:latin typeface="Calibri" pitchFamily="34" charset="0"/>
              </a:rPr>
              <a:t>2. Is this your book?</a:t>
            </a:r>
          </a:p>
          <a:p>
            <a:pPr marL="342900" indent="-342900" algn="ctr"/>
            <a:r>
              <a:rPr lang="en-US" sz="2800" dirty="0">
                <a:latin typeface="Calibri" pitchFamily="34" charset="0"/>
              </a:rPr>
              <a:t>3.Are you American?</a:t>
            </a:r>
          </a:p>
          <a:p>
            <a:pPr marL="342900" indent="-342900" algn="ctr">
              <a:buFontTx/>
              <a:buAutoNum type="arabicPeriod"/>
            </a:pPr>
            <a:endParaRPr lang="en-US" sz="2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8" grpId="0"/>
      <p:bldP spid="26629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8975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zh-CN" altLang="en-US" sz="4000" smtClean="0"/>
              <a:t>“是”</a:t>
            </a:r>
            <a:r>
              <a:rPr lang="en-US" altLang="zh-CN" sz="4000" smtClean="0"/>
              <a:t>questions</a:t>
            </a:r>
            <a:r>
              <a:rPr lang="en-US" sz="4000" smtClean="0"/>
              <a:t>: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057400" y="1219200"/>
            <a:ext cx="55626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lnSpc>
                <a:spcPct val="90000"/>
              </a:lnSpc>
            </a:pPr>
            <a:r>
              <a:rPr lang="en-US" sz="4000">
                <a:solidFill>
                  <a:srgbClr val="00CC00"/>
                </a:solidFill>
                <a:latin typeface="Calibri" pitchFamily="34" charset="0"/>
              </a:rPr>
              <a:t>Is</a:t>
            </a:r>
            <a:r>
              <a:rPr lang="en-US" sz="400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4000">
                <a:solidFill>
                  <a:srgbClr val="3333FF"/>
                </a:solidFill>
                <a:latin typeface="Calibri" pitchFamily="34" charset="0"/>
              </a:rPr>
              <a:t>this</a:t>
            </a:r>
            <a:r>
              <a:rPr lang="en-US" sz="4000">
                <a:solidFill>
                  <a:srgbClr val="FF0000"/>
                </a:solidFill>
                <a:latin typeface="Calibri" pitchFamily="34" charset="0"/>
              </a:rPr>
              <a:t> your </a:t>
            </a:r>
            <a:r>
              <a:rPr lang="en-US" sz="4000">
                <a:solidFill>
                  <a:srgbClr val="CC0099"/>
                </a:solidFill>
                <a:latin typeface="Calibri" pitchFamily="34" charset="0"/>
              </a:rPr>
              <a:t>book bag</a:t>
            </a:r>
            <a:r>
              <a:rPr lang="en-US" sz="4000">
                <a:latin typeface="Calibri" pitchFamily="34" charset="0"/>
              </a:rPr>
              <a:t>?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762000" y="3505200"/>
            <a:ext cx="79248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lnSpc>
                <a:spcPct val="90000"/>
              </a:lnSpc>
            </a:pPr>
            <a:r>
              <a:rPr lang="en-US" sz="3600">
                <a:solidFill>
                  <a:srgbClr val="3333FF"/>
                </a:solidFill>
              </a:rPr>
              <a:t>zhè</a:t>
            </a:r>
            <a:r>
              <a:rPr lang="en-US" sz="3600"/>
              <a:t>  </a:t>
            </a:r>
            <a:r>
              <a:rPr lang="en-US" sz="3600">
                <a:solidFill>
                  <a:srgbClr val="00CC00"/>
                </a:solidFill>
              </a:rPr>
              <a:t>shì</a:t>
            </a:r>
            <a:r>
              <a:rPr lang="en-US" sz="3600"/>
              <a:t>  </a:t>
            </a:r>
            <a:r>
              <a:rPr lang="en-US" sz="3600">
                <a:solidFill>
                  <a:srgbClr val="FF0000"/>
                </a:solidFill>
              </a:rPr>
              <a:t>nǐ  de</a:t>
            </a:r>
            <a:r>
              <a:rPr lang="en-US" sz="3600"/>
              <a:t> </a:t>
            </a:r>
            <a:r>
              <a:rPr lang="en-US" sz="3600">
                <a:solidFill>
                  <a:srgbClr val="CC0099"/>
                </a:solidFill>
              </a:rPr>
              <a:t>shū  bāo</a:t>
            </a:r>
            <a:r>
              <a:rPr lang="en-US" sz="3600"/>
              <a:t>  ma?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45720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zh-CN" altLang="en-US" sz="8800" dirty="0">
                <a:solidFill>
                  <a:srgbClr val="3333FF"/>
                </a:solidFill>
                <a:latin typeface="+mj-ea"/>
                <a:ea typeface="+mj-ea"/>
                <a:cs typeface="宋体" pitchFamily="2" charset="-122"/>
              </a:rPr>
              <a:t>这</a:t>
            </a:r>
            <a:r>
              <a:rPr lang="zh-CN" altLang="en-US" sz="8800" dirty="0">
                <a:solidFill>
                  <a:srgbClr val="00CC00"/>
                </a:solidFill>
                <a:latin typeface="+mj-ea"/>
                <a:ea typeface="+mj-ea"/>
                <a:cs typeface="宋体" pitchFamily="2" charset="-122"/>
              </a:rPr>
              <a:t>是</a:t>
            </a:r>
            <a:r>
              <a:rPr lang="zh-CN" altLang="en-US" sz="8800" dirty="0">
                <a:solidFill>
                  <a:srgbClr val="FF0000"/>
                </a:solidFill>
                <a:latin typeface="+mj-ea"/>
                <a:ea typeface="+mj-ea"/>
                <a:cs typeface="宋体" pitchFamily="2" charset="-122"/>
              </a:rPr>
              <a:t>你的</a:t>
            </a:r>
            <a:r>
              <a:rPr lang="zh-CN" altLang="en-US" sz="8800" dirty="0">
                <a:solidFill>
                  <a:srgbClr val="D60093"/>
                </a:solidFill>
                <a:latin typeface="+mj-ea"/>
                <a:ea typeface="+mj-ea"/>
                <a:cs typeface="宋体" pitchFamily="2" charset="-122"/>
              </a:rPr>
              <a:t>书包</a:t>
            </a:r>
            <a:r>
              <a:rPr lang="zh-CN" altLang="en-US" sz="8800" dirty="0">
                <a:latin typeface="+mj-ea"/>
                <a:ea typeface="+mj-ea"/>
                <a:cs typeface="宋体" pitchFamily="2" charset="-122"/>
              </a:rPr>
              <a:t>吗？</a:t>
            </a:r>
            <a:endParaRPr lang="en-US" sz="8800" dirty="0">
              <a:latin typeface="+mj-ea"/>
              <a:ea typeface="+mj-ea"/>
              <a:cs typeface="宋体" pitchFamily="2" charset="-122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-609600" y="2209800"/>
            <a:ext cx="106680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lnSpc>
                <a:spcPct val="90000"/>
              </a:lnSpc>
            </a:pPr>
            <a:r>
              <a:rPr lang="en-US" sz="4800" b="1" i="1" u="sng">
                <a:solidFill>
                  <a:srgbClr val="3333FF"/>
                </a:solidFill>
              </a:rPr>
              <a:t>This</a:t>
            </a:r>
            <a:r>
              <a:rPr lang="en-US" sz="4800" b="1" i="1" u="sng">
                <a:solidFill>
                  <a:srgbClr val="0070C0"/>
                </a:solidFill>
              </a:rPr>
              <a:t> </a:t>
            </a:r>
            <a:r>
              <a:rPr lang="en-US" sz="4800" b="1" i="1" u="sng">
                <a:solidFill>
                  <a:srgbClr val="00CC00"/>
                </a:solidFill>
              </a:rPr>
              <a:t>is</a:t>
            </a:r>
            <a:r>
              <a:rPr lang="en-US" sz="4800" b="1" i="1" u="sng">
                <a:solidFill>
                  <a:srgbClr val="00B050"/>
                </a:solidFill>
              </a:rPr>
              <a:t> </a:t>
            </a:r>
            <a:r>
              <a:rPr lang="en-US" sz="4800" b="1" i="1" u="sng">
                <a:solidFill>
                  <a:srgbClr val="FF0000"/>
                </a:solidFill>
                <a:latin typeface="Calibri" pitchFamily="34" charset="0"/>
              </a:rPr>
              <a:t>your </a:t>
            </a:r>
            <a:r>
              <a:rPr lang="en-US" sz="4800" b="1" i="1" u="sng">
                <a:solidFill>
                  <a:srgbClr val="CC0099"/>
                </a:solidFill>
                <a:latin typeface="Calibri" pitchFamily="34" charset="0"/>
              </a:rPr>
              <a:t>book bag</a:t>
            </a:r>
            <a:r>
              <a:rPr lang="en-US" sz="4800" b="1" i="1" u="sng">
                <a:solidFill>
                  <a:srgbClr val="7030A0"/>
                </a:solidFill>
                <a:latin typeface="Calibri" pitchFamily="34" charset="0"/>
              </a:rPr>
              <a:t> </a:t>
            </a:r>
            <a:r>
              <a:rPr lang="en-US" sz="4800" b="1" i="1" u="sng">
                <a:latin typeface="Calibri" pitchFamily="34" charset="0"/>
              </a:rPr>
              <a:t>ma</a:t>
            </a:r>
            <a:r>
              <a:rPr lang="en-US" sz="4800">
                <a:latin typeface="Calibri" pitchFamily="34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4038600" cy="1143000"/>
          </a:xfrm>
        </p:spPr>
        <p:txBody>
          <a:bodyPr/>
          <a:lstStyle/>
          <a:p>
            <a:r>
              <a:rPr lang="en-US" smtClean="0"/>
              <a:t>shì </a:t>
            </a:r>
          </a:p>
        </p:txBody>
      </p:sp>
      <p:sp>
        <p:nvSpPr>
          <p:cNvPr id="27651" name="Rectangle 3"/>
          <p:cNvSpPr>
            <a:spLocks/>
          </p:cNvSpPr>
          <p:nvPr/>
        </p:nvSpPr>
        <p:spPr bwMode="auto">
          <a:xfrm>
            <a:off x="533400" y="1981200"/>
            <a:ext cx="419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solidFill>
                  <a:srgbClr val="FF0000"/>
                </a:solidFill>
                <a:latin typeface="Calibri" pitchFamily="34" charset="0"/>
              </a:rPr>
              <a:t>Yes</a:t>
            </a:r>
            <a:r>
              <a:rPr lang="en-US" sz="4400">
                <a:latin typeface="Calibri" pitchFamily="34" charset="0"/>
              </a:rPr>
              <a:t>/am/is/are</a:t>
            </a:r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685800" y="4114800"/>
            <a:ext cx="411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15000" dirty="0">
                <a:latin typeface="+mj-ea"/>
                <a:ea typeface="+mj-ea"/>
                <a:cs typeface="Daily Chinese"/>
              </a:rPr>
              <a:t>是</a:t>
            </a:r>
          </a:p>
        </p:txBody>
      </p:sp>
      <p:sp>
        <p:nvSpPr>
          <p:cNvPr id="2" name="Rectangle 2"/>
          <p:cNvSpPr>
            <a:spLocks/>
          </p:cNvSpPr>
          <p:nvPr/>
        </p:nvSpPr>
        <p:spPr bwMode="auto">
          <a:xfrm>
            <a:off x="4800600" y="381000"/>
            <a:ext cx="4038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bú  shì </a:t>
            </a:r>
          </a:p>
        </p:txBody>
      </p:sp>
      <p:sp>
        <p:nvSpPr>
          <p:cNvPr id="3" name="Rectangle 3"/>
          <p:cNvSpPr>
            <a:spLocks/>
          </p:cNvSpPr>
          <p:nvPr/>
        </p:nvSpPr>
        <p:spPr bwMode="auto">
          <a:xfrm>
            <a:off x="4953000" y="2133600"/>
            <a:ext cx="419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>
                <a:solidFill>
                  <a:srgbClr val="FF0000"/>
                </a:solidFill>
                <a:latin typeface="Calibri" pitchFamily="34" charset="0"/>
              </a:rPr>
              <a:t>No</a:t>
            </a:r>
            <a:r>
              <a:rPr lang="en-US" sz="2800">
                <a:latin typeface="Calibri" pitchFamily="34" charset="0"/>
              </a:rPr>
              <a:t>/am not/is not/are not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4800600" y="4191000"/>
            <a:ext cx="411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15000">
                <a:latin typeface="+mj-ea"/>
                <a:ea typeface="+mj-ea"/>
                <a:cs typeface="Daily Chinese"/>
              </a:rPr>
              <a:t>不是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0" y="0"/>
            <a:ext cx="91440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zh-CN" altLang="en-US" sz="4000" dirty="0">
                <a:latin typeface="+mj-lt"/>
                <a:ea typeface="+mj-ea"/>
                <a:cs typeface="+mj-cs"/>
              </a:rPr>
              <a:t>“是”</a:t>
            </a:r>
            <a:r>
              <a:rPr lang="en-US" altLang="zh-CN" sz="4000" dirty="0">
                <a:latin typeface="+mj-lt"/>
                <a:ea typeface="+mj-ea"/>
                <a:cs typeface="+mj-cs"/>
              </a:rPr>
              <a:t>answers</a:t>
            </a:r>
            <a:r>
              <a:rPr lang="en-US" sz="4000" dirty="0">
                <a:latin typeface="+mj-lt"/>
                <a:ea typeface="+mj-ea"/>
                <a:cs typeface="+mj-cs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1" grpId="0"/>
      <p:bldP spid="27652" grpId="0"/>
      <p:bldP spid="2" grpId="0"/>
      <p:bldP spid="3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057400" y="1219200"/>
            <a:ext cx="55626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lnSpc>
                <a:spcPct val="90000"/>
              </a:lnSpc>
            </a:pPr>
            <a:r>
              <a:rPr lang="en-US" sz="4000">
                <a:latin typeface="Calibri" pitchFamily="34" charset="0"/>
              </a:rPr>
              <a:t>Yes,</a:t>
            </a:r>
            <a:r>
              <a:rPr lang="en-US" sz="4000">
                <a:solidFill>
                  <a:srgbClr val="00CC00"/>
                </a:solidFill>
                <a:latin typeface="Calibri" pitchFamily="34" charset="0"/>
              </a:rPr>
              <a:t> </a:t>
            </a:r>
            <a:r>
              <a:rPr lang="en-US" sz="4000">
                <a:solidFill>
                  <a:srgbClr val="3333FF"/>
                </a:solidFill>
                <a:latin typeface="Calibri" pitchFamily="34" charset="0"/>
              </a:rPr>
              <a:t>this </a:t>
            </a:r>
            <a:r>
              <a:rPr lang="en-US" sz="4000">
                <a:solidFill>
                  <a:srgbClr val="00CC00"/>
                </a:solidFill>
                <a:latin typeface="Calibri" pitchFamily="34" charset="0"/>
              </a:rPr>
              <a:t>is </a:t>
            </a:r>
            <a:r>
              <a:rPr lang="en-US" sz="4000">
                <a:solidFill>
                  <a:srgbClr val="FF0000"/>
                </a:solidFill>
                <a:latin typeface="Calibri" pitchFamily="34" charset="0"/>
              </a:rPr>
              <a:t>my</a:t>
            </a:r>
            <a:r>
              <a:rPr lang="en-US" sz="4000">
                <a:solidFill>
                  <a:srgbClr val="D60093"/>
                </a:solidFill>
                <a:latin typeface="Calibri" pitchFamily="34" charset="0"/>
              </a:rPr>
              <a:t> book bag.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609600" y="2493963"/>
            <a:ext cx="81534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lnSpc>
                <a:spcPct val="90000"/>
              </a:lnSpc>
            </a:pPr>
            <a:r>
              <a:rPr lang="en-US" sz="4000" u="sng"/>
              <a:t>shì </a:t>
            </a:r>
            <a:r>
              <a:rPr lang="en-US" sz="4000"/>
              <a:t>, </a:t>
            </a:r>
            <a:r>
              <a:rPr lang="en-US" sz="4000">
                <a:solidFill>
                  <a:srgbClr val="3333FF"/>
                </a:solidFill>
              </a:rPr>
              <a:t>zhè</a:t>
            </a:r>
            <a:r>
              <a:rPr lang="en-US" sz="4000"/>
              <a:t>  </a:t>
            </a:r>
            <a:r>
              <a:rPr lang="en-US" sz="4000" u="sng">
                <a:solidFill>
                  <a:srgbClr val="00CC00"/>
                </a:solidFill>
              </a:rPr>
              <a:t>shì</a:t>
            </a:r>
            <a:r>
              <a:rPr lang="en-US" sz="4000"/>
              <a:t>  </a:t>
            </a:r>
            <a:r>
              <a:rPr lang="en-US" sz="4000">
                <a:solidFill>
                  <a:srgbClr val="FF0000"/>
                </a:solidFill>
              </a:rPr>
              <a:t>wǒ  de</a:t>
            </a:r>
            <a:r>
              <a:rPr lang="en-US" sz="4000"/>
              <a:t> </a:t>
            </a:r>
            <a:r>
              <a:rPr lang="en-US" sz="4000">
                <a:solidFill>
                  <a:srgbClr val="D60093"/>
                </a:solidFill>
              </a:rPr>
              <a:t>shū  bāo 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-22225" y="4267200"/>
            <a:ext cx="89154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lnSpc>
                <a:spcPct val="90000"/>
              </a:lnSpc>
            </a:pPr>
            <a:r>
              <a:rPr lang="zh-CN" altLang="en-US" sz="7200" u="sng" dirty="0">
                <a:latin typeface="+mj-ea"/>
                <a:ea typeface="+mj-ea"/>
                <a:cs typeface="Daily Chinese"/>
              </a:rPr>
              <a:t>是</a:t>
            </a:r>
            <a:r>
              <a:rPr lang="zh-CN" altLang="en-US" sz="7200" dirty="0">
                <a:latin typeface="+mj-ea"/>
                <a:ea typeface="+mj-ea"/>
                <a:cs typeface="Daily Chinese"/>
              </a:rPr>
              <a:t>，</a:t>
            </a:r>
            <a:r>
              <a:rPr lang="zh-CN" altLang="en-US" sz="7200" dirty="0">
                <a:solidFill>
                  <a:srgbClr val="3333FF"/>
                </a:solidFill>
                <a:latin typeface="+mj-ea"/>
                <a:ea typeface="+mj-ea"/>
                <a:cs typeface="Daily Chinese"/>
              </a:rPr>
              <a:t>这</a:t>
            </a:r>
            <a:r>
              <a:rPr lang="zh-CN" altLang="en-US" sz="7200" u="sng" dirty="0">
                <a:solidFill>
                  <a:srgbClr val="00CC00"/>
                </a:solidFill>
                <a:latin typeface="+mj-ea"/>
                <a:ea typeface="+mj-ea"/>
                <a:cs typeface="Daily Chinese"/>
              </a:rPr>
              <a:t>是</a:t>
            </a:r>
            <a:r>
              <a:rPr lang="zh-CN" altLang="en-US" sz="7200" dirty="0">
                <a:solidFill>
                  <a:srgbClr val="FF0000"/>
                </a:solidFill>
                <a:latin typeface="+mj-ea"/>
                <a:ea typeface="+mj-ea"/>
                <a:cs typeface="Daily Chinese"/>
              </a:rPr>
              <a:t>我的</a:t>
            </a:r>
            <a:r>
              <a:rPr lang="zh-CN" altLang="en-US" sz="7200" dirty="0">
                <a:solidFill>
                  <a:srgbClr val="D60093"/>
                </a:solidFill>
                <a:latin typeface="+mj-ea"/>
                <a:ea typeface="+mj-ea"/>
                <a:cs typeface="Daily Chinese"/>
              </a:rPr>
              <a:t>书包。</a:t>
            </a:r>
          </a:p>
        </p:txBody>
      </p:sp>
      <p:sp>
        <p:nvSpPr>
          <p:cNvPr id="82949" name="Text Box 6"/>
          <p:cNvSpPr txBox="1">
            <a:spLocks noChangeArrowheads="1"/>
          </p:cNvSpPr>
          <p:nvPr/>
        </p:nvSpPr>
        <p:spPr bwMode="auto">
          <a:xfrm>
            <a:off x="0" y="5791200"/>
            <a:ext cx="914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/>
              <a:t>Chinese answer </a:t>
            </a:r>
            <a:r>
              <a:rPr lang="en-US" sz="2400" b="1">
                <a:solidFill>
                  <a:srgbClr val="FF0000"/>
                </a:solidFill>
              </a:rPr>
              <a:t>YES</a:t>
            </a:r>
            <a:r>
              <a:rPr lang="en-US" sz="2400" b="1"/>
              <a:t> to a question by repeating the verb used in the question.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0" y="0"/>
            <a:ext cx="91440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zh-CN" altLang="en-US" sz="4000" dirty="0">
                <a:latin typeface="+mj-lt"/>
                <a:ea typeface="+mj-ea"/>
                <a:cs typeface="+mj-cs"/>
              </a:rPr>
              <a:t>“是”</a:t>
            </a:r>
            <a:r>
              <a:rPr lang="en-US" altLang="zh-CN" sz="4000" dirty="0">
                <a:latin typeface="+mj-lt"/>
                <a:ea typeface="+mj-ea"/>
                <a:cs typeface="+mj-cs"/>
              </a:rPr>
              <a:t>answers</a:t>
            </a:r>
            <a:r>
              <a:rPr lang="en-US" sz="4000" dirty="0">
                <a:latin typeface="+mj-lt"/>
                <a:ea typeface="+mj-ea"/>
                <a:cs typeface="+mj-cs"/>
              </a:rPr>
              <a:t>: YES.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28600"/>
            <a:ext cx="7696200" cy="6629400"/>
          </a:xfrm>
        </p:spPr>
        <p:txBody>
          <a:bodyPr>
            <a:normAutofit lnSpcReduction="10000"/>
          </a:bodyPr>
          <a:lstStyle/>
          <a:p>
            <a:pPr marL="514350" indent="-514350" algn="l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How old are you? (over 10)</a:t>
            </a:r>
          </a:p>
          <a:p>
            <a:pPr marL="514350" indent="-514350" algn="l">
              <a:buAutoNum type="alphaUcPeriod"/>
            </a:pPr>
            <a:r>
              <a:rPr lang="zh-CN" altLang="en-US" dirty="0" smtClean="0">
                <a:solidFill>
                  <a:schemeClr val="tx1"/>
                </a:solidFill>
              </a:rPr>
              <a:t>你几岁？  </a:t>
            </a:r>
            <a:r>
              <a:rPr lang="en-US" altLang="zh-CN" dirty="0" smtClean="0">
                <a:solidFill>
                  <a:schemeClr val="tx1"/>
                </a:solidFill>
              </a:rPr>
              <a:t>B. </a:t>
            </a:r>
            <a:r>
              <a:rPr lang="zh-CN" altLang="en-US" dirty="0" smtClean="0">
                <a:solidFill>
                  <a:schemeClr val="tx1"/>
                </a:solidFill>
              </a:rPr>
              <a:t>她几岁？ </a:t>
            </a:r>
            <a:r>
              <a:rPr lang="en-US" altLang="zh-CN" dirty="0" smtClean="0">
                <a:solidFill>
                  <a:schemeClr val="tx1"/>
                </a:solidFill>
              </a:rPr>
              <a:t>C. </a:t>
            </a:r>
            <a:r>
              <a:rPr lang="zh-CN" altLang="en-US" dirty="0" smtClean="0">
                <a:solidFill>
                  <a:schemeClr val="tx1"/>
                </a:solidFill>
              </a:rPr>
              <a:t>我几岁？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marL="514350" indent="-514350" algn="l">
              <a:buAutoNum type="arabicPeriod" startAt="2"/>
            </a:pPr>
            <a:r>
              <a:rPr lang="en-US" dirty="0" smtClean="0">
                <a:solidFill>
                  <a:schemeClr val="tx1"/>
                </a:solidFill>
              </a:rPr>
              <a:t>Who is that teacher?</a:t>
            </a:r>
          </a:p>
          <a:p>
            <a:pPr marL="514350" indent="-514350" algn="l">
              <a:buAutoNum type="alphaUcPeriod"/>
            </a:pPr>
            <a:r>
              <a:rPr lang="zh-CN" altLang="en-US" dirty="0" smtClean="0">
                <a:solidFill>
                  <a:schemeClr val="tx1"/>
                </a:solidFill>
              </a:rPr>
              <a:t>谁是那个老师。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marL="514350" indent="-514350" algn="l">
              <a:buAutoNum type="alphaUcPeriod"/>
            </a:pPr>
            <a:r>
              <a:rPr lang="zh-CN" altLang="en-US" dirty="0" smtClean="0">
                <a:solidFill>
                  <a:schemeClr val="tx1"/>
                </a:solidFill>
              </a:rPr>
              <a:t>那是谁的老师？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marL="514350" indent="-514350" algn="l">
              <a:buAutoNum type="alphaUcPeriod"/>
            </a:pPr>
            <a:r>
              <a:rPr lang="zh-CN" altLang="en-US" dirty="0" smtClean="0">
                <a:solidFill>
                  <a:schemeClr val="tx1"/>
                </a:solidFill>
              </a:rPr>
              <a:t>那个老师是谁？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marL="514350" indent="-514350" algn="l">
              <a:buAutoNum type="arabicPeriod" startAt="3"/>
            </a:pPr>
            <a:r>
              <a:rPr lang="en-US" dirty="0" smtClean="0">
                <a:solidFill>
                  <a:schemeClr val="tx1"/>
                </a:solidFill>
              </a:rPr>
              <a:t>What is that?</a:t>
            </a:r>
          </a:p>
          <a:p>
            <a:pPr marL="514350" indent="-514350" algn="l">
              <a:buAutoNum type="alphaUcPeriod"/>
            </a:pPr>
            <a:r>
              <a:rPr lang="zh-CN" altLang="en-US" dirty="0" smtClean="0">
                <a:solidFill>
                  <a:schemeClr val="tx1"/>
                </a:solidFill>
              </a:rPr>
              <a:t>这是什么？  </a:t>
            </a:r>
            <a:r>
              <a:rPr lang="en-US" altLang="zh-CN" dirty="0" smtClean="0">
                <a:solidFill>
                  <a:schemeClr val="tx1"/>
                </a:solidFill>
              </a:rPr>
              <a:t>B.  </a:t>
            </a:r>
            <a:r>
              <a:rPr lang="zh-CN" altLang="en-US" dirty="0" smtClean="0">
                <a:solidFill>
                  <a:schemeClr val="tx1"/>
                </a:solidFill>
              </a:rPr>
              <a:t>那是什么？ </a:t>
            </a:r>
            <a:r>
              <a:rPr lang="en-US" altLang="zh-CN" dirty="0" smtClean="0">
                <a:solidFill>
                  <a:schemeClr val="tx1"/>
                </a:solidFill>
              </a:rPr>
              <a:t>C. </a:t>
            </a:r>
            <a:r>
              <a:rPr lang="zh-CN" altLang="en-US" dirty="0" smtClean="0">
                <a:solidFill>
                  <a:schemeClr val="tx1"/>
                </a:solidFill>
              </a:rPr>
              <a:t>什么是那？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marL="514350" indent="-514350" algn="l">
              <a:buAutoNum type="arabicPeriod" startAt="4"/>
            </a:pPr>
            <a:r>
              <a:rPr lang="en-US" dirty="0" smtClean="0">
                <a:solidFill>
                  <a:schemeClr val="tx1"/>
                </a:solidFill>
              </a:rPr>
              <a:t>Whose mom is she?</a:t>
            </a:r>
          </a:p>
          <a:p>
            <a:pPr marL="514350" indent="-514350" algn="l">
              <a:buAutoNum type="alphaUcPeriod"/>
            </a:pPr>
            <a:r>
              <a:rPr lang="zh-CN" altLang="en-US" dirty="0" smtClean="0">
                <a:solidFill>
                  <a:schemeClr val="tx1"/>
                </a:solidFill>
              </a:rPr>
              <a:t>是那你的妈妈？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marL="514350" indent="-514350" algn="l">
              <a:buAutoNum type="alphaUcPeriod"/>
            </a:pPr>
            <a:r>
              <a:rPr lang="zh-CN" altLang="en-US" dirty="0" smtClean="0">
                <a:solidFill>
                  <a:schemeClr val="tx1"/>
                </a:solidFill>
              </a:rPr>
              <a:t>他是谁的妈妈？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marL="514350" indent="-514350" algn="l">
              <a:buAutoNum type="alphaUcPeriod"/>
            </a:pPr>
            <a:r>
              <a:rPr lang="zh-CN" altLang="en-US" dirty="0" smtClean="0">
                <a:solidFill>
                  <a:schemeClr val="tx1"/>
                </a:solidFill>
              </a:rPr>
              <a:t>她是谁的妈妈？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marL="514350" indent="-514350" algn="l">
              <a:buAutoNum type="alphaUcPeriod"/>
            </a:pPr>
            <a:endParaRPr lang="en-US" dirty="0" smtClean="0">
              <a:solidFill>
                <a:schemeClr val="tx1"/>
              </a:solidFill>
            </a:endParaRPr>
          </a:p>
          <a:p>
            <a:pPr marL="514350" indent="-514350" algn="l"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838200" y="1219200"/>
            <a:ext cx="74676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lnSpc>
                <a:spcPct val="90000"/>
              </a:lnSpc>
            </a:pPr>
            <a:r>
              <a:rPr lang="en-US" sz="4000">
                <a:latin typeface="Calibri" pitchFamily="34" charset="0"/>
              </a:rPr>
              <a:t>No ,</a:t>
            </a:r>
            <a:r>
              <a:rPr lang="en-US" sz="4000">
                <a:solidFill>
                  <a:srgbClr val="00CC00"/>
                </a:solidFill>
                <a:latin typeface="Calibri" pitchFamily="34" charset="0"/>
              </a:rPr>
              <a:t> </a:t>
            </a:r>
            <a:r>
              <a:rPr lang="en-US" sz="4000">
                <a:solidFill>
                  <a:srgbClr val="3333FF"/>
                </a:solidFill>
                <a:latin typeface="Calibri" pitchFamily="34" charset="0"/>
              </a:rPr>
              <a:t>this </a:t>
            </a:r>
            <a:r>
              <a:rPr lang="en-US" sz="4000">
                <a:solidFill>
                  <a:srgbClr val="00CC00"/>
                </a:solidFill>
                <a:latin typeface="Calibri" pitchFamily="34" charset="0"/>
              </a:rPr>
              <a:t>is not </a:t>
            </a:r>
            <a:r>
              <a:rPr lang="en-US" sz="4000">
                <a:solidFill>
                  <a:srgbClr val="FF0000"/>
                </a:solidFill>
                <a:latin typeface="Calibri" pitchFamily="34" charset="0"/>
              </a:rPr>
              <a:t>my</a:t>
            </a:r>
            <a:r>
              <a:rPr lang="en-US" sz="4000">
                <a:solidFill>
                  <a:srgbClr val="D60093"/>
                </a:solidFill>
                <a:latin typeface="Calibri" pitchFamily="34" charset="0"/>
              </a:rPr>
              <a:t> book bag.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0" y="2819400"/>
            <a:ext cx="91440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lnSpc>
                <a:spcPct val="90000"/>
              </a:lnSpc>
            </a:pPr>
            <a:r>
              <a:rPr lang="en-US" sz="4000" u="sng"/>
              <a:t>bú  shì</a:t>
            </a:r>
            <a:r>
              <a:rPr lang="en-US"/>
              <a:t> </a:t>
            </a:r>
            <a:r>
              <a:rPr lang="en-US" sz="4000"/>
              <a:t>, </a:t>
            </a:r>
            <a:r>
              <a:rPr lang="en-US" sz="4000">
                <a:solidFill>
                  <a:srgbClr val="3333FF"/>
                </a:solidFill>
              </a:rPr>
              <a:t>zhè</a:t>
            </a:r>
            <a:r>
              <a:rPr lang="en-US"/>
              <a:t> </a:t>
            </a:r>
            <a:r>
              <a:rPr lang="en-US" sz="4000"/>
              <a:t>  </a:t>
            </a:r>
            <a:r>
              <a:rPr lang="en-US" sz="4000" u="sng">
                <a:solidFill>
                  <a:srgbClr val="00CC00"/>
                </a:solidFill>
              </a:rPr>
              <a:t>bú  shì</a:t>
            </a:r>
            <a:r>
              <a:rPr lang="en-US"/>
              <a:t> </a:t>
            </a:r>
            <a:r>
              <a:rPr lang="en-US" sz="4000"/>
              <a:t>  </a:t>
            </a:r>
            <a:r>
              <a:rPr lang="en-US" sz="4000">
                <a:solidFill>
                  <a:srgbClr val="FF0000"/>
                </a:solidFill>
              </a:rPr>
              <a:t>wo  de</a:t>
            </a:r>
            <a:r>
              <a:rPr lang="en-US" sz="4000"/>
              <a:t> </a:t>
            </a:r>
            <a:r>
              <a:rPr lang="en-US" sz="4000">
                <a:solidFill>
                  <a:srgbClr val="CC0099"/>
                </a:solidFill>
              </a:rPr>
              <a:t>shū  bāo</a:t>
            </a:r>
            <a:r>
              <a:rPr lang="en-US" sz="4000">
                <a:solidFill>
                  <a:srgbClr val="D60093"/>
                </a:solidFill>
              </a:rPr>
              <a:t>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90500" y="4657725"/>
            <a:ext cx="89154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lnSpc>
                <a:spcPct val="90000"/>
              </a:lnSpc>
            </a:pPr>
            <a:r>
              <a:rPr lang="zh-CN" altLang="en-US" sz="6600" u="sng" dirty="0">
                <a:latin typeface="+mj-ea"/>
                <a:ea typeface="+mj-ea"/>
                <a:cs typeface="Daily Chinese"/>
              </a:rPr>
              <a:t>不是</a:t>
            </a:r>
            <a:r>
              <a:rPr lang="zh-CN" altLang="en-US" sz="6600" dirty="0">
                <a:latin typeface="+mj-ea"/>
                <a:ea typeface="+mj-ea"/>
                <a:cs typeface="Daily Chinese"/>
              </a:rPr>
              <a:t>，</a:t>
            </a:r>
            <a:r>
              <a:rPr lang="zh-CN" altLang="en-US" sz="6600" dirty="0">
                <a:solidFill>
                  <a:srgbClr val="3333FF"/>
                </a:solidFill>
                <a:latin typeface="+mj-ea"/>
                <a:ea typeface="+mj-ea"/>
                <a:cs typeface="Daily Chinese"/>
              </a:rPr>
              <a:t>这</a:t>
            </a:r>
            <a:r>
              <a:rPr lang="zh-CN" altLang="en-US" sz="6600" u="sng" dirty="0">
                <a:solidFill>
                  <a:srgbClr val="00CC00"/>
                </a:solidFill>
                <a:latin typeface="+mj-ea"/>
                <a:ea typeface="+mj-ea"/>
                <a:cs typeface="Daily Chinese"/>
              </a:rPr>
              <a:t>不是</a:t>
            </a:r>
            <a:r>
              <a:rPr lang="zh-CN" altLang="en-US" sz="6600" dirty="0">
                <a:solidFill>
                  <a:srgbClr val="FF0000"/>
                </a:solidFill>
                <a:latin typeface="+mj-ea"/>
                <a:ea typeface="+mj-ea"/>
                <a:cs typeface="Daily Chinese"/>
              </a:rPr>
              <a:t>我的书包</a:t>
            </a:r>
            <a:r>
              <a:rPr lang="zh-CN" altLang="en-US" sz="6600" dirty="0">
                <a:solidFill>
                  <a:srgbClr val="D60093"/>
                </a:solidFill>
                <a:latin typeface="+mj-ea"/>
                <a:ea typeface="+mj-ea"/>
                <a:cs typeface="Daily Chinese"/>
              </a:rPr>
              <a:t>。</a:t>
            </a:r>
          </a:p>
        </p:txBody>
      </p:sp>
      <p:sp>
        <p:nvSpPr>
          <p:cNvPr id="83973" name="Text Box 6"/>
          <p:cNvSpPr txBox="1">
            <a:spLocks noChangeArrowheads="1"/>
          </p:cNvSpPr>
          <p:nvPr/>
        </p:nvSpPr>
        <p:spPr bwMode="auto">
          <a:xfrm>
            <a:off x="0" y="5791200"/>
            <a:ext cx="914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/>
              <a:t>Chinese answer </a:t>
            </a:r>
            <a:r>
              <a:rPr lang="en-US" sz="2400" b="1">
                <a:solidFill>
                  <a:srgbClr val="FF0000"/>
                </a:solidFill>
              </a:rPr>
              <a:t>NO</a:t>
            </a:r>
            <a:r>
              <a:rPr lang="en-US" sz="2400" b="1"/>
              <a:t> by saying the negative form of the verb used in the question, which is </a:t>
            </a:r>
            <a:r>
              <a:rPr lang="en-US" altLang="en-US" b="1" u="sng"/>
              <a:t>bú  shì</a:t>
            </a:r>
            <a:r>
              <a:rPr lang="zh-CN" altLang="en-US" sz="2400" b="1" u="sng">
                <a:latin typeface="Daily Chinese"/>
                <a:ea typeface="Daily Chinese"/>
                <a:cs typeface="Daily Chinese"/>
              </a:rPr>
              <a:t>不是</a:t>
            </a:r>
            <a:r>
              <a:rPr lang="zh-CN" altLang="en-US" sz="2400" b="1"/>
              <a:t>。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0" y="0"/>
            <a:ext cx="91440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zh-CN" altLang="en-US" sz="4000" dirty="0">
                <a:latin typeface="+mj-lt"/>
                <a:ea typeface="+mj-ea"/>
                <a:cs typeface="+mj-cs"/>
              </a:rPr>
              <a:t>“是”</a:t>
            </a:r>
            <a:r>
              <a:rPr lang="en-US" altLang="zh-CN" sz="4000" dirty="0">
                <a:latin typeface="+mj-lt"/>
                <a:ea typeface="+mj-ea"/>
                <a:cs typeface="+mj-cs"/>
              </a:rPr>
              <a:t>answers</a:t>
            </a:r>
            <a:r>
              <a:rPr lang="en-US" sz="4000" dirty="0">
                <a:latin typeface="+mj-lt"/>
                <a:ea typeface="+mj-ea"/>
                <a:cs typeface="+mj-cs"/>
              </a:rPr>
              <a:t>: NO.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my Feng\Pictures\09-09-2013 07;33;44PM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-159861"/>
            <a:ext cx="5214804" cy="7017861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819400" y="5105400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他是林六，十五岁，是一个学生。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19400" y="5791200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他家有八</a:t>
            </a:r>
            <a:r>
              <a:rPr lang="en-US" altLang="zh-CN" dirty="0" smtClean="0"/>
              <a:t>/</a:t>
            </a:r>
            <a:r>
              <a:rPr lang="zh-CN" altLang="en-US" dirty="0" smtClean="0"/>
              <a:t>口人。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438400" y="6400800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他爸爸三十七岁，他是一个老师。 他妈妈四十九岁，她是工人。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25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>
                <a:solidFill>
                  <a:schemeClr val="tx2"/>
                </a:solidFill>
              </a:rPr>
              <a:t>你</a:t>
            </a:r>
            <a:r>
              <a:rPr lang="en-US" altLang="zh-CN" sz="2400" dirty="0" smtClean="0">
                <a:solidFill>
                  <a:schemeClr val="tx2"/>
                </a:solidFill>
              </a:rPr>
              <a:t>: </a:t>
            </a:r>
            <a:r>
              <a:rPr lang="zh-CN" altLang="en-US" sz="2400" dirty="0"/>
              <a:t>这</a:t>
            </a:r>
            <a:r>
              <a:rPr lang="zh-CN" altLang="en-US" sz="2400" dirty="0" smtClean="0"/>
              <a:t>是你的</a:t>
            </a:r>
            <a:r>
              <a:rPr lang="zh-CN" altLang="en-US" sz="2400" u="sng" dirty="0" smtClean="0"/>
              <a:t>照片</a:t>
            </a:r>
            <a:r>
              <a:rPr lang="en-US" altLang="zh-CN" sz="2400" u="sng" dirty="0" smtClean="0"/>
              <a:t>(picture)</a:t>
            </a:r>
            <a:r>
              <a:rPr lang="zh-CN" altLang="en-US" sz="2400" dirty="0" smtClean="0"/>
              <a:t>吗？</a:t>
            </a:r>
            <a:endParaRPr lang="en-US" altLang="zh-CN" sz="2400" dirty="0" smtClean="0"/>
          </a:p>
          <a:p>
            <a:endParaRPr lang="zh-CN" altLang="en-US" sz="2400" dirty="0" smtClean="0"/>
          </a:p>
          <a:p>
            <a:r>
              <a:rPr lang="zh-CN" altLang="en-US" sz="2400" dirty="0" smtClean="0">
                <a:solidFill>
                  <a:schemeClr val="tx2"/>
                </a:solidFill>
              </a:rPr>
              <a:t>你的朋友</a:t>
            </a:r>
            <a:r>
              <a:rPr lang="en-US" altLang="zh-CN" sz="2400" dirty="0" smtClean="0">
                <a:solidFill>
                  <a:schemeClr val="tx2"/>
                </a:solidFill>
              </a:rPr>
              <a:t>: </a:t>
            </a:r>
            <a:r>
              <a:rPr lang="zh-CN" altLang="en-US" sz="2400" dirty="0" smtClean="0"/>
              <a:t>是。这是</a:t>
            </a:r>
            <a:r>
              <a:rPr lang="en-US" altLang="zh-CN" sz="2400" dirty="0" smtClean="0"/>
              <a:t>my person 1</a:t>
            </a:r>
            <a:r>
              <a:rPr lang="zh-CN" altLang="en-US" sz="2400" dirty="0" smtClean="0"/>
              <a:t>，这是</a:t>
            </a:r>
            <a:r>
              <a:rPr lang="en-US" altLang="zh-CN" sz="2400" dirty="0" smtClean="0"/>
              <a:t>my person 2</a:t>
            </a:r>
            <a:r>
              <a:rPr lang="zh-CN" altLang="en-US" sz="2400" dirty="0" smtClean="0"/>
              <a:t>。</a:t>
            </a:r>
            <a:endParaRPr lang="en-US" altLang="zh-CN" sz="2400" dirty="0" smtClean="0"/>
          </a:p>
          <a:p>
            <a:endParaRPr lang="zh-CN" altLang="en-US" sz="2400" dirty="0" smtClean="0"/>
          </a:p>
          <a:p>
            <a:r>
              <a:rPr lang="zh-CN" altLang="en-US" sz="2400" dirty="0" smtClean="0">
                <a:solidFill>
                  <a:schemeClr val="tx2"/>
                </a:solidFill>
              </a:rPr>
              <a:t>你</a:t>
            </a:r>
            <a:r>
              <a:rPr lang="en-US" altLang="zh-CN" sz="2400" dirty="0" smtClean="0">
                <a:solidFill>
                  <a:schemeClr val="tx2"/>
                </a:solidFill>
              </a:rPr>
              <a:t>: </a:t>
            </a:r>
            <a:r>
              <a:rPr lang="zh-CN" altLang="en-US" sz="2400" dirty="0" smtClean="0"/>
              <a:t>这个</a:t>
            </a:r>
            <a:r>
              <a:rPr lang="en-US" altLang="zh-CN" sz="2400" dirty="0" smtClean="0">
                <a:solidFill>
                  <a:srgbClr val="00B050"/>
                </a:solidFill>
              </a:rPr>
              <a:t>person/girl/boy</a:t>
            </a:r>
            <a:r>
              <a:rPr lang="zh-CN" altLang="en-US" sz="2400" dirty="0" smtClean="0"/>
              <a:t>是谁</a:t>
            </a:r>
            <a:r>
              <a:rPr lang="en-US" altLang="zh-CN" sz="2400" dirty="0" smtClean="0"/>
              <a:t>?</a:t>
            </a:r>
          </a:p>
          <a:p>
            <a:endParaRPr lang="en-US" altLang="zh-CN" sz="2400" dirty="0" smtClean="0"/>
          </a:p>
          <a:p>
            <a:r>
              <a:rPr lang="zh-CN" altLang="en-US" sz="2400" dirty="0">
                <a:solidFill>
                  <a:schemeClr val="tx2"/>
                </a:solidFill>
              </a:rPr>
              <a:t>你的朋友</a:t>
            </a:r>
            <a:r>
              <a:rPr lang="en-US" altLang="zh-CN" sz="2400" dirty="0" smtClean="0">
                <a:solidFill>
                  <a:schemeClr val="tx2"/>
                </a:solidFill>
              </a:rPr>
              <a:t>: </a:t>
            </a:r>
            <a:r>
              <a:rPr lang="en-US" altLang="zh-CN" sz="2400" dirty="0" smtClean="0">
                <a:solidFill>
                  <a:srgbClr val="00B050"/>
                </a:solidFill>
              </a:rPr>
              <a:t>She/he</a:t>
            </a:r>
            <a:r>
              <a:rPr lang="zh-CN" altLang="en-US" sz="2400" dirty="0" smtClean="0"/>
              <a:t>是</a:t>
            </a:r>
            <a:r>
              <a:rPr lang="en-US" altLang="zh-CN" sz="2400" dirty="0" smtClean="0">
                <a:solidFill>
                  <a:srgbClr val="00B050"/>
                </a:solidFill>
              </a:rPr>
              <a:t>my person 3</a:t>
            </a:r>
            <a:r>
              <a:rPr lang="zh-CN" altLang="en-US" sz="2400" dirty="0" smtClean="0"/>
              <a:t>。</a:t>
            </a:r>
            <a:endParaRPr lang="en-US" altLang="zh-CN" sz="2400" dirty="0" smtClean="0"/>
          </a:p>
          <a:p>
            <a:endParaRPr lang="zh-CN" altLang="en-US" sz="2400" dirty="0" smtClean="0"/>
          </a:p>
          <a:p>
            <a:r>
              <a:rPr lang="zh-CN" altLang="en-US" sz="2400" dirty="0">
                <a:solidFill>
                  <a:schemeClr val="tx2"/>
                </a:solidFill>
              </a:rPr>
              <a:t>你</a:t>
            </a:r>
            <a:r>
              <a:rPr lang="en-US" altLang="zh-CN" sz="2400" dirty="0" smtClean="0">
                <a:solidFill>
                  <a:schemeClr val="tx2"/>
                </a:solidFill>
              </a:rPr>
              <a:t>: </a:t>
            </a:r>
            <a:r>
              <a:rPr lang="zh-CN" altLang="en-US" sz="2400" dirty="0" smtClean="0"/>
              <a:t>这个</a:t>
            </a:r>
            <a:r>
              <a:rPr lang="en-US" altLang="zh-CN" sz="2400" dirty="0">
                <a:solidFill>
                  <a:srgbClr val="FF3300"/>
                </a:solidFill>
              </a:rPr>
              <a:t>person/girl/boy</a:t>
            </a:r>
            <a:r>
              <a:rPr lang="zh-CN" altLang="en-US" sz="2400" dirty="0" smtClean="0"/>
              <a:t>是</a:t>
            </a:r>
            <a:r>
              <a:rPr lang="en-US" altLang="zh-CN" sz="2400" dirty="0" smtClean="0">
                <a:solidFill>
                  <a:srgbClr val="FF3300"/>
                </a:solidFill>
              </a:rPr>
              <a:t>your person 4</a:t>
            </a:r>
            <a:r>
              <a:rPr lang="zh-CN" altLang="en-US" sz="2400" dirty="0" smtClean="0"/>
              <a:t>吗？</a:t>
            </a:r>
            <a:endParaRPr lang="en-US" altLang="zh-CN" sz="2400" dirty="0" smtClean="0"/>
          </a:p>
          <a:p>
            <a:endParaRPr lang="en-US" altLang="zh-CN" sz="2400" dirty="0" smtClean="0"/>
          </a:p>
          <a:p>
            <a:r>
              <a:rPr lang="zh-CN" altLang="en-US" sz="2400" dirty="0">
                <a:solidFill>
                  <a:schemeClr val="tx2"/>
                </a:solidFill>
              </a:rPr>
              <a:t>你的朋友</a:t>
            </a:r>
            <a:r>
              <a:rPr lang="en-US" altLang="zh-CN" sz="2400" dirty="0" smtClean="0">
                <a:solidFill>
                  <a:schemeClr val="tx2"/>
                </a:solidFill>
              </a:rPr>
              <a:t>: </a:t>
            </a:r>
            <a:r>
              <a:rPr lang="zh-CN" altLang="en-US" sz="2400" dirty="0" smtClean="0"/>
              <a:t>不是，</a:t>
            </a:r>
            <a:r>
              <a:rPr lang="en-US" altLang="zh-CN" sz="2400" dirty="0" smtClean="0">
                <a:solidFill>
                  <a:srgbClr val="FF3300"/>
                </a:solidFill>
              </a:rPr>
              <a:t>he/she</a:t>
            </a:r>
            <a:r>
              <a:rPr lang="zh-CN" altLang="en-US" sz="2400" dirty="0" smtClean="0"/>
              <a:t>是</a:t>
            </a:r>
            <a:r>
              <a:rPr lang="en-US" altLang="zh-CN" sz="2400" dirty="0" smtClean="0">
                <a:solidFill>
                  <a:srgbClr val="FF3300"/>
                </a:solidFill>
              </a:rPr>
              <a:t>my…</a:t>
            </a:r>
            <a:r>
              <a:rPr lang="en-US" sz="2400" dirty="0" smtClean="0"/>
              <a:t>。</a:t>
            </a:r>
          </a:p>
          <a:p>
            <a:endParaRPr lang="en-US" sz="2400" dirty="0" smtClean="0"/>
          </a:p>
          <a:p>
            <a:r>
              <a:rPr lang="zh-CN" altLang="en-US" sz="2400" dirty="0">
                <a:solidFill>
                  <a:schemeClr val="tx2"/>
                </a:solidFill>
              </a:rPr>
              <a:t>你</a:t>
            </a:r>
            <a:r>
              <a:rPr lang="en-US" altLang="zh-CN" sz="2400" dirty="0" smtClean="0">
                <a:solidFill>
                  <a:schemeClr val="tx2"/>
                </a:solidFill>
              </a:rPr>
              <a:t>: </a:t>
            </a:r>
            <a:r>
              <a:rPr lang="en-US" altLang="zh-CN" sz="2400" dirty="0" smtClean="0">
                <a:solidFill>
                  <a:srgbClr val="FF3300"/>
                </a:solidFill>
              </a:rPr>
              <a:t>Your person 4</a:t>
            </a:r>
            <a:r>
              <a:rPr lang="en-US" altLang="zh-CN" sz="2400" dirty="0" smtClean="0"/>
              <a:t> has </a:t>
            </a:r>
            <a:r>
              <a:rPr lang="en-US" altLang="zh-CN" sz="2400" dirty="0" smtClean="0">
                <a:solidFill>
                  <a:srgbClr val="FFC000"/>
                </a:solidFill>
              </a:rPr>
              <a:t>brother/sister…</a:t>
            </a:r>
            <a:r>
              <a:rPr lang="zh-CN" altLang="en-US" sz="2400" dirty="0" smtClean="0"/>
              <a:t>吗？</a:t>
            </a:r>
            <a:endParaRPr lang="en-US" altLang="zh-CN" sz="2400" dirty="0" smtClean="0"/>
          </a:p>
          <a:p>
            <a:endParaRPr lang="zh-CN" altLang="en-US" sz="2400" dirty="0" smtClean="0"/>
          </a:p>
          <a:p>
            <a:r>
              <a:rPr lang="zh-CN" altLang="en-US" sz="2400" dirty="0">
                <a:solidFill>
                  <a:schemeClr val="tx2"/>
                </a:solidFill>
              </a:rPr>
              <a:t>你的朋友</a:t>
            </a:r>
            <a:r>
              <a:rPr lang="en-US" altLang="zh-CN" sz="2400" dirty="0" smtClean="0">
                <a:solidFill>
                  <a:schemeClr val="tx2"/>
                </a:solidFill>
              </a:rPr>
              <a:t>: </a:t>
            </a:r>
            <a:r>
              <a:rPr lang="en-US" altLang="zh-CN" sz="2400" dirty="0" smtClean="0">
                <a:solidFill>
                  <a:srgbClr val="FF3300"/>
                </a:solidFill>
              </a:rPr>
              <a:t>he/she</a:t>
            </a:r>
            <a:r>
              <a:rPr lang="en-US" altLang="zh-CN" sz="2400" dirty="0" smtClean="0"/>
              <a:t> </a:t>
            </a:r>
            <a:r>
              <a:rPr lang="zh-CN" altLang="en-US" sz="2400" u="sng" dirty="0" smtClean="0"/>
              <a:t>没有</a:t>
            </a:r>
            <a:r>
              <a:rPr lang="en-US" altLang="zh-CN" sz="2400" u="sng" dirty="0" smtClean="0"/>
              <a:t>(doesn’t have)</a:t>
            </a:r>
            <a:r>
              <a:rPr lang="en-US" altLang="zh-CN" sz="2400" u="sng" dirty="0" smtClean="0">
                <a:solidFill>
                  <a:srgbClr val="FFC000"/>
                </a:solidFill>
              </a:rPr>
              <a:t>…</a:t>
            </a:r>
            <a:r>
              <a:rPr lang="zh-CN" altLang="en-US" sz="2400" dirty="0" smtClean="0"/>
              <a:t> 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9067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Class Assignment:</a:t>
            </a:r>
          </a:p>
          <a:p>
            <a:pPr marL="342900" indent="-342900">
              <a:buAutoNum type="arabicPeriod"/>
            </a:pPr>
            <a:r>
              <a:rPr lang="en-US" dirty="0" smtClean="0"/>
              <a:t>Draw a picture of 4 people.</a:t>
            </a:r>
          </a:p>
          <a:p>
            <a:pPr marL="342900" indent="-342900">
              <a:buAutoNum type="arabicPeriod"/>
            </a:pPr>
            <a:r>
              <a:rPr lang="en-US" dirty="0" smtClean="0"/>
              <a:t>Write a conversation to describe the picture, using the template below.</a:t>
            </a:r>
          </a:p>
          <a:p>
            <a:pPr marL="342900" indent="-342900">
              <a:buAutoNum type="arabicPeriod"/>
            </a:pPr>
            <a:r>
              <a:rPr lang="en-US" dirty="0" smtClean="0"/>
              <a:t>You conversation needs to match your picture.</a:t>
            </a:r>
          </a:p>
          <a:p>
            <a:pPr marL="342900" indent="-3429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8293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625500" y="0"/>
            <a:ext cx="4495800" cy="91717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400" b="1" dirty="0"/>
              <a:t>  </a:t>
            </a:r>
            <a:r>
              <a:rPr lang="en-US" sz="1400" b="1" dirty="0" smtClean="0"/>
              <a:t>Homework: </a:t>
            </a:r>
            <a:r>
              <a:rPr lang="en-US" sz="1400" b="1" dirty="0"/>
              <a:t>QUIZLET  </a:t>
            </a:r>
            <a:r>
              <a:rPr lang="en-US" u="sng" dirty="0" smtClean="0"/>
              <a:t>09/02 </a:t>
            </a:r>
            <a:r>
              <a:rPr lang="en-US" u="sng" dirty="0"/>
              <a:t>Homework (5 tasks</a:t>
            </a:r>
            <a:r>
              <a:rPr lang="en-US" u="sng" dirty="0" smtClean="0"/>
              <a:t>)</a:t>
            </a:r>
          </a:p>
          <a:p>
            <a:pPr marL="342900" indent="-342900">
              <a:buFontTx/>
              <a:buAutoNum type="arabicPeriod"/>
              <a:defRPr/>
            </a:pPr>
            <a:endParaRPr lang="en-US" sz="1600" dirty="0" smtClean="0"/>
          </a:p>
          <a:p>
            <a:pPr marL="342900" indent="-342900">
              <a:buFontTx/>
              <a:buAutoNum type="arabicPeriod"/>
              <a:defRPr/>
            </a:pPr>
            <a:r>
              <a:rPr lang="en-US" sz="1600" dirty="0" smtClean="0"/>
              <a:t>Flashcard-Go </a:t>
            </a:r>
            <a:r>
              <a:rPr lang="en-US" sz="1600" dirty="0"/>
              <a:t>over all the words.</a:t>
            </a:r>
          </a:p>
          <a:p>
            <a:pPr marL="342900" indent="-342900">
              <a:buFontTx/>
              <a:buAutoNum type="arabicPeriod"/>
              <a:defRPr/>
            </a:pPr>
            <a:r>
              <a:rPr lang="en-US" sz="1600" dirty="0"/>
              <a:t>Learn-Make sure you finish 100% </a:t>
            </a:r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r>
              <a:rPr lang="en-US" sz="1600" dirty="0"/>
              <a:t>Speller-Make sure you finish 100%</a:t>
            </a:r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r>
              <a:rPr lang="en-US" sz="1600" dirty="0" smtClean="0"/>
              <a:t>4.  Scatter-The </a:t>
            </a:r>
            <a:r>
              <a:rPr lang="en-US" sz="1600" dirty="0"/>
              <a:t>time needs to be within </a:t>
            </a:r>
            <a:r>
              <a:rPr lang="en-US" sz="1600" dirty="0" smtClean="0"/>
              <a:t>40 </a:t>
            </a:r>
            <a:r>
              <a:rPr lang="en-US" sz="1600" dirty="0"/>
              <a:t>seconds.</a:t>
            </a:r>
          </a:p>
          <a:p>
            <a:pPr marL="342900" indent="-342900">
              <a:buFontTx/>
              <a:buAutoNum type="arabicPeriod"/>
              <a:defRPr/>
            </a:pPr>
            <a:endParaRPr lang="en-US" dirty="0" smtClean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5. </a:t>
            </a:r>
            <a:r>
              <a:rPr lang="en-US" sz="1600" dirty="0" smtClean="0"/>
              <a:t>Test- click </a:t>
            </a:r>
            <a:r>
              <a:rPr lang="en-US" sz="1600" u="sng" dirty="0" smtClean="0"/>
              <a:t>“Create </a:t>
            </a:r>
            <a:r>
              <a:rPr lang="en-US" sz="1600" u="sng" dirty="0"/>
              <a:t>New </a:t>
            </a:r>
            <a:r>
              <a:rPr lang="en-US" sz="1600" u="sng" dirty="0" smtClean="0"/>
              <a:t>Test”</a:t>
            </a:r>
            <a:r>
              <a:rPr lang="en-US" sz="1600" dirty="0" smtClean="0"/>
              <a:t> after </a:t>
            </a:r>
            <a:r>
              <a:rPr lang="en-US" sz="1600" dirty="0"/>
              <a:t>you change the settings to:</a:t>
            </a:r>
          </a:p>
          <a:p>
            <a:pPr marL="342900" indent="-342900">
              <a:buFontTx/>
              <a:buAutoNum type="arabicPeriod"/>
              <a:defRPr/>
            </a:pPr>
            <a:endParaRPr lang="en-US" sz="1600" dirty="0"/>
          </a:p>
          <a:p>
            <a:pPr marL="342900" indent="-342900">
              <a:buFontTx/>
              <a:buAutoNum type="arabicPeriod"/>
              <a:defRPr/>
            </a:pPr>
            <a:endParaRPr lang="en-US" sz="1600" dirty="0"/>
          </a:p>
          <a:p>
            <a:pPr marL="342900" indent="-342900">
              <a:buFontTx/>
              <a:buAutoNum type="arabicPeriod"/>
              <a:defRPr/>
            </a:pPr>
            <a:endParaRPr lang="en-US" sz="1600" dirty="0"/>
          </a:p>
          <a:p>
            <a:pPr marL="342900" indent="-342900">
              <a:buFontTx/>
              <a:buAutoNum type="arabicPeriod"/>
              <a:defRPr/>
            </a:pPr>
            <a:endParaRPr lang="en-US" sz="1600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</p:txBody>
      </p:sp>
      <p:pic>
        <p:nvPicPr>
          <p:cNvPr id="8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4212" y="1128713"/>
            <a:ext cx="223837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9562" y="2049393"/>
            <a:ext cx="265747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5017" y="2402648"/>
            <a:ext cx="977365" cy="70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4069" y="3508190"/>
            <a:ext cx="784227" cy="406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Arrow Connector 11"/>
          <p:cNvCxnSpPr/>
          <p:nvPr/>
        </p:nvCxnSpPr>
        <p:spPr>
          <a:xfrm flipH="1" flipV="1">
            <a:off x="7020281" y="3688867"/>
            <a:ext cx="1007531" cy="11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824186" y="1150164"/>
            <a:ext cx="57150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10/10</a:t>
            </a:r>
            <a:endParaRPr lang="en-US" sz="1200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7749700" y="1427163"/>
            <a:ext cx="533400" cy="1730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351362" y="1600200"/>
            <a:ext cx="693738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100%!!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6236044" y="2461454"/>
            <a:ext cx="914205" cy="3539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700" dirty="0" smtClean="0"/>
              <a:t>10/10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54517" y="2935905"/>
            <a:ext cx="380999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 smtClean="0"/>
              <a:t>10</a:t>
            </a:r>
            <a:endParaRPr lang="en-US" sz="800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7485631" y="2321719"/>
            <a:ext cx="264069" cy="3822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622492" y="2794422"/>
            <a:ext cx="72887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DONE!!!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8108964" y="3550367"/>
            <a:ext cx="1008063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Less than 40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7131014" y="4274877"/>
            <a:ext cx="1955899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Question types</a:t>
            </a:r>
          </a:p>
          <a:p>
            <a:r>
              <a:rPr lang="en-US" sz="1200" dirty="0">
                <a:solidFill>
                  <a:schemeClr val="bg1">
                    <a:lumMod val="75000"/>
                  </a:schemeClr>
                </a:solidFill>
              </a:rPr>
              <a:t>Written</a:t>
            </a:r>
          </a:p>
          <a:p>
            <a:r>
              <a:rPr lang="en-US" sz="1200" b="1" dirty="0" smtClean="0"/>
              <a:t>Matching</a:t>
            </a:r>
          </a:p>
          <a:p>
            <a:r>
              <a:rPr lang="en-US" sz="1200" b="1" dirty="0" smtClean="0"/>
              <a:t>Multiple choice</a:t>
            </a:r>
          </a:p>
          <a:p>
            <a:r>
              <a:rPr lang="en-US" sz="1200" b="1" dirty="0" smtClean="0"/>
              <a:t>True false</a:t>
            </a:r>
          </a:p>
          <a:p>
            <a:endParaRPr lang="en-US" sz="1200" b="1" dirty="0" smtClean="0"/>
          </a:p>
          <a:p>
            <a:r>
              <a:rPr lang="en-US" sz="1400" dirty="0" smtClean="0"/>
              <a:t>Start with</a:t>
            </a:r>
          </a:p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Chinese(pin yin)</a:t>
            </a:r>
          </a:p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English</a:t>
            </a:r>
          </a:p>
          <a:p>
            <a:r>
              <a:rPr lang="en-US" sz="1200" b="1" dirty="0" smtClean="0"/>
              <a:t>Both</a:t>
            </a:r>
          </a:p>
          <a:p>
            <a:endParaRPr lang="en-US" sz="1200" b="1" dirty="0" smtClean="0"/>
          </a:p>
          <a:p>
            <a:r>
              <a:rPr lang="en-US" sz="1400" dirty="0" smtClean="0"/>
              <a:t>Question Limit</a:t>
            </a:r>
          </a:p>
          <a:p>
            <a:r>
              <a:rPr lang="en-US" sz="1200" u="sng" dirty="0" smtClean="0"/>
              <a:t>10 of 10 available terms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0472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381000"/>
            <a:ext cx="8229600" cy="1143000"/>
          </a:xfrm>
        </p:spPr>
        <p:txBody>
          <a:bodyPr/>
          <a:lstStyle/>
          <a:p>
            <a:r>
              <a:rPr lang="en-US" sz="2000"/>
              <a:t>The omission of “</a:t>
            </a:r>
            <a:r>
              <a:rPr lang="zh-CN" altLang="en-US" sz="4000">
                <a:latin typeface="Daily Chinese" pitchFamily="49" charset="-122"/>
                <a:ea typeface="Daily Chinese" pitchFamily="49" charset="-122"/>
              </a:rPr>
              <a:t>的</a:t>
            </a:r>
            <a:r>
              <a:rPr lang="en-US" altLang="zh-CN" sz="2000">
                <a:ea typeface="宋体" charset="-122"/>
              </a:rPr>
              <a:t>”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09600"/>
            <a:ext cx="8991600" cy="1600200"/>
          </a:xfrm>
        </p:spPr>
        <p:txBody>
          <a:bodyPr/>
          <a:lstStyle/>
          <a:p>
            <a:r>
              <a:rPr lang="en-US" dirty="0"/>
              <a:t>When “de” is used to show relationship, if it’s a </a:t>
            </a:r>
            <a:r>
              <a:rPr lang="en-US" b="1" i="1" u="sng" dirty="0">
                <a:solidFill>
                  <a:srgbClr val="FF0000"/>
                </a:solidFill>
              </a:rPr>
              <a:t>close human relationship</a:t>
            </a:r>
            <a:r>
              <a:rPr lang="en-US" dirty="0"/>
              <a:t>, “de” is commonly omitted.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2438400"/>
            <a:ext cx="2514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/>
              <a:t>Example: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3200400"/>
            <a:ext cx="46482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  <a:buFontTx/>
              <a:buChar char="•"/>
            </a:pPr>
            <a:r>
              <a:rPr lang="en-US" sz="3200"/>
              <a:t>My mom</a:t>
            </a:r>
            <a:endParaRPr lang="en-US" altLang="zh-CN" sz="3200">
              <a:ea typeface="宋体" charset="-122"/>
            </a:endParaRPr>
          </a:p>
          <a:p>
            <a:pPr marL="342900" indent="-342900" algn="ctr">
              <a:spcBef>
                <a:spcPct val="20000"/>
              </a:spcBef>
              <a:buFontTx/>
              <a:buChar char="•"/>
            </a:pPr>
            <a:endParaRPr lang="en-US" sz="3200"/>
          </a:p>
          <a:p>
            <a:pPr marL="342900" indent="-342900" algn="ctr">
              <a:spcBef>
                <a:spcPct val="20000"/>
              </a:spcBef>
              <a:buFontTx/>
              <a:buChar char="•"/>
            </a:pPr>
            <a:r>
              <a:rPr lang="en-US" sz="3200"/>
              <a:t>Wo de ma ma</a:t>
            </a:r>
          </a:p>
          <a:p>
            <a:pPr marL="342900" indent="-342900" algn="ctr">
              <a:spcBef>
                <a:spcPct val="20000"/>
              </a:spcBef>
              <a:buFontTx/>
              <a:buChar char="•"/>
            </a:pPr>
            <a:r>
              <a:rPr lang="zh-CN" altLang="en-US" sz="3200">
                <a:latin typeface="Daily Chinese" pitchFamily="49" charset="-122"/>
                <a:ea typeface="Daily Chinese" pitchFamily="49" charset="-122"/>
              </a:rPr>
              <a:t>我的妈妈</a:t>
            </a:r>
          </a:p>
          <a:p>
            <a:pPr marL="342900" indent="-342900" algn="ctr">
              <a:spcBef>
                <a:spcPct val="20000"/>
              </a:spcBef>
              <a:buFontTx/>
              <a:buChar char="•"/>
            </a:pPr>
            <a:r>
              <a:rPr lang="en-US" altLang="zh-CN" sz="3200">
                <a:solidFill>
                  <a:srgbClr val="FF0000"/>
                </a:solidFill>
                <a:ea typeface="宋体" charset="-122"/>
              </a:rPr>
              <a:t>Wo ma ma</a:t>
            </a:r>
          </a:p>
          <a:p>
            <a:pPr marL="342900" indent="-342900" algn="ctr">
              <a:spcBef>
                <a:spcPct val="20000"/>
              </a:spcBef>
              <a:buFontTx/>
              <a:buChar char="•"/>
            </a:pPr>
            <a:r>
              <a:rPr lang="zh-CN" altLang="en-US" sz="3200" b="1">
                <a:solidFill>
                  <a:srgbClr val="FF0000"/>
                </a:solidFill>
                <a:latin typeface="Daily Chinese" pitchFamily="49" charset="-122"/>
                <a:ea typeface="Daily Chinese" pitchFamily="49" charset="-122"/>
              </a:rPr>
              <a:t>我妈妈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4495800" y="3200400"/>
            <a:ext cx="46482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  <a:buFontTx/>
              <a:buChar char="•"/>
            </a:pPr>
            <a:r>
              <a:rPr lang="en-US" altLang="zh-CN" sz="3200">
                <a:ea typeface="宋体" charset="-122"/>
              </a:rPr>
              <a:t>My family</a:t>
            </a:r>
          </a:p>
          <a:p>
            <a:pPr marL="342900" indent="-342900" algn="ctr">
              <a:spcBef>
                <a:spcPct val="20000"/>
              </a:spcBef>
              <a:buFontTx/>
              <a:buChar char="•"/>
            </a:pPr>
            <a:endParaRPr lang="en-US" sz="3200"/>
          </a:p>
          <a:p>
            <a:pPr marL="342900" indent="-342900" algn="ctr">
              <a:spcBef>
                <a:spcPct val="20000"/>
              </a:spcBef>
              <a:buFontTx/>
              <a:buChar char="•"/>
            </a:pPr>
            <a:r>
              <a:rPr lang="en-US" sz="3200"/>
              <a:t>Wo de jia</a:t>
            </a:r>
          </a:p>
          <a:p>
            <a:pPr marL="342900" indent="-342900" algn="ctr">
              <a:spcBef>
                <a:spcPct val="20000"/>
              </a:spcBef>
              <a:buFontTx/>
              <a:buChar char="•"/>
            </a:pPr>
            <a:r>
              <a:rPr lang="zh-CN" altLang="en-US" sz="3200">
                <a:latin typeface="Daily Chinese" pitchFamily="49" charset="-122"/>
                <a:ea typeface="Daily Chinese" pitchFamily="49" charset="-122"/>
              </a:rPr>
              <a:t>我的家</a:t>
            </a:r>
          </a:p>
          <a:p>
            <a:pPr marL="342900" indent="-342900" algn="ctr">
              <a:spcBef>
                <a:spcPct val="20000"/>
              </a:spcBef>
              <a:buFontTx/>
              <a:buChar char="•"/>
            </a:pPr>
            <a:r>
              <a:rPr lang="en-US" altLang="zh-CN" sz="3200">
                <a:solidFill>
                  <a:srgbClr val="FF0000"/>
                </a:solidFill>
                <a:ea typeface="宋体" charset="-122"/>
              </a:rPr>
              <a:t>Wo jia</a:t>
            </a:r>
          </a:p>
          <a:p>
            <a:pPr marL="342900" indent="-342900" algn="ctr">
              <a:spcBef>
                <a:spcPct val="20000"/>
              </a:spcBef>
              <a:buFontTx/>
              <a:buChar char="•"/>
            </a:pPr>
            <a:r>
              <a:rPr lang="zh-CN" altLang="en-US" sz="3200" b="1">
                <a:solidFill>
                  <a:srgbClr val="FF0000"/>
                </a:solidFill>
                <a:latin typeface="Daily Chinese" pitchFamily="49" charset="-122"/>
                <a:ea typeface="Daily Chinese" pitchFamily="49" charset="-122"/>
              </a:rPr>
              <a:t>我家</a:t>
            </a:r>
          </a:p>
        </p:txBody>
      </p:sp>
    </p:spTree>
    <p:extLst>
      <p:ext uri="{BB962C8B-B14F-4D97-AF65-F5344CB8AC3E}">
        <p14:creationId xmlns="" xmlns:p14="http://schemas.microsoft.com/office/powerpoint/2010/main" val="3535118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  <p:bldP spid="4100" grpId="0" build="p"/>
      <p:bldP spid="4101" grpId="0" build="p"/>
      <p:bldP spid="410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63563"/>
          </a:xfrm>
        </p:spPr>
        <p:txBody>
          <a:bodyPr/>
          <a:lstStyle/>
          <a:p>
            <a:pPr algn="l"/>
            <a:r>
              <a:rPr lang="en-US" altLang="zh-CN" sz="2800" dirty="0">
                <a:ea typeface="宋体" charset="-122"/>
              </a:rPr>
              <a:t>True or false (correct the answer if it’s false)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9144000" cy="6248400"/>
          </a:xfrm>
        </p:spPr>
        <p:txBody>
          <a:bodyPr>
            <a:normAutofit/>
          </a:bodyPr>
          <a:lstStyle/>
          <a:p>
            <a:r>
              <a:rPr lang="zh-CN" altLang="en-US" sz="6000" dirty="0">
                <a:latin typeface="Daily Chinese" pitchFamily="49" charset="-122"/>
                <a:ea typeface="Daily Chinese" pitchFamily="49" charset="-122"/>
              </a:rPr>
              <a:t>我书包</a:t>
            </a:r>
          </a:p>
          <a:p>
            <a:r>
              <a:rPr lang="zh-CN" altLang="en-US" sz="6000" dirty="0">
                <a:latin typeface="Daily Chinese" pitchFamily="49" charset="-122"/>
                <a:ea typeface="Daily Chinese" pitchFamily="49" charset="-122"/>
              </a:rPr>
              <a:t>他的爸爸</a:t>
            </a:r>
          </a:p>
          <a:p>
            <a:r>
              <a:rPr lang="zh-CN" altLang="en-US" sz="6000" dirty="0" smtClean="0">
                <a:latin typeface="Daily Chinese" pitchFamily="49" charset="-122"/>
                <a:ea typeface="Daily Chinese" pitchFamily="49" charset="-122"/>
              </a:rPr>
              <a:t>你爷爷</a:t>
            </a:r>
            <a:endParaRPr lang="zh-CN" altLang="en-US" sz="6000" dirty="0">
              <a:latin typeface="Daily Chinese" pitchFamily="49" charset="-122"/>
              <a:ea typeface="Daily Chinese" pitchFamily="49" charset="-122"/>
            </a:endParaRPr>
          </a:p>
          <a:p>
            <a:r>
              <a:rPr lang="zh-CN" altLang="en-US" sz="6000" dirty="0" smtClean="0">
                <a:latin typeface="Daily Chinese" pitchFamily="49" charset="-122"/>
                <a:ea typeface="Daily Chinese" pitchFamily="49" charset="-122"/>
              </a:rPr>
              <a:t>我剪刀</a:t>
            </a:r>
            <a:endParaRPr lang="zh-CN" altLang="en-US" sz="6000" dirty="0">
              <a:latin typeface="Daily Chinese" pitchFamily="49" charset="-122"/>
              <a:ea typeface="Daily Chinese" pitchFamily="49" charset="-122"/>
            </a:endParaRPr>
          </a:p>
          <a:p>
            <a:r>
              <a:rPr lang="zh-CN" altLang="en-US" sz="6000" dirty="0" smtClean="0">
                <a:latin typeface="Daily Chinese" pitchFamily="49" charset="-122"/>
                <a:ea typeface="Daily Chinese" pitchFamily="49" charset="-122"/>
              </a:rPr>
              <a:t>他奶奶的书</a:t>
            </a:r>
            <a:endParaRPr lang="en-US" altLang="zh-CN" sz="6000" dirty="0" smtClean="0">
              <a:latin typeface="Daily Chinese" pitchFamily="49" charset="-122"/>
              <a:ea typeface="Daily Chinese" pitchFamily="49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0600" y="381000"/>
            <a:ext cx="6858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的</a:t>
            </a:r>
            <a:endParaRPr lang="en-US" altLang="zh-CN" sz="2800" dirty="0" smtClean="0"/>
          </a:p>
          <a:p>
            <a:endParaRPr lang="en-US" dirty="0"/>
          </a:p>
        </p:txBody>
      </p:sp>
      <p:sp>
        <p:nvSpPr>
          <p:cNvPr id="5" name="Down Arrow 4"/>
          <p:cNvSpPr/>
          <p:nvPr/>
        </p:nvSpPr>
        <p:spPr>
          <a:xfrm>
            <a:off x="1143000" y="838200"/>
            <a:ext cx="1524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1066800" y="3962400"/>
            <a:ext cx="1524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143000" y="3733800"/>
            <a:ext cx="6858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的</a:t>
            </a:r>
            <a:endParaRPr lang="en-US" altLang="zh-CN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41159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5638800" cy="411163"/>
          </a:xfrm>
        </p:spPr>
        <p:txBody>
          <a:bodyPr/>
          <a:lstStyle/>
          <a:p>
            <a:pPr algn="l"/>
            <a:r>
              <a:rPr lang="en-US" sz="2000" dirty="0"/>
              <a:t>To describe </a:t>
            </a:r>
            <a:r>
              <a:rPr lang="en-US" sz="2000" dirty="0" smtClean="0"/>
              <a:t>a place/location</a:t>
            </a:r>
            <a:endParaRPr lang="en-US" sz="20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38200"/>
            <a:ext cx="8229600" cy="12192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7200" dirty="0" err="1"/>
              <a:t>zai</a:t>
            </a:r>
            <a:endParaRPr lang="en-US" sz="7200" dirty="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533400" y="2286000"/>
            <a:ext cx="82296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4400" dirty="0" smtClean="0"/>
              <a:t>Be at/in/on</a:t>
            </a:r>
            <a:endParaRPr lang="en-US" sz="4400" dirty="0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533400" y="4419600"/>
            <a:ext cx="82296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zh-CN" altLang="en-US" sz="15000" dirty="0">
                <a:latin typeface="Daily Chinese" pitchFamily="49" charset="-122"/>
                <a:ea typeface="Daily Chinese" pitchFamily="49" charset="-122"/>
              </a:rPr>
              <a:t>在</a:t>
            </a:r>
            <a:endParaRPr lang="zh-CN" altLang="en-US" sz="15000" dirty="0">
              <a:solidFill>
                <a:schemeClr val="bg2"/>
              </a:solidFill>
              <a:latin typeface="Daily Chinese" pitchFamily="49" charset="-122"/>
              <a:ea typeface="Daily Chinese" pitchFamily="49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35264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7172" grpId="0"/>
      <p:bldP spid="717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533400"/>
            <a:ext cx="8229600" cy="609600"/>
          </a:xfrm>
        </p:spPr>
        <p:txBody>
          <a:bodyPr>
            <a:normAutofit fontScale="85000" lnSpcReduction="20000"/>
          </a:bodyPr>
          <a:lstStyle/>
          <a:p>
            <a:pPr algn="ctr">
              <a:buFontTx/>
              <a:buNone/>
            </a:pPr>
            <a:r>
              <a:rPr lang="en-US" sz="4800" dirty="0" err="1"/>
              <a:t>jia</a:t>
            </a:r>
            <a:endParaRPr lang="en-US" sz="4800" dirty="0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12192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3200" dirty="0"/>
              <a:t>Measure </a:t>
            </a:r>
            <a:r>
              <a:rPr lang="en-US" sz="3200" dirty="0" smtClean="0"/>
              <a:t>Word </a:t>
            </a:r>
            <a:r>
              <a:rPr lang="en-US" sz="3200" dirty="0"/>
              <a:t>for school(s</a:t>
            </a:r>
            <a:r>
              <a:rPr lang="en-US" sz="3200" dirty="0" smtClean="0"/>
              <a:t>) and majority of the pubic places.</a:t>
            </a:r>
            <a:endParaRPr lang="en-US" sz="3200" dirty="0">
              <a:solidFill>
                <a:schemeClr val="bg2"/>
              </a:solidFill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533400" y="4419600"/>
            <a:ext cx="82296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endParaRPr lang="zh-CN" altLang="en-US" sz="15000">
              <a:solidFill>
                <a:schemeClr val="bg2"/>
              </a:solidFill>
              <a:latin typeface="Daily Chinese" pitchFamily="49" charset="-122"/>
              <a:ea typeface="Daily Chinese" pitchFamily="49" charset="-122"/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457200" y="2286000"/>
            <a:ext cx="82296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zh-CN" altLang="en-US" sz="9600" dirty="0">
                <a:latin typeface="Daily Chinese" pitchFamily="49" charset="-122"/>
                <a:ea typeface="Daily Chinese" pitchFamily="49" charset="-122"/>
              </a:rPr>
              <a:t>家</a:t>
            </a:r>
            <a:endParaRPr lang="zh-CN" altLang="en-US" sz="9600" dirty="0">
              <a:solidFill>
                <a:schemeClr val="bg2"/>
              </a:solidFill>
              <a:latin typeface="Daily Chinese" pitchFamily="49" charset="-122"/>
              <a:ea typeface="Daily Chinese" pitchFamily="49" charset="-122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533400" y="38100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dirty="0" smtClean="0"/>
              <a:t>2 schools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609600" y="45720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dirty="0" smtClean="0"/>
              <a:t>2 + </a:t>
            </a:r>
            <a:r>
              <a:rPr lang="en-US" sz="4800" dirty="0" err="1" smtClean="0"/>
              <a:t>jia</a:t>
            </a:r>
            <a:r>
              <a:rPr lang="en-US" sz="4800" dirty="0" smtClean="0"/>
              <a:t> + school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51816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dirty="0" smtClean="0"/>
              <a:t>Liang </a:t>
            </a:r>
            <a:r>
              <a:rPr lang="en-US" sz="4800" dirty="0" err="1" smtClean="0"/>
              <a:t>jia</a:t>
            </a:r>
            <a:r>
              <a:rPr lang="en-US" sz="4800" dirty="0" smtClean="0"/>
              <a:t> </a:t>
            </a:r>
            <a:r>
              <a:rPr lang="en-US" sz="4800" dirty="0" err="1" smtClean="0"/>
              <a:t>xue</a:t>
            </a:r>
            <a:r>
              <a:rPr lang="en-US" sz="4800" dirty="0" smtClean="0"/>
              <a:t> </a:t>
            </a:r>
            <a:r>
              <a:rPr lang="en-US" sz="4800" dirty="0" err="1" smtClean="0"/>
              <a:t>xiao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两家学校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90067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  <p:bldP spid="12292" grpId="0"/>
      <p:bldP spid="12293" grpId="0"/>
      <p:bldP spid="12294" grpId="0"/>
      <p:bldP spid="7" grpId="0" build="p"/>
      <p:bldP spid="8" grpId="0" build="p"/>
      <p:bldP spid="9" grpId="0" build="p"/>
      <p:bldP spid="1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524000"/>
            <a:ext cx="2743200" cy="9144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work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0" y="2514600"/>
            <a:ext cx="27432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Gong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zuo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4038600"/>
            <a:ext cx="27432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工作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971800" y="1447800"/>
            <a:ext cx="27432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study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971800" y="2438400"/>
            <a:ext cx="27432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Xue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xi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971800" y="3962400"/>
            <a:ext cx="27432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zh-CN" altLang="en-US" sz="5400" dirty="0" smtClean="0"/>
              <a:t>学习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6172200" y="1371600"/>
            <a:ext cx="27432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eat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6248400" y="2362200"/>
            <a:ext cx="27432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Chi fan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6248400" y="3886200"/>
            <a:ext cx="27432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吃饭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382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Someone  </a:t>
            </a:r>
            <a:r>
              <a:rPr lang="en-US" dirty="0" smtClean="0">
                <a:solidFill>
                  <a:srgbClr val="FF0000"/>
                </a:solidFill>
              </a:rPr>
              <a:t>works/studies/eats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hlink"/>
                </a:solidFill>
              </a:rPr>
              <a:t>at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a place.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0" y="220980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dirty="0"/>
              <a:t>Someone</a:t>
            </a:r>
            <a:r>
              <a:rPr lang="en-US" sz="3600" dirty="0">
                <a:solidFill>
                  <a:schemeClr val="tx2"/>
                </a:solidFill>
              </a:rPr>
              <a:t> </a:t>
            </a:r>
            <a:r>
              <a:rPr lang="en-US" sz="3600" dirty="0" smtClean="0"/>
              <a:t>+</a:t>
            </a:r>
            <a:r>
              <a:rPr lang="en-US" sz="3600" dirty="0" smtClean="0">
                <a:solidFill>
                  <a:schemeClr val="tx2"/>
                </a:solidFill>
              </a:rPr>
              <a:t> </a:t>
            </a:r>
            <a:r>
              <a:rPr lang="en-US" sz="3600" dirty="0" smtClean="0">
                <a:solidFill>
                  <a:schemeClr val="hlink"/>
                </a:solidFill>
              </a:rPr>
              <a:t>at </a:t>
            </a:r>
            <a:r>
              <a:rPr lang="en-US" sz="3600" dirty="0" smtClean="0"/>
              <a:t>+</a:t>
            </a:r>
            <a:r>
              <a:rPr lang="en-US" sz="3600" dirty="0" smtClean="0">
                <a:solidFill>
                  <a:schemeClr val="tx2"/>
                </a:solidFill>
              </a:rPr>
              <a:t> </a:t>
            </a:r>
            <a:r>
              <a:rPr lang="en-US" sz="3600" dirty="0">
                <a:solidFill>
                  <a:srgbClr val="00B050"/>
                </a:solidFill>
              </a:rPr>
              <a:t>a place </a:t>
            </a:r>
            <a:r>
              <a:rPr lang="en-US" sz="3600" dirty="0" smtClean="0"/>
              <a:t>+</a:t>
            </a:r>
            <a:r>
              <a:rPr lang="en-US" sz="3600" dirty="0" smtClean="0">
                <a:solidFill>
                  <a:schemeClr val="tx2"/>
                </a:solidFill>
              </a:rPr>
              <a:t> </a:t>
            </a:r>
            <a:r>
              <a:rPr lang="en-US" sz="3600" dirty="0" smtClean="0">
                <a:solidFill>
                  <a:srgbClr val="FF0000"/>
                </a:solidFill>
              </a:rPr>
              <a:t>works/studies/eats.</a:t>
            </a:r>
            <a:endParaRPr lang="en-US" sz="3600" dirty="0">
              <a:solidFill>
                <a:srgbClr val="FF0066"/>
              </a:solidFill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0" y="365760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dirty="0"/>
              <a:t>Someone</a:t>
            </a:r>
            <a:r>
              <a:rPr lang="en-US" sz="3600" dirty="0">
                <a:solidFill>
                  <a:schemeClr val="tx2"/>
                </a:solidFill>
              </a:rPr>
              <a:t> </a:t>
            </a:r>
            <a:r>
              <a:rPr lang="en-US" sz="3600" dirty="0" smtClean="0"/>
              <a:t>+</a:t>
            </a:r>
            <a:r>
              <a:rPr lang="en-US" sz="3600" dirty="0" smtClean="0">
                <a:solidFill>
                  <a:schemeClr val="tx2"/>
                </a:solidFill>
              </a:rPr>
              <a:t> </a:t>
            </a:r>
            <a:r>
              <a:rPr lang="en-US" sz="3600" dirty="0" err="1" smtClean="0">
                <a:solidFill>
                  <a:schemeClr val="hlink"/>
                </a:solidFill>
              </a:rPr>
              <a:t>zai</a:t>
            </a:r>
            <a:r>
              <a:rPr lang="en-US" sz="3600" dirty="0" smtClean="0">
                <a:solidFill>
                  <a:schemeClr val="tx2"/>
                </a:solidFill>
              </a:rPr>
              <a:t> </a:t>
            </a:r>
            <a:r>
              <a:rPr lang="en-US" sz="3600" dirty="0" smtClean="0"/>
              <a:t>+</a:t>
            </a:r>
            <a:r>
              <a:rPr lang="en-US" sz="3600" dirty="0" smtClean="0">
                <a:solidFill>
                  <a:schemeClr val="tx2"/>
                </a:solidFill>
              </a:rPr>
              <a:t> </a:t>
            </a:r>
            <a:r>
              <a:rPr lang="en-US" sz="3600" dirty="0" smtClean="0">
                <a:solidFill>
                  <a:srgbClr val="00B050"/>
                </a:solidFill>
              </a:rPr>
              <a:t>a </a:t>
            </a:r>
            <a:r>
              <a:rPr lang="en-US" sz="3600" dirty="0">
                <a:solidFill>
                  <a:srgbClr val="00B050"/>
                </a:solidFill>
              </a:rPr>
              <a:t>place </a:t>
            </a:r>
            <a:r>
              <a:rPr lang="en-US" sz="3600" dirty="0" smtClean="0"/>
              <a:t>+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smtClean="0">
                <a:solidFill>
                  <a:srgbClr val="FF0000"/>
                </a:solidFill>
              </a:rPr>
              <a:t>works/studies/eats.</a:t>
            </a:r>
            <a:endParaRPr lang="en-US" sz="3600" dirty="0">
              <a:solidFill>
                <a:srgbClr val="FF0066"/>
              </a:solidFill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525780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2800" dirty="0"/>
              <a:t>Someone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smtClean="0"/>
              <a:t>+</a:t>
            </a:r>
            <a:r>
              <a:rPr lang="en-US" sz="2800" dirty="0" smtClean="0">
                <a:solidFill>
                  <a:schemeClr val="tx2"/>
                </a:solidFill>
              </a:rPr>
              <a:t> </a:t>
            </a:r>
            <a:r>
              <a:rPr lang="zh-CN" altLang="en-US" sz="3600" dirty="0" smtClean="0">
                <a:solidFill>
                  <a:schemeClr val="hlink"/>
                </a:solidFill>
              </a:rPr>
              <a:t>在</a:t>
            </a:r>
            <a:r>
              <a:rPr lang="zh-CN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zh-CN" sz="2800" dirty="0" smtClean="0"/>
              <a:t>+</a:t>
            </a:r>
            <a:r>
              <a:rPr lang="en-US" altLang="zh-CN" sz="2800" dirty="0" smtClean="0">
                <a:solidFill>
                  <a:schemeClr val="tx2"/>
                </a:solidFill>
              </a:rPr>
              <a:t> </a:t>
            </a:r>
            <a:r>
              <a:rPr lang="en-US" sz="3600" dirty="0" smtClean="0">
                <a:solidFill>
                  <a:srgbClr val="00B050"/>
                </a:solidFill>
              </a:rPr>
              <a:t>a MW place</a:t>
            </a:r>
            <a:r>
              <a:rPr lang="en-US" sz="2800" dirty="0" smtClean="0">
                <a:solidFill>
                  <a:schemeClr val="tx2"/>
                </a:solidFill>
              </a:rPr>
              <a:t> </a:t>
            </a:r>
            <a:r>
              <a:rPr lang="en-US" sz="2800" dirty="0" smtClean="0"/>
              <a:t>+</a:t>
            </a:r>
            <a:r>
              <a:rPr lang="en-US" sz="2800" dirty="0" smtClean="0">
                <a:solidFill>
                  <a:schemeClr val="tx2"/>
                </a:solidFill>
              </a:rPr>
              <a:t> </a:t>
            </a:r>
            <a:r>
              <a:rPr lang="zh-CN" altLang="en-US" sz="2800" dirty="0" smtClean="0">
                <a:solidFill>
                  <a:srgbClr val="FF0000"/>
                </a:solidFill>
              </a:rPr>
              <a:t>工作</a:t>
            </a:r>
            <a:r>
              <a:rPr lang="en-US" altLang="zh-CN" sz="2800" dirty="0" smtClean="0">
                <a:solidFill>
                  <a:srgbClr val="FF0000"/>
                </a:solidFill>
              </a:rPr>
              <a:t>/</a:t>
            </a:r>
            <a:r>
              <a:rPr lang="zh-CN" altLang="en-US" sz="2800" dirty="0" smtClean="0">
                <a:solidFill>
                  <a:srgbClr val="FF0000"/>
                </a:solidFill>
              </a:rPr>
              <a:t>学习</a:t>
            </a:r>
            <a:r>
              <a:rPr lang="en-US" altLang="zh-CN" sz="2800" dirty="0" smtClean="0">
                <a:solidFill>
                  <a:srgbClr val="FF0000"/>
                </a:solidFill>
              </a:rPr>
              <a:t>/</a:t>
            </a:r>
            <a:r>
              <a:rPr lang="zh-CN" altLang="en-US" sz="2800" dirty="0" smtClean="0">
                <a:solidFill>
                  <a:srgbClr val="FF0000"/>
                </a:solidFill>
              </a:rPr>
              <a:t>吃饭。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64236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21" grpId="0"/>
      <p:bldP spid="9222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sz="4000" dirty="0" smtClean="0"/>
              <a:t>I </a:t>
            </a:r>
            <a:r>
              <a:rPr lang="en-US" sz="4000" dirty="0" smtClean="0">
                <a:solidFill>
                  <a:srgbClr val="FF0000"/>
                </a:solidFill>
              </a:rPr>
              <a:t>work</a:t>
            </a:r>
            <a:r>
              <a:rPr lang="en-US" sz="4000" dirty="0" smtClean="0"/>
              <a:t> </a:t>
            </a:r>
            <a:r>
              <a:rPr lang="en-US" sz="4000" dirty="0">
                <a:solidFill>
                  <a:schemeClr val="hlink"/>
                </a:solidFill>
              </a:rPr>
              <a:t>at</a:t>
            </a:r>
            <a:r>
              <a:rPr lang="en-US" sz="4000" dirty="0"/>
              <a:t> </a:t>
            </a:r>
            <a:r>
              <a:rPr lang="en-US" sz="4000" b="1" i="1" u="sng" dirty="0">
                <a:solidFill>
                  <a:srgbClr val="FF0066"/>
                </a:solidFill>
              </a:rPr>
              <a:t>a school.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205740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000" dirty="0" smtClean="0"/>
              <a:t>I</a:t>
            </a:r>
            <a:r>
              <a:rPr lang="en-US" sz="4000" dirty="0" smtClean="0">
                <a:solidFill>
                  <a:schemeClr val="tx2"/>
                </a:solidFill>
              </a:rPr>
              <a:t> </a:t>
            </a:r>
            <a:r>
              <a:rPr lang="en-US" sz="4000" dirty="0" smtClean="0">
                <a:solidFill>
                  <a:schemeClr val="hlink"/>
                </a:solidFill>
              </a:rPr>
              <a:t>at</a:t>
            </a:r>
            <a:r>
              <a:rPr lang="en-US" sz="4000" dirty="0" smtClean="0">
                <a:solidFill>
                  <a:schemeClr val="tx2"/>
                </a:solidFill>
              </a:rPr>
              <a:t> </a:t>
            </a:r>
            <a:r>
              <a:rPr lang="en-US" sz="4000" b="1" i="1" u="sng" dirty="0">
                <a:solidFill>
                  <a:srgbClr val="FF0066"/>
                </a:solidFill>
              </a:rPr>
              <a:t>a school</a:t>
            </a:r>
            <a:r>
              <a:rPr lang="en-US" altLang="zh-CN" sz="4000" b="1" i="1" u="sng" dirty="0">
                <a:solidFill>
                  <a:srgbClr val="FF0066"/>
                </a:solidFill>
                <a:ea typeface="宋体" charset="-122"/>
              </a:rPr>
              <a:t> </a:t>
            </a:r>
            <a:r>
              <a:rPr lang="en-US" sz="4000" dirty="0" smtClean="0">
                <a:solidFill>
                  <a:srgbClr val="FF0000"/>
                </a:solidFill>
              </a:rPr>
              <a:t>work</a:t>
            </a:r>
            <a:r>
              <a:rPr lang="en-US" altLang="zh-CN" sz="4000" dirty="0" smtClean="0">
                <a:solidFill>
                  <a:srgbClr val="FF0000"/>
                </a:solidFill>
                <a:ea typeface="宋体" charset="-122"/>
              </a:rPr>
              <a:t>.</a:t>
            </a:r>
            <a:endParaRPr lang="zh-CN" altLang="en-US" sz="4000" dirty="0">
              <a:solidFill>
                <a:srgbClr val="FF0000"/>
              </a:solidFill>
              <a:ea typeface="宋体" charset="-122"/>
            </a:endParaRP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0" y="358140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200" dirty="0" err="1" smtClean="0"/>
              <a:t>Wo</a:t>
            </a:r>
            <a:r>
              <a:rPr lang="en-US" sz="3200" dirty="0" smtClean="0">
                <a:solidFill>
                  <a:schemeClr val="tx2"/>
                </a:solidFill>
              </a:rPr>
              <a:t> </a:t>
            </a:r>
            <a:r>
              <a:rPr lang="en-US" sz="3200" dirty="0" err="1" smtClean="0">
                <a:solidFill>
                  <a:schemeClr val="hlink"/>
                </a:solidFill>
              </a:rPr>
              <a:t>zai</a:t>
            </a:r>
            <a:r>
              <a:rPr lang="en-US" sz="3200" dirty="0" smtClean="0">
                <a:solidFill>
                  <a:schemeClr val="tx2"/>
                </a:solidFill>
              </a:rPr>
              <a:t>   </a:t>
            </a:r>
            <a:r>
              <a:rPr lang="en-US" sz="3200" b="1" i="1" u="sng" dirty="0" smtClean="0">
                <a:solidFill>
                  <a:srgbClr val="FF0066"/>
                </a:solidFill>
              </a:rPr>
              <a:t>1 + MW + school</a:t>
            </a:r>
            <a:r>
              <a:rPr lang="en-US" sz="3200" b="1" i="1" dirty="0" smtClean="0">
                <a:solidFill>
                  <a:srgbClr val="FF0066"/>
                </a:solidFill>
              </a:rPr>
              <a:t>  </a:t>
            </a:r>
            <a:r>
              <a:rPr lang="en-US" sz="3200" dirty="0" smtClean="0">
                <a:solidFill>
                  <a:srgbClr val="FF0000"/>
                </a:solidFill>
              </a:rPr>
              <a:t>gong </a:t>
            </a:r>
            <a:r>
              <a:rPr lang="en-US" sz="3200" dirty="0" err="1">
                <a:solidFill>
                  <a:srgbClr val="FF0000"/>
                </a:solidFill>
              </a:rPr>
              <a:t>zuo</a:t>
            </a:r>
            <a:r>
              <a:rPr lang="en-US" sz="3200" dirty="0">
                <a:solidFill>
                  <a:srgbClr val="FF0000"/>
                </a:solidFill>
              </a:rPr>
              <a:t>.</a:t>
            </a:r>
            <a:endParaRPr lang="zh-CN" altLang="en-US" sz="3200" dirty="0">
              <a:solidFill>
                <a:srgbClr val="FF0000"/>
              </a:solidFill>
              <a:ea typeface="宋体" charset="-122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0" y="541020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zh-CN" altLang="en-US" sz="6000" dirty="0" smtClean="0">
                <a:latin typeface="Daily Chinese" pitchFamily="49" charset="-122"/>
                <a:ea typeface="Daily Chinese" pitchFamily="49" charset="-122"/>
              </a:rPr>
              <a:t>我</a:t>
            </a:r>
            <a:r>
              <a:rPr lang="zh-CN" altLang="en-US" sz="6000" dirty="0" smtClean="0">
                <a:solidFill>
                  <a:schemeClr val="hlink"/>
                </a:solidFill>
                <a:latin typeface="Daily Chinese" pitchFamily="49" charset="-122"/>
                <a:ea typeface="Daily Chinese" pitchFamily="49" charset="-122"/>
              </a:rPr>
              <a:t>在</a:t>
            </a:r>
            <a:r>
              <a:rPr lang="zh-CN" altLang="en-US" sz="6000" u="sng" dirty="0" smtClean="0">
                <a:solidFill>
                  <a:srgbClr val="FF0066"/>
                </a:solidFill>
                <a:latin typeface="Daily Chinese" pitchFamily="49" charset="-122"/>
                <a:ea typeface="Daily Chinese" pitchFamily="49" charset="-122"/>
              </a:rPr>
              <a:t>一家学</a:t>
            </a:r>
            <a:r>
              <a:rPr lang="zh-CN" altLang="en-US" sz="6000" u="sng" dirty="0">
                <a:solidFill>
                  <a:srgbClr val="FF0066"/>
                </a:solidFill>
                <a:latin typeface="Daily Chinese" pitchFamily="49" charset="-122"/>
                <a:ea typeface="Daily Chinese" pitchFamily="49" charset="-122"/>
              </a:rPr>
              <a:t>校</a:t>
            </a:r>
            <a:r>
              <a:rPr lang="zh-CN" altLang="en-US" sz="6000" dirty="0">
                <a:solidFill>
                  <a:srgbClr val="FF0000"/>
                </a:solidFill>
                <a:latin typeface="Daily Chinese" pitchFamily="49" charset="-122"/>
                <a:ea typeface="Daily Chinese" pitchFamily="49" charset="-122"/>
              </a:rPr>
              <a:t>工作。</a:t>
            </a:r>
          </a:p>
        </p:txBody>
      </p:sp>
    </p:spTree>
    <p:extLst>
      <p:ext uri="{BB962C8B-B14F-4D97-AF65-F5344CB8AC3E}">
        <p14:creationId xmlns="" xmlns:p14="http://schemas.microsoft.com/office/powerpoint/2010/main" val="1455192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4" grpId="0"/>
      <p:bldP spid="10245" grpId="0"/>
      <p:bldP spid="1024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</TotalTime>
  <Words>1663</Words>
  <Application>Microsoft Office PowerPoint</Application>
  <PresentationFormat>On-screen Show (4:3)</PresentationFormat>
  <Paragraphs>444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Slide 1</vt:lpstr>
      <vt:lpstr>Slide 2</vt:lpstr>
      <vt:lpstr>The omission of “的”</vt:lpstr>
      <vt:lpstr>True or false (correct the answer if it’s false)</vt:lpstr>
      <vt:lpstr>To describe a place/location</vt:lpstr>
      <vt:lpstr>Slide 6</vt:lpstr>
      <vt:lpstr>Slide 7</vt:lpstr>
      <vt:lpstr>Someone  works/studies/eats at a place.</vt:lpstr>
      <vt:lpstr>I work at a school.</vt:lpstr>
      <vt:lpstr>Slide 10</vt:lpstr>
      <vt:lpstr>Slide 11</vt:lpstr>
      <vt:lpstr>Slide 12</vt:lpstr>
      <vt:lpstr>closure</vt:lpstr>
      <vt:lpstr>Slide 14</vt:lpstr>
      <vt:lpstr>kou</vt:lpstr>
      <vt:lpstr>ma</vt:lpstr>
      <vt:lpstr>“是”questions:</vt:lpstr>
      <vt:lpstr>shì </vt:lpstr>
      <vt:lpstr>Slide 19</vt:lpstr>
      <vt:lpstr>Slide 20</vt:lpstr>
      <vt:lpstr>Slide 21</vt:lpstr>
      <vt:lpstr>Slide 22</vt:lpstr>
      <vt:lpstr>Slide 23</vt:lpstr>
    </vt:vector>
  </TitlesOfParts>
  <Company>Emory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Wang Desktop</dc:creator>
  <cp:lastModifiedBy>Amy Feng</cp:lastModifiedBy>
  <cp:revision>88</cp:revision>
  <dcterms:created xsi:type="dcterms:W3CDTF">2014-08-31T17:19:36Z</dcterms:created>
  <dcterms:modified xsi:type="dcterms:W3CDTF">2015-09-07T14:29:40Z</dcterms:modified>
</cp:coreProperties>
</file>