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9" r:id="rId3"/>
    <p:sldId id="260" r:id="rId4"/>
    <p:sldId id="276" r:id="rId5"/>
    <p:sldId id="263" r:id="rId6"/>
    <p:sldId id="278" r:id="rId7"/>
    <p:sldId id="264" r:id="rId8"/>
    <p:sldId id="262" r:id="rId9"/>
    <p:sldId id="281" r:id="rId10"/>
    <p:sldId id="282" r:id="rId11"/>
    <p:sldId id="284" r:id="rId12"/>
    <p:sldId id="285" r:id="rId13"/>
    <p:sldId id="357" r:id="rId14"/>
    <p:sldId id="351" r:id="rId15"/>
    <p:sldId id="352" r:id="rId16"/>
    <p:sldId id="353" r:id="rId17"/>
    <p:sldId id="354" r:id="rId18"/>
    <p:sldId id="355" r:id="rId19"/>
    <p:sldId id="358" r:id="rId20"/>
    <p:sldId id="356" r:id="rId21"/>
    <p:sldId id="34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53" autoAdjust="0"/>
    <p:restoredTop sz="94660"/>
  </p:normalViewPr>
  <p:slideViewPr>
    <p:cSldViewPr>
      <p:cViewPr varScale="1">
        <p:scale>
          <a:sx n="77" d="100"/>
          <a:sy n="77" d="100"/>
        </p:scale>
        <p:origin x="-108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3-08-05T00:05:53.8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0 352,'0'0,"0"0,18 0,-18 0,17 0,1-17,0 17,-18-18,17 18,1 0,-18 0,0 0,17 0,-17-18,0 18,0 0,18 0,-18 0,18 0,-18-17,17 17,-17 0,18 0,-18-18,18 0,-1 18,-17 0,18 0,-18-17,17 17,1-18,0 18,-18-18,0 18,35 0,-35-16,17 16,-17-18,0 0,18 18,-18 0,0-17,0 17,0-18,18 18,-18 0,0-17,0-1,0 18,0-18,0 18,0-17,0-1,0 18,0-18,0 18,-18 0,18 0,-18 0,18 0,-17 0,17 0,-18 0,1 0,17 0,-18 0,18 0,-18 0,18 0,-17 0,17 0,0 0,0 0,-18 0,18 18,0 0,0-18,0 0,-17 0,17 17,0-17,0 0,-18 0,18 18,-18-18,18 18,0-18,0 17,0-17,0 18,0-18,0 17,-17-17,17 18,0-18,0 0,0 18,0-18,0 0,0 16,0-16,0 0,0 0,0 18,17-18,-17 18,0-18,18 0,-18 17,0-17,0 0,18 0,-18 0,17 0,-17 0,18 0,-1 0,-17 0,18 0,-18 0,18 0,-1 0,-17 0,0 0,18 0,-18 0,0 0,17 0,-17 0,0 0,18 0,0-17,-18 17,0-18,17 18,-17 0,0 0,18 0,-18-18,17 18,-17 0,18 0,-18-16,0 16,0 0,18 0,-18-18,0 18,0-18,17 18,1 0,-18 0,0 0,0-17,17 17,-17 0,0 0,0-18,18 18,-18 0,0-17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FF482-D8D4-4BF8-BE2B-87CBF397884E}" type="datetimeFigureOut">
              <a:rPr lang="en-US" smtClean="0"/>
              <a:pPr/>
              <a:t>8/9/2015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F453E-C9C8-4481-B1A4-4F72B270B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278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23B7-DB8C-4DC7-9A9D-12E8746643C1}" type="datetimeFigureOut">
              <a:rPr lang="en-US" smtClean="0"/>
              <a:pPr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FB09-BE5F-415D-8AE6-F01A3D302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23B7-DB8C-4DC7-9A9D-12E8746643C1}" type="datetimeFigureOut">
              <a:rPr lang="en-US" smtClean="0"/>
              <a:pPr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FB09-BE5F-415D-8AE6-F01A3D302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23B7-DB8C-4DC7-9A9D-12E8746643C1}" type="datetimeFigureOut">
              <a:rPr lang="en-US" smtClean="0"/>
              <a:pPr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FB09-BE5F-415D-8AE6-F01A3D302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23B7-DB8C-4DC7-9A9D-12E8746643C1}" type="datetimeFigureOut">
              <a:rPr lang="en-US" smtClean="0"/>
              <a:pPr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FB09-BE5F-415D-8AE6-F01A3D302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23B7-DB8C-4DC7-9A9D-12E8746643C1}" type="datetimeFigureOut">
              <a:rPr lang="en-US" smtClean="0"/>
              <a:pPr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FB09-BE5F-415D-8AE6-F01A3D302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23B7-DB8C-4DC7-9A9D-12E8746643C1}" type="datetimeFigureOut">
              <a:rPr lang="en-US" smtClean="0"/>
              <a:pPr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FB09-BE5F-415D-8AE6-F01A3D302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23B7-DB8C-4DC7-9A9D-12E8746643C1}" type="datetimeFigureOut">
              <a:rPr lang="en-US" smtClean="0"/>
              <a:pPr/>
              <a:t>8/9/2015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FB09-BE5F-415D-8AE6-F01A3D302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23B7-DB8C-4DC7-9A9D-12E8746643C1}" type="datetimeFigureOut">
              <a:rPr lang="en-US" smtClean="0"/>
              <a:pPr/>
              <a:t>8/9/2015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FB09-BE5F-415D-8AE6-F01A3D302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23B7-DB8C-4DC7-9A9D-12E8746643C1}" type="datetimeFigureOut">
              <a:rPr lang="en-US" smtClean="0"/>
              <a:pPr/>
              <a:t>8/9/2015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FB09-BE5F-415D-8AE6-F01A3D302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23B7-DB8C-4DC7-9A9D-12E8746643C1}" type="datetimeFigureOut">
              <a:rPr lang="en-US" smtClean="0"/>
              <a:pPr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FB09-BE5F-415D-8AE6-F01A3D302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23B7-DB8C-4DC7-9A9D-12E8746643C1}" type="datetimeFigureOut">
              <a:rPr lang="en-US" smtClean="0"/>
              <a:pPr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FB09-BE5F-415D-8AE6-F01A3D302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A23B7-DB8C-4DC7-9A9D-12E8746643C1}" type="datetimeFigureOut">
              <a:rPr lang="en-US" smtClean="0"/>
              <a:pPr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BFB09-BE5F-415D-8AE6-F01A3D302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docid=2_J7QLNwrpu8WM&amp;tbnid=G3anxot-Z19RkM:&amp;ved=0CAUQjRw&amp;url=http://cn.hujiang.com/new/p404497/&amp;ei=de7-UbuaA4HA9QTfk4DgCw&amp;bvm=bv.50165853,d.eWU&amp;psig=AFQjCNGVNC7WHBRs-gpTxrf66py6vE7CvQ&amp;ust=1375748040920686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93725"/>
          </a:xfrm>
          <a:extLst/>
        </p:spPr>
        <p:txBody>
          <a:bodyPr lIns="45720" tIns="0" rIns="45720" bIns="0" rtlCol="0" anchor="b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</a:rPr>
              <a:t>Re </a:t>
            </a:r>
            <a:r>
              <a:rPr lang="en-US" sz="3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</a:rPr>
              <a:t>shen</a:t>
            </a:r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zh-CN" alt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（热身）</a:t>
            </a:r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Class </a:t>
            </a:r>
            <a:r>
              <a:rPr lang="en-US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room 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175125" y="609600"/>
            <a:ext cx="4968875" cy="6019800"/>
          </a:xfrm>
        </p:spPr>
        <p:txBody>
          <a:bodyPr rtlCol="0">
            <a:normAutofit lnSpcReduction="10000"/>
          </a:bodyPr>
          <a:lstStyle/>
          <a:p>
            <a:pPr marL="273050" indent="-2730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dirty="0" smtClean="0"/>
              <a:t>warm up</a:t>
            </a:r>
          </a:p>
          <a:p>
            <a:pPr marL="273050" indent="-2730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dirty="0" smtClean="0"/>
              <a:t>notes</a:t>
            </a:r>
          </a:p>
          <a:p>
            <a:pPr marL="273050" indent="-2730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dirty="0" smtClean="0"/>
              <a:t>practice</a:t>
            </a:r>
          </a:p>
          <a:p>
            <a:pPr marL="273050" indent="-2730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dirty="0" smtClean="0"/>
              <a:t>quiz</a:t>
            </a:r>
          </a:p>
          <a:p>
            <a:pPr marL="273050" indent="-2730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dirty="0" smtClean="0"/>
              <a:t>test/exam</a:t>
            </a:r>
          </a:p>
          <a:p>
            <a:pPr marL="273050" indent="-2730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dirty="0" smtClean="0"/>
              <a:t>homework</a:t>
            </a:r>
          </a:p>
          <a:p>
            <a:pPr marL="273050" indent="-2730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dirty="0" smtClean="0"/>
              <a:t>question</a:t>
            </a:r>
          </a:p>
          <a:p>
            <a:pPr marL="273050" indent="-2730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300" dirty="0" smtClean="0"/>
          </a:p>
          <a:p>
            <a:pPr marL="273050" indent="-2730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300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609600"/>
            <a:ext cx="4435475" cy="6049963"/>
          </a:xfrm>
        </p:spPr>
        <p:txBody>
          <a:bodyPr rtlCol="0">
            <a:normAutofit lnSpcReduction="10000"/>
          </a:bodyPr>
          <a:lstStyle/>
          <a:p>
            <a:pPr marL="273050" indent="-2730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dirty="0" smtClean="0"/>
              <a:t>re </a:t>
            </a:r>
            <a:r>
              <a:rPr lang="en-US" sz="4800" dirty="0" err="1" smtClean="0"/>
              <a:t>shen</a:t>
            </a:r>
            <a:r>
              <a:rPr lang="en-US" altLang="zh-CN" sz="4800" dirty="0" smtClean="0"/>
              <a:t> </a:t>
            </a:r>
            <a:r>
              <a:rPr lang="zh-CN" altLang="en-US" sz="4800" dirty="0" smtClean="0">
                <a:latin typeface="Daily Chinese" pitchFamily="49" charset="-122"/>
                <a:ea typeface="Daily Chinese" pitchFamily="49" charset="-122"/>
              </a:rPr>
              <a:t>热身</a:t>
            </a:r>
          </a:p>
          <a:p>
            <a:pPr marL="273050" indent="-2730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dirty="0" smtClean="0"/>
              <a:t>bi </a:t>
            </a:r>
            <a:r>
              <a:rPr lang="en-US" sz="4800" dirty="0" err="1" smtClean="0"/>
              <a:t>ji</a:t>
            </a:r>
            <a:r>
              <a:rPr lang="en-US" altLang="zh-CN" sz="4800" dirty="0" smtClean="0"/>
              <a:t> </a:t>
            </a:r>
            <a:r>
              <a:rPr lang="zh-CN" altLang="en-US" sz="4800" dirty="0" smtClean="0">
                <a:latin typeface="Daily Chinese" pitchFamily="49" charset="-122"/>
                <a:ea typeface="Daily Chinese" pitchFamily="49" charset="-122"/>
              </a:rPr>
              <a:t>笔记</a:t>
            </a:r>
          </a:p>
          <a:p>
            <a:pPr marL="273050" indent="-2730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dirty="0" err="1" smtClean="0"/>
              <a:t>lian</a:t>
            </a:r>
            <a:r>
              <a:rPr lang="en-US" sz="4800" dirty="0" smtClean="0"/>
              <a:t> xi</a:t>
            </a:r>
            <a:r>
              <a:rPr lang="en-US" altLang="zh-CN" sz="4800" dirty="0" smtClean="0"/>
              <a:t> </a:t>
            </a:r>
            <a:r>
              <a:rPr lang="zh-CN" altLang="en-US" sz="4800" dirty="0" smtClean="0">
                <a:latin typeface="Daily Chinese" pitchFamily="49" charset="-122"/>
                <a:ea typeface="Daily Chinese" pitchFamily="49" charset="-122"/>
              </a:rPr>
              <a:t>练习</a:t>
            </a:r>
          </a:p>
          <a:p>
            <a:pPr marL="273050" indent="-2730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dirty="0" err="1" smtClean="0"/>
              <a:t>ce</a:t>
            </a:r>
            <a:r>
              <a:rPr lang="en-US" sz="4800" dirty="0" smtClean="0"/>
              <a:t> </a:t>
            </a:r>
            <a:r>
              <a:rPr lang="en-US" sz="4800" dirty="0" err="1" smtClean="0"/>
              <a:t>yan</a:t>
            </a:r>
            <a:r>
              <a:rPr lang="en-US" altLang="zh-CN" sz="4800" dirty="0" smtClean="0"/>
              <a:t> </a:t>
            </a:r>
            <a:r>
              <a:rPr lang="zh-CN" altLang="en-US" sz="4800" dirty="0" smtClean="0">
                <a:latin typeface="Daily Chinese" pitchFamily="49" charset="-122"/>
                <a:ea typeface="Daily Chinese" pitchFamily="49" charset="-122"/>
              </a:rPr>
              <a:t>测验</a:t>
            </a:r>
          </a:p>
          <a:p>
            <a:pPr marL="273050" indent="-2730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dirty="0" err="1" smtClean="0"/>
              <a:t>kao</a:t>
            </a:r>
            <a:r>
              <a:rPr lang="en-US" sz="4800" dirty="0" smtClean="0"/>
              <a:t> </a:t>
            </a:r>
            <a:r>
              <a:rPr lang="en-US" sz="4800" dirty="0" err="1" smtClean="0"/>
              <a:t>shi</a:t>
            </a:r>
            <a:r>
              <a:rPr lang="en-US" altLang="zh-CN" sz="4800" dirty="0" smtClean="0"/>
              <a:t> </a:t>
            </a:r>
            <a:r>
              <a:rPr lang="zh-CN" altLang="en-US" sz="4800" dirty="0" smtClean="0">
                <a:latin typeface="Daily Chinese" pitchFamily="49" charset="-122"/>
                <a:ea typeface="Daily Chinese" pitchFamily="49" charset="-122"/>
              </a:rPr>
              <a:t>考试</a:t>
            </a:r>
          </a:p>
          <a:p>
            <a:pPr marL="273050" indent="-2730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dirty="0" err="1" smtClean="0"/>
              <a:t>zuo</a:t>
            </a:r>
            <a:r>
              <a:rPr lang="en-US" sz="4800" dirty="0" smtClean="0"/>
              <a:t> ye</a:t>
            </a:r>
            <a:r>
              <a:rPr lang="en-US" altLang="zh-CN" sz="4800" dirty="0" smtClean="0"/>
              <a:t> </a:t>
            </a:r>
            <a:r>
              <a:rPr lang="zh-CN" altLang="en-US" sz="4800" dirty="0" smtClean="0">
                <a:latin typeface="Daily Chinese" pitchFamily="49" charset="-122"/>
                <a:ea typeface="Daily Chinese" pitchFamily="49" charset="-122"/>
              </a:rPr>
              <a:t>作业</a:t>
            </a:r>
          </a:p>
          <a:p>
            <a:pPr marL="273050" indent="-2730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dirty="0" err="1" smtClean="0"/>
              <a:t>wen</a:t>
            </a:r>
            <a:r>
              <a:rPr lang="en-US" sz="4800" dirty="0" smtClean="0"/>
              <a:t> </a:t>
            </a:r>
            <a:r>
              <a:rPr lang="en-US" sz="4800" dirty="0" err="1" smtClean="0"/>
              <a:t>ti</a:t>
            </a:r>
            <a:r>
              <a:rPr lang="en-US" altLang="zh-CN" sz="4800" dirty="0" smtClean="0"/>
              <a:t> </a:t>
            </a:r>
            <a:r>
              <a:rPr lang="zh-CN" altLang="en-US" sz="4800" dirty="0" smtClean="0">
                <a:latin typeface="Daily Chinese" pitchFamily="49" charset="-122"/>
                <a:ea typeface="Daily Chinese" pitchFamily="49" charset="-122"/>
              </a:rPr>
              <a:t>问题</a:t>
            </a:r>
          </a:p>
          <a:p>
            <a:pPr marL="273050" indent="-2730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300" dirty="0" smtClean="0"/>
          </a:p>
          <a:p>
            <a:pPr marL="273050" indent="-2730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9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967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Xiaonan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609600"/>
            <a:ext cx="9696450" cy="140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68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Xiaonan\Desktop\2011-08-11 18;52;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76800"/>
            <a:ext cx="8782050" cy="1240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0433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099050" cy="745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7628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772400" cy="38639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mtClean="0"/>
              <a:t> </a:t>
            </a:r>
            <a:endParaRPr lang="en-US" sz="20000" dirty="0"/>
          </a:p>
        </p:txBody>
      </p:sp>
      <p:sp>
        <p:nvSpPr>
          <p:cNvPr id="21506" name="Text Placeholder 2"/>
          <p:cNvSpPr>
            <a:spLocks noGrp="1"/>
          </p:cNvSpPr>
          <p:nvPr>
            <p:ph type="body" idx="1"/>
          </p:nvPr>
        </p:nvSpPr>
        <p:spPr>
          <a:xfrm>
            <a:off x="762000" y="-152400"/>
            <a:ext cx="7772400" cy="1500188"/>
          </a:xfrm>
        </p:spPr>
        <p:txBody>
          <a:bodyPr/>
          <a:lstStyle/>
          <a:p>
            <a:pPr algn="ctr" eaLnBrk="1" hangingPunct="1"/>
            <a:r>
              <a:rPr lang="en-US" sz="4800" smtClean="0">
                <a:solidFill>
                  <a:schemeClr val="tx1"/>
                </a:solidFill>
              </a:rPr>
              <a:t> shi</a:t>
            </a:r>
          </a:p>
        </p:txBody>
      </p:sp>
      <p:sp>
        <p:nvSpPr>
          <p:cNvPr id="21507" name="Title 1"/>
          <p:cNvSpPr txBox="1">
            <a:spLocks/>
          </p:cNvSpPr>
          <p:nvPr/>
        </p:nvSpPr>
        <p:spPr bwMode="auto">
          <a:xfrm>
            <a:off x="838200" y="2514600"/>
            <a:ext cx="7772400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0" b="1">
                <a:latin typeface="Calibri" panose="020F0502020204030204" pitchFamily="34" charset="0"/>
              </a:rPr>
              <a:t> </a:t>
            </a:r>
            <a:r>
              <a:rPr lang="zh-CN" altLang="en-US" sz="20000">
                <a:latin typeface="Calibri" panose="020F0502020204030204" pitchFamily="34" charset="0"/>
                <a:ea typeface="Daily Chinese" pitchFamily="49" charset="-122"/>
                <a:cs typeface="宋体" panose="02010600030101010101" pitchFamily="2" charset="-122"/>
              </a:rPr>
              <a:t>是</a:t>
            </a:r>
            <a:endParaRPr lang="en-US" sz="20000">
              <a:latin typeface="Calibri" panose="020F0502020204030204" pitchFamily="34" charset="0"/>
              <a:ea typeface="Daily Chinese" pitchFamily="49" charset="-122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914400" y="1143000"/>
            <a:ext cx="77724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4800">
                <a:latin typeface="Calibri" panose="020F0502020204030204" pitchFamily="34" charset="0"/>
              </a:rPr>
              <a:t> am/is/are</a:t>
            </a:r>
          </a:p>
        </p:txBody>
      </p:sp>
    </p:spTree>
    <p:extLst>
      <p:ext uri="{BB962C8B-B14F-4D97-AF65-F5344CB8AC3E}">
        <p14:creationId xmlns="" xmlns:p14="http://schemas.microsoft.com/office/powerpoint/2010/main" val="70508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r>
              <a:rPr lang="en-US" smtClean="0"/>
              <a:t>Ni</a:t>
            </a: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>
          <a:xfrm>
            <a:off x="1295400" y="2971800"/>
            <a:ext cx="6400800" cy="3581400"/>
          </a:xfrm>
        </p:spPr>
        <p:txBody>
          <a:bodyPr/>
          <a:lstStyle/>
          <a:p>
            <a:r>
              <a:rPr lang="zh-CN" altLang="en-US" sz="20000" smtClean="0">
                <a:solidFill>
                  <a:schemeClr val="tx1"/>
                </a:solidFill>
                <a:ea typeface="Daily Chinese" pitchFamily="49" charset="-122"/>
                <a:cs typeface="宋体" panose="02010600030101010101" pitchFamily="2" charset="-122"/>
              </a:rPr>
              <a:t>你</a:t>
            </a:r>
            <a:endParaRPr lang="en-US" sz="20000" smtClean="0">
              <a:solidFill>
                <a:schemeClr val="tx1"/>
              </a:solidFill>
              <a:ea typeface="Daily Chinese" pitchFamily="49" charset="-122"/>
              <a:cs typeface="宋体" panose="02010600030101010101" pitchFamily="2" charset="-122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9906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>
                <a:latin typeface="Calibri" panose="020F0502020204030204" pitchFamily="34" charset="0"/>
              </a:rPr>
              <a:t>you</a:t>
            </a:r>
          </a:p>
        </p:txBody>
      </p:sp>
    </p:spTree>
    <p:extLst>
      <p:ext uri="{BB962C8B-B14F-4D97-AF65-F5344CB8AC3E}">
        <p14:creationId xmlns="" xmlns:p14="http://schemas.microsoft.com/office/powerpoint/2010/main" val="189852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r>
              <a:rPr lang="en-US" smtClean="0"/>
              <a:t>wo</a:t>
            </a: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>
          <a:xfrm>
            <a:off x="1295400" y="2971800"/>
            <a:ext cx="6400800" cy="3581400"/>
          </a:xfrm>
        </p:spPr>
        <p:txBody>
          <a:bodyPr/>
          <a:lstStyle/>
          <a:p>
            <a:r>
              <a:rPr lang="zh-CN" altLang="en-US" sz="20000" smtClean="0">
                <a:solidFill>
                  <a:schemeClr val="tx1"/>
                </a:solidFill>
                <a:ea typeface="Daily Chinese" pitchFamily="49" charset="-122"/>
                <a:cs typeface="宋体" panose="02010600030101010101" pitchFamily="2" charset="-122"/>
              </a:rPr>
              <a:t>我</a:t>
            </a:r>
            <a:endParaRPr lang="en-US" sz="20000" smtClean="0">
              <a:solidFill>
                <a:schemeClr val="tx1"/>
              </a:solidFill>
              <a:ea typeface="Daily Chinese" pitchFamily="49" charset="-122"/>
              <a:cs typeface="宋体" panose="02010600030101010101" pitchFamily="2" charset="-122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9906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>
                <a:latin typeface="Calibri" panose="020F0502020204030204" pitchFamily="34" charset="0"/>
              </a:rPr>
              <a:t>I/me</a:t>
            </a:r>
          </a:p>
        </p:txBody>
      </p:sp>
    </p:spTree>
    <p:extLst>
      <p:ext uri="{BB962C8B-B14F-4D97-AF65-F5344CB8AC3E}">
        <p14:creationId xmlns="" xmlns:p14="http://schemas.microsoft.com/office/powerpoint/2010/main" val="78320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3886200" cy="1470025"/>
          </a:xfrm>
        </p:spPr>
        <p:txBody>
          <a:bodyPr/>
          <a:lstStyle/>
          <a:p>
            <a:r>
              <a:rPr lang="en-US" smtClean="0"/>
              <a:t>ta</a:t>
            </a: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>
          <a:xfrm>
            <a:off x="1295400" y="2971800"/>
            <a:ext cx="3200400" cy="3581400"/>
          </a:xfrm>
        </p:spPr>
        <p:txBody>
          <a:bodyPr/>
          <a:lstStyle/>
          <a:p>
            <a:r>
              <a:rPr lang="zh-CN" altLang="en-US" sz="20000" smtClean="0">
                <a:solidFill>
                  <a:schemeClr val="tx1"/>
                </a:solidFill>
                <a:ea typeface="Daily Chinese" pitchFamily="49" charset="-122"/>
                <a:cs typeface="宋体" panose="02010600030101010101" pitchFamily="2" charset="-122"/>
              </a:rPr>
              <a:t>他</a:t>
            </a:r>
            <a:endParaRPr lang="en-US" sz="20000" smtClean="0">
              <a:solidFill>
                <a:schemeClr val="tx1"/>
              </a:solidFill>
              <a:ea typeface="Daily Chinese" pitchFamily="49" charset="-122"/>
              <a:cs typeface="宋体" panose="02010600030101010101" pitchFamily="2" charset="-122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990600"/>
            <a:ext cx="38862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>
                <a:latin typeface="Calibri" panose="020F0502020204030204" pitchFamily="34" charset="0"/>
              </a:rPr>
              <a:t>He/him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191000" y="0"/>
            <a:ext cx="38862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>
                <a:latin typeface="Calibri" panose="020F0502020204030204" pitchFamily="34" charset="0"/>
              </a:rPr>
              <a:t>ta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457700" y="984250"/>
            <a:ext cx="38862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>
                <a:latin typeface="Calibri" panose="020F0502020204030204" pitchFamily="34" charset="0"/>
              </a:rPr>
              <a:t>She/her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5410200" y="3048000"/>
            <a:ext cx="3200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0">
                <a:latin typeface="Calibri" panose="020F0502020204030204" pitchFamily="34" charset="0"/>
                <a:ea typeface="Daily Chinese" pitchFamily="49" charset="-122"/>
                <a:cs typeface="宋体" panose="02010600030101010101" pitchFamily="2" charset="-122"/>
              </a:rPr>
              <a:t>她</a:t>
            </a:r>
            <a:endParaRPr lang="en-US" sz="20000">
              <a:latin typeface="Calibri" panose="020F0502020204030204" pitchFamily="34" charset="0"/>
              <a:ea typeface="Daily Chinese" pitchFamily="49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805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 build="p"/>
      <p:bldP spid="4" grpId="0"/>
      <p:bldP spid="5" grpId="0"/>
      <p:bldP spid="6" grpId="0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3810000" cy="1470025"/>
          </a:xfrm>
        </p:spPr>
        <p:txBody>
          <a:bodyPr/>
          <a:lstStyle/>
          <a:p>
            <a:r>
              <a:rPr lang="en-US" smtClean="0"/>
              <a:t>You – </a:t>
            </a:r>
            <a:r>
              <a:rPr lang="zh-CN" altLang="en-US" smtClean="0"/>
              <a:t>你</a:t>
            </a:r>
            <a:endParaRPr lang="en-US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1447800"/>
            <a:ext cx="3810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>
                <a:latin typeface="Calibri" panose="020F0502020204030204" pitchFamily="34" charset="0"/>
              </a:rPr>
              <a:t>I/me – </a:t>
            </a:r>
            <a:r>
              <a:rPr lang="zh-CN" altLang="en-US" sz="4400">
                <a:latin typeface="Calibri" panose="020F0502020204030204" pitchFamily="34" charset="0"/>
              </a:rPr>
              <a:t>我</a:t>
            </a:r>
            <a:endParaRPr lang="en-US" sz="4400">
              <a:latin typeface="Calibri" panose="020F0502020204030204" pitchFamily="34" charset="0"/>
            </a:endParaRPr>
          </a:p>
        </p:txBody>
      </p:sp>
      <p:sp>
        <p:nvSpPr>
          <p:cNvPr id="6148" name="Title 1"/>
          <p:cNvSpPr txBox="1">
            <a:spLocks/>
          </p:cNvSpPr>
          <p:nvPr/>
        </p:nvSpPr>
        <p:spPr bwMode="auto">
          <a:xfrm>
            <a:off x="0" y="3067050"/>
            <a:ext cx="3810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sz="4400">
              <a:latin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3200400"/>
            <a:ext cx="3810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>
                <a:latin typeface="Calibri" panose="020F0502020204030204" pitchFamily="34" charset="0"/>
              </a:rPr>
              <a:t>He/him – </a:t>
            </a:r>
            <a:r>
              <a:rPr lang="zh-CN" altLang="en-US" sz="4400">
                <a:latin typeface="Calibri" panose="020F0502020204030204" pitchFamily="34" charset="0"/>
              </a:rPr>
              <a:t>他</a:t>
            </a:r>
            <a:endParaRPr lang="en-US" sz="4400">
              <a:latin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4953000"/>
            <a:ext cx="3810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>
                <a:latin typeface="Calibri" panose="020F0502020204030204" pitchFamily="34" charset="0"/>
              </a:rPr>
              <a:t>She/her – </a:t>
            </a:r>
            <a:r>
              <a:rPr lang="zh-CN" altLang="en-US" sz="4400">
                <a:latin typeface="Calibri" panose="020F0502020204030204" pitchFamily="34" charset="0"/>
              </a:rPr>
              <a:t>她</a:t>
            </a:r>
            <a:endParaRPr lang="en-US" sz="4400">
              <a:latin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819400" y="2332038"/>
            <a:ext cx="3810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>
                <a:latin typeface="Calibri" panose="020F0502020204030204" pitchFamily="34" charset="0"/>
              </a:rPr>
              <a:t>Am/is/are – </a:t>
            </a:r>
            <a:r>
              <a:rPr lang="zh-CN" altLang="en-US" sz="4400">
                <a:latin typeface="Calibri" panose="020F0502020204030204" pitchFamily="34" charset="0"/>
              </a:rPr>
              <a:t>是</a:t>
            </a:r>
            <a:endParaRPr lang="en-US" sz="440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10200" y="381000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/>
              <a:t>You are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48000" y="965200"/>
            <a:ext cx="2362200" cy="177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 bwMode="auto">
          <a:xfrm>
            <a:off x="6248400" y="-22225"/>
            <a:ext cx="3810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4400">
                <a:latin typeface="Calibri" panose="020F0502020204030204" pitchFamily="34" charset="0"/>
              </a:rPr>
              <a:t>你是</a:t>
            </a:r>
            <a:endParaRPr lang="en-US" sz="440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540375" y="1831975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/>
              <a:t>I am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048000" y="2182813"/>
            <a:ext cx="2362200" cy="735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 bwMode="auto">
          <a:xfrm>
            <a:off x="6248400" y="1308100"/>
            <a:ext cx="3810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4400">
                <a:latin typeface="Calibri" panose="020F0502020204030204" pitchFamily="34" charset="0"/>
              </a:rPr>
              <a:t>我是</a:t>
            </a:r>
            <a:endParaRPr lang="en-US" sz="440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15000" y="3810000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/>
              <a:t>He is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6248400" y="3505200"/>
            <a:ext cx="38100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4400">
                <a:latin typeface="Calibri" panose="020F0502020204030204" pitchFamily="34" charset="0"/>
              </a:rPr>
              <a:t>他是</a:t>
            </a:r>
            <a:endParaRPr lang="en-US" sz="4400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562600" y="5410200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/>
              <a:t>She is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6248400" y="5181600"/>
            <a:ext cx="38100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4400">
                <a:latin typeface="Calibri" panose="020F0502020204030204" pitchFamily="34" charset="0"/>
              </a:rPr>
              <a:t>她是</a:t>
            </a:r>
            <a:endParaRPr lang="en-US" sz="4400">
              <a:latin typeface="Calibri" panose="020F050202020403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352800" y="3352800"/>
            <a:ext cx="2667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276600" y="3429000"/>
            <a:ext cx="2819400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6246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12" grpId="0"/>
      <p:bldP spid="16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04800"/>
            <a:ext cx="96488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50292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/>
              <a:t>我是 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4741586" y="50292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/>
              <a:t>冯老师</a:t>
            </a:r>
            <a:endParaRPr lang="en-US" sz="9600" dirty="0"/>
          </a:p>
        </p:txBody>
      </p:sp>
    </p:spTree>
    <p:extLst>
      <p:ext uri="{BB962C8B-B14F-4D97-AF65-F5344CB8AC3E}">
        <p14:creationId xmlns="" xmlns:p14="http://schemas.microsoft.com/office/powerpoint/2010/main" val="32376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-14401800"/>
            <a:ext cx="10398125" cy="2125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" y="9144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Yellow River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76600" y="9906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Yangtze River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-571500"/>
            <a:ext cx="8229600" cy="1143000"/>
          </a:xfrm>
        </p:spPr>
        <p:txBody>
          <a:bodyPr/>
          <a:lstStyle/>
          <a:p>
            <a:pPr algn="l"/>
            <a:r>
              <a:rPr lang="en-US" sz="4000" smtClean="0">
                <a:solidFill>
                  <a:srgbClr val="FF0000"/>
                </a:solidFill>
              </a:rPr>
              <a:t/>
            </a:r>
            <a:br>
              <a:rPr lang="en-US" sz="4000" smtClean="0">
                <a:solidFill>
                  <a:srgbClr val="FF0000"/>
                </a:solidFill>
              </a:rPr>
            </a:br>
            <a:r>
              <a:rPr lang="en-US" sz="2400" smtClean="0"/>
              <a:t>http://www.mandarintools.com/chinesename.html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43000"/>
            <a:ext cx="90201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5127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测验提醒！！！</a:t>
            </a:r>
            <a:r>
              <a:rPr lang="en-US" altLang="zh-CN" sz="2400" dirty="0" smtClean="0">
                <a:solidFill>
                  <a:srgbClr val="FF0000"/>
                </a:solidFill>
              </a:rPr>
              <a:t>QUIZ-Matching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QUIZ study guide: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A Day: Wednesday (08/12)     B Day: Thursday (08/13)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2456795"/>
            <a:ext cx="5867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口                           </a:t>
            </a:r>
            <a:r>
              <a:rPr lang="en-US" altLang="zh-CN" sz="2800" dirty="0" smtClean="0"/>
              <a:t>mountain</a:t>
            </a:r>
          </a:p>
          <a:p>
            <a:r>
              <a:rPr lang="zh-CN" altLang="en-US" sz="2800" dirty="0" smtClean="0"/>
              <a:t>山                            </a:t>
            </a:r>
            <a:r>
              <a:rPr lang="en-US" altLang="zh-CN" sz="2800" dirty="0" smtClean="0"/>
              <a:t>am/is/are</a:t>
            </a:r>
          </a:p>
          <a:p>
            <a:r>
              <a:rPr lang="zh-CN" altLang="en-US" sz="2800" dirty="0" smtClean="0"/>
              <a:t>人                               </a:t>
            </a:r>
            <a:r>
              <a:rPr lang="en-US" altLang="zh-CN" sz="2800" dirty="0" smtClean="0"/>
              <a:t>water</a:t>
            </a:r>
          </a:p>
          <a:p>
            <a:r>
              <a:rPr lang="zh-CN" altLang="en-US" sz="2800" dirty="0" smtClean="0"/>
              <a:t>火                                  </a:t>
            </a:r>
            <a:r>
              <a:rPr lang="en-US" altLang="zh-CN" sz="2800" dirty="0" smtClean="0"/>
              <a:t>sun</a:t>
            </a:r>
          </a:p>
          <a:p>
            <a:r>
              <a:rPr lang="zh-CN" altLang="en-US" sz="2800" dirty="0" smtClean="0"/>
              <a:t>水                                </a:t>
            </a:r>
            <a:r>
              <a:rPr lang="en-US" altLang="zh-CN" sz="2800" dirty="0" smtClean="0"/>
              <a:t>moon</a:t>
            </a:r>
          </a:p>
          <a:p>
            <a:r>
              <a:rPr lang="zh-CN" altLang="en-US" sz="2800" dirty="0" smtClean="0"/>
              <a:t>我                                  </a:t>
            </a:r>
            <a:r>
              <a:rPr lang="en-US" altLang="zh-CN" sz="2800" dirty="0" smtClean="0"/>
              <a:t>I/am</a:t>
            </a:r>
          </a:p>
          <a:p>
            <a:r>
              <a:rPr lang="zh-CN" altLang="en-US" sz="2800" dirty="0" smtClean="0"/>
              <a:t>你                                    </a:t>
            </a:r>
            <a:r>
              <a:rPr lang="en-US" altLang="zh-CN" sz="2800" dirty="0" smtClean="0"/>
              <a:t>mouth</a:t>
            </a:r>
          </a:p>
          <a:p>
            <a:r>
              <a:rPr lang="zh-CN" altLang="en-US" sz="2800" dirty="0" smtClean="0"/>
              <a:t>月                                  </a:t>
            </a:r>
            <a:r>
              <a:rPr lang="en-US" altLang="zh-CN" sz="2800" dirty="0" smtClean="0"/>
              <a:t>you</a:t>
            </a:r>
          </a:p>
          <a:p>
            <a:r>
              <a:rPr lang="zh-CN" altLang="en-US" sz="2800" dirty="0" smtClean="0"/>
              <a:t>日                                     </a:t>
            </a:r>
            <a:r>
              <a:rPr lang="en-US" altLang="zh-CN" sz="2800" dirty="0" smtClean="0"/>
              <a:t>fire</a:t>
            </a:r>
          </a:p>
          <a:p>
            <a:r>
              <a:rPr lang="zh-CN" altLang="en-US" sz="2800" dirty="0" smtClean="0"/>
              <a:t>是                            </a:t>
            </a:r>
            <a:r>
              <a:rPr lang="en-US" altLang="zh-CN" sz="2800" dirty="0" smtClean="0"/>
              <a:t>tree/wood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8892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china-blank-map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-131763"/>
            <a:ext cx="8534400" cy="698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3">
            <p14:nvContentPartPr>
              <p14:cNvPr id="1740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1800" y="2514600"/>
              <a:ext cx="196850" cy="127000"/>
            </p14:xfrm>
          </p:contentPart>
        </mc:Choice>
        <mc:Fallback>
          <p:pic>
            <p:nvPicPr>
              <p:cNvPr id="1740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765966" y="2451280"/>
                <a:ext cx="228519" cy="254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i1.w.hjfile.cn/doc/201206/c8671c617cf744169e2a07727a6d07a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33823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6254750" cy="742950"/>
          </a:xfrm>
        </p:spPr>
        <p:txBody>
          <a:bodyPr anchor="b"/>
          <a:lstStyle/>
          <a:p>
            <a:pPr marL="0" indent="0" algn="ctr" eaLnBrk="1" hangingPunct="1">
              <a:buFontTx/>
              <a:buNone/>
            </a:pPr>
            <a:r>
              <a:rPr lang="en-US" sz="4100" dirty="0" smtClean="0">
                <a:latin typeface="Arial Black" pitchFamily="34" charset="0"/>
              </a:rPr>
              <a:t>Ni </a:t>
            </a:r>
            <a:r>
              <a:rPr lang="en-US" sz="4100" dirty="0" err="1" smtClean="0">
                <a:latin typeface="Arial Black" pitchFamily="34" charset="0"/>
              </a:rPr>
              <a:t>hao</a:t>
            </a:r>
            <a:endParaRPr lang="en-US" sz="4100" dirty="0" smtClean="0">
              <a:latin typeface="Arial Black" pitchFamily="34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066800" y="1524000"/>
            <a:ext cx="69342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5000" smtClean="0">
                <a:latin typeface="Daily Chinese" pitchFamily="49" charset="-122"/>
                <a:ea typeface="Daily Chinese" pitchFamily="49" charset="-122"/>
              </a:rPr>
              <a:t>你好</a:t>
            </a:r>
            <a:endParaRPr lang="zh-CN" altLang="en-US" sz="25000" dirty="0">
              <a:latin typeface="Daily Chinese" pitchFamily="49" charset="-122"/>
              <a:ea typeface="Daily Chinese" pitchFamily="49" charset="-122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1219200" y="990600"/>
            <a:ext cx="6254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defRPr/>
            </a:pPr>
            <a:r>
              <a:rPr lang="en-US" sz="4100" kern="0" dirty="0" smtClean="0">
                <a:latin typeface="Arial Black" pitchFamily="34" charset="0"/>
              </a:rPr>
              <a:t>hello</a:t>
            </a:r>
            <a:endParaRPr lang="en-US" sz="4100" kern="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  <p:bldP spid="10243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6254750" cy="742950"/>
          </a:xfrm>
        </p:spPr>
        <p:txBody>
          <a:bodyPr anchor="b"/>
          <a:lstStyle/>
          <a:p>
            <a:pPr marL="0" indent="0" algn="ctr" eaLnBrk="1" hangingPunct="1">
              <a:buFontTx/>
              <a:buNone/>
            </a:pPr>
            <a:r>
              <a:rPr lang="en-US" sz="4100" smtClean="0">
                <a:latin typeface="Arial Black" pitchFamily="34" charset="0"/>
              </a:rPr>
              <a:t>zhong guo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066800" y="1524000"/>
            <a:ext cx="69342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5000">
                <a:latin typeface="Daily Chinese" pitchFamily="49" charset="-122"/>
                <a:ea typeface="Daily Chinese" pitchFamily="49" charset="-122"/>
              </a:rPr>
              <a:t>中国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1219200" y="990600"/>
            <a:ext cx="6254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defRPr/>
            </a:pPr>
            <a:r>
              <a:rPr lang="en-US" sz="4100" kern="0" dirty="0">
                <a:latin typeface="Arial Black" pitchFamily="34" charset="0"/>
              </a:rPr>
              <a:t>China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  <p:bldP spid="10243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6254750" cy="742950"/>
          </a:xfrm>
        </p:spPr>
        <p:txBody>
          <a:bodyPr anchor="b"/>
          <a:lstStyle/>
          <a:p>
            <a:pPr marL="0" indent="0" algn="ctr" eaLnBrk="1" hangingPunct="1">
              <a:buFontTx/>
              <a:buNone/>
            </a:pPr>
            <a:r>
              <a:rPr lang="en-US" sz="4100" smtClean="0">
                <a:latin typeface="Arial Black" pitchFamily="34" charset="0"/>
              </a:rPr>
              <a:t>mei guo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066800" y="1524000"/>
            <a:ext cx="693420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5000">
                <a:latin typeface="Daily Chinese" pitchFamily="49" charset="-122"/>
                <a:ea typeface="Daily Chinese" pitchFamily="49" charset="-122"/>
              </a:rPr>
              <a:t>美国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1219200" y="990600"/>
            <a:ext cx="6254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defRPr/>
            </a:pPr>
            <a:r>
              <a:rPr lang="en-US" sz="4100" kern="0" dirty="0">
                <a:latin typeface="Arial Black" pitchFamily="34" charset="0"/>
              </a:rPr>
              <a:t>United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  <p:bldP spid="10243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  <a:extLst/>
        </p:spPr>
        <p:txBody>
          <a:bodyPr lIns="45720" tIns="0" rIns="45720" bIns="0" rtlCol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The top 5 largest countries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752600"/>
            <a:ext cx="7239000" cy="752475"/>
          </a:xfrm>
        </p:spPr>
        <p:txBody>
          <a:bodyPr/>
          <a:lstStyle/>
          <a:p>
            <a:pPr marL="273050" indent="-273050" eaLnBrk="1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sz="2600" dirty="0" smtClean="0">
                <a:latin typeface="Trebuchet MS" pitchFamily="34" charset="0"/>
              </a:rPr>
              <a:t>Russia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0" y="2590800"/>
            <a:ext cx="7239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sz="2600">
                <a:latin typeface="Trebuchet MS" pitchFamily="34" charset="0"/>
              </a:rPr>
              <a:t>Canada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0" y="3629025"/>
            <a:ext cx="7239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sz="2600">
                <a:latin typeface="Trebuchet MS" pitchFamily="34" charset="0"/>
              </a:rPr>
              <a:t>China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38200" y="4648200"/>
            <a:ext cx="7239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sz="2600">
                <a:latin typeface="Trebuchet MS" pitchFamily="34" charset="0"/>
              </a:rPr>
              <a:t>U.S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200" y="5638800"/>
            <a:ext cx="7239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sz="2600">
                <a:latin typeface="Trebuchet MS" pitchFamily="34" charset="0"/>
              </a:rPr>
              <a:t>Brazil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800600" y="1484313"/>
            <a:ext cx="7239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sz="2600" dirty="0">
                <a:latin typeface="Trebuchet MS" pitchFamily="34" charset="0"/>
              </a:rPr>
              <a:t>e </a:t>
            </a:r>
            <a:r>
              <a:rPr lang="en-US" sz="2600" dirty="0" err="1">
                <a:latin typeface="Trebuchet MS" pitchFamily="34" charset="0"/>
              </a:rPr>
              <a:t>luo</a:t>
            </a:r>
            <a:r>
              <a:rPr lang="en-US" sz="2600" dirty="0">
                <a:latin typeface="Trebuchet MS" pitchFamily="34" charset="0"/>
              </a:rPr>
              <a:t> </a:t>
            </a:r>
            <a:r>
              <a:rPr lang="en-US" sz="2600" dirty="0" err="1" smtClean="0">
                <a:latin typeface="Trebuchet MS" pitchFamily="34" charset="0"/>
              </a:rPr>
              <a:t>si</a:t>
            </a:r>
            <a:r>
              <a:rPr lang="zh-CN" altLang="en-US" sz="2600" dirty="0" smtClean="0">
                <a:latin typeface="Trebuchet MS" pitchFamily="34" charset="0"/>
              </a:rPr>
              <a:t> 俄罗斯</a:t>
            </a:r>
            <a:endParaRPr lang="en-US" sz="2600" dirty="0">
              <a:latin typeface="Trebuchet MS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940300" y="2438400"/>
            <a:ext cx="7239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sz="2600" dirty="0" err="1">
                <a:latin typeface="Trebuchet MS" pitchFamily="34" charset="0"/>
              </a:rPr>
              <a:t>jia</a:t>
            </a:r>
            <a:r>
              <a:rPr lang="en-US" sz="2600" dirty="0">
                <a:latin typeface="Trebuchet MS" pitchFamily="34" charset="0"/>
              </a:rPr>
              <a:t> </a:t>
            </a:r>
            <a:r>
              <a:rPr lang="en-US" sz="2600" dirty="0" err="1">
                <a:latin typeface="Trebuchet MS" pitchFamily="34" charset="0"/>
              </a:rPr>
              <a:t>na</a:t>
            </a:r>
            <a:r>
              <a:rPr lang="en-US" sz="2600" dirty="0">
                <a:latin typeface="Trebuchet MS" pitchFamily="34" charset="0"/>
              </a:rPr>
              <a:t> </a:t>
            </a:r>
            <a:r>
              <a:rPr lang="en-US" sz="2600" dirty="0" err="1" smtClean="0">
                <a:latin typeface="Trebuchet MS" pitchFamily="34" charset="0"/>
              </a:rPr>
              <a:t>da</a:t>
            </a:r>
            <a:r>
              <a:rPr lang="en-US" sz="2600" dirty="0" smtClean="0">
                <a:latin typeface="Trebuchet MS" pitchFamily="34" charset="0"/>
              </a:rPr>
              <a:t> </a:t>
            </a:r>
            <a:r>
              <a:rPr lang="zh-CN" altLang="en-US" sz="2600" dirty="0" smtClean="0">
                <a:latin typeface="Trebuchet MS" pitchFamily="34" charset="0"/>
              </a:rPr>
              <a:t>加拿大</a:t>
            </a:r>
            <a:endParaRPr lang="en-US" sz="2600" dirty="0">
              <a:latin typeface="Trebuchet MS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105400" y="1789113"/>
            <a:ext cx="7239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endParaRPr lang="en-US" sz="2600">
              <a:latin typeface="Trebuchet MS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089525" y="3384550"/>
            <a:ext cx="7239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sz="2600" dirty="0" err="1">
                <a:latin typeface="Trebuchet MS" pitchFamily="34" charset="0"/>
              </a:rPr>
              <a:t>zhong</a:t>
            </a:r>
            <a:r>
              <a:rPr lang="en-US" sz="2600" dirty="0">
                <a:latin typeface="Trebuchet MS" pitchFamily="34" charset="0"/>
              </a:rPr>
              <a:t> </a:t>
            </a:r>
            <a:r>
              <a:rPr lang="en-US" sz="2600" dirty="0" err="1" smtClean="0">
                <a:latin typeface="Trebuchet MS" pitchFamily="34" charset="0"/>
              </a:rPr>
              <a:t>guo</a:t>
            </a:r>
            <a:r>
              <a:rPr lang="en-US" sz="2600" dirty="0" smtClean="0">
                <a:latin typeface="Trebuchet MS" pitchFamily="34" charset="0"/>
              </a:rPr>
              <a:t> </a:t>
            </a:r>
            <a:r>
              <a:rPr lang="zh-CN" altLang="en-US" sz="2600" dirty="0" smtClean="0">
                <a:latin typeface="Trebuchet MS" pitchFamily="34" charset="0"/>
              </a:rPr>
              <a:t>中国</a:t>
            </a:r>
            <a:endParaRPr lang="en-US" sz="2600" dirty="0">
              <a:latin typeface="Trebuchet MS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065713" y="4419600"/>
            <a:ext cx="7239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sz="2600" dirty="0" err="1">
                <a:latin typeface="Trebuchet MS" pitchFamily="34" charset="0"/>
              </a:rPr>
              <a:t>mei</a:t>
            </a:r>
            <a:r>
              <a:rPr lang="en-US" sz="2600" dirty="0">
                <a:latin typeface="Trebuchet MS" pitchFamily="34" charset="0"/>
              </a:rPr>
              <a:t> </a:t>
            </a:r>
            <a:r>
              <a:rPr lang="en-US" sz="2600" dirty="0" err="1" smtClean="0">
                <a:latin typeface="Trebuchet MS" pitchFamily="34" charset="0"/>
              </a:rPr>
              <a:t>guo</a:t>
            </a:r>
            <a:r>
              <a:rPr lang="en-US" sz="2600" dirty="0" smtClean="0">
                <a:latin typeface="Trebuchet MS" pitchFamily="34" charset="0"/>
              </a:rPr>
              <a:t> </a:t>
            </a:r>
            <a:r>
              <a:rPr lang="zh-CN" altLang="en-US" sz="2600" dirty="0" smtClean="0">
                <a:latin typeface="Trebuchet MS" pitchFamily="34" charset="0"/>
              </a:rPr>
              <a:t>美国</a:t>
            </a:r>
            <a:endParaRPr lang="en-US" sz="2600" dirty="0">
              <a:latin typeface="Trebuchet MS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218113" y="5400675"/>
            <a:ext cx="7239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sz="2600" dirty="0" err="1">
                <a:latin typeface="Trebuchet MS" pitchFamily="34" charset="0"/>
              </a:rPr>
              <a:t>ba</a:t>
            </a:r>
            <a:r>
              <a:rPr lang="en-US" sz="2600" dirty="0">
                <a:latin typeface="Trebuchet MS" pitchFamily="34" charset="0"/>
              </a:rPr>
              <a:t> </a:t>
            </a:r>
            <a:r>
              <a:rPr lang="en-US" sz="2600" dirty="0" smtClean="0">
                <a:latin typeface="Trebuchet MS" pitchFamily="34" charset="0"/>
              </a:rPr>
              <a:t>xi </a:t>
            </a:r>
            <a:r>
              <a:rPr lang="zh-CN" altLang="en-US" sz="2600" dirty="0" smtClean="0">
                <a:latin typeface="Trebuchet MS" pitchFamily="34" charset="0"/>
              </a:rPr>
              <a:t>巴西</a:t>
            </a:r>
            <a:endParaRPr lang="en-US" sz="26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Documents and Settings\Xiaonan\Desktop\untit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525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0" y="9906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口    日     水      山      木     火   人   月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29169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207</Words>
  <Application>Microsoft Office PowerPoint</Application>
  <PresentationFormat>On-screen Show (4:3)</PresentationFormat>
  <Paragraphs>86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Re shen （热身）Class room phrases</vt:lpstr>
      <vt:lpstr>Slide 2</vt:lpstr>
      <vt:lpstr>Slide 3</vt:lpstr>
      <vt:lpstr>Slide 4</vt:lpstr>
      <vt:lpstr>Slide 5</vt:lpstr>
      <vt:lpstr>Slide 6</vt:lpstr>
      <vt:lpstr>Slide 7</vt:lpstr>
      <vt:lpstr>The top 5 largest countries</vt:lpstr>
      <vt:lpstr>Slide 9</vt:lpstr>
      <vt:lpstr>Slide 10</vt:lpstr>
      <vt:lpstr>Slide 11</vt:lpstr>
      <vt:lpstr>Slide 12</vt:lpstr>
      <vt:lpstr>Slide 13</vt:lpstr>
      <vt:lpstr> </vt:lpstr>
      <vt:lpstr>Ni</vt:lpstr>
      <vt:lpstr>wo</vt:lpstr>
      <vt:lpstr>ta</vt:lpstr>
      <vt:lpstr>You – 你</vt:lpstr>
      <vt:lpstr>Slide 19</vt:lpstr>
      <vt:lpstr> http://www.mandarintools.com/chinesename.html</vt:lpstr>
      <vt:lpstr>Slide 21</vt:lpstr>
    </vt:vector>
  </TitlesOfParts>
  <Company>Emory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Feng</dc:creator>
  <cp:lastModifiedBy>Amy Feng</cp:lastModifiedBy>
  <cp:revision>61</cp:revision>
  <dcterms:created xsi:type="dcterms:W3CDTF">2013-08-04T23:49:01Z</dcterms:created>
  <dcterms:modified xsi:type="dcterms:W3CDTF">2015-08-09T20:59:50Z</dcterms:modified>
</cp:coreProperties>
</file>