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80" r:id="rId11"/>
    <p:sldId id="266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3BD6D-0CDD-4841-AE17-17CF313203E3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35F-D7BA-44D7-80C9-0E334FEF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4495800" cy="5943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A: </a:t>
            </a:r>
            <a:r>
              <a:rPr lang="zh-CN" altLang="en-US" sz="2400" dirty="0" smtClean="0">
                <a:solidFill>
                  <a:schemeClr val="tx1"/>
                </a:solidFill>
              </a:rPr>
              <a:t>你好，我是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ming</a:t>
            </a:r>
            <a:r>
              <a:rPr lang="en-US" altLang="zh-CN" sz="2400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ming</a:t>
            </a:r>
            <a:r>
              <a:rPr lang="zh-CN" altLang="en-US" sz="2400" dirty="0" smtClean="0">
                <a:solidFill>
                  <a:schemeClr val="tx1"/>
                </a:solidFill>
              </a:rPr>
              <a:t>。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B: </a:t>
            </a:r>
            <a:r>
              <a:rPr lang="zh-CN" altLang="en-US" sz="2400" dirty="0" smtClean="0">
                <a:solidFill>
                  <a:srgbClr val="FF0000"/>
                </a:solidFill>
              </a:rPr>
              <a:t>你好，我是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hong</a:t>
            </a:r>
            <a:r>
              <a:rPr lang="en-US" altLang="zh-CN" sz="2400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hong</a:t>
            </a:r>
            <a:r>
              <a:rPr lang="zh-CN" altLang="en-US" sz="2400" dirty="0" smtClean="0">
                <a:solidFill>
                  <a:srgbClr val="FF0000"/>
                </a:solidFill>
              </a:rPr>
              <a:t>。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A: </a:t>
            </a:r>
            <a:r>
              <a:rPr lang="zh-CN" altLang="en-US" sz="2400" dirty="0" smtClean="0">
                <a:solidFill>
                  <a:schemeClr val="tx1"/>
                </a:solidFill>
              </a:rPr>
              <a:t>我十五岁，你几岁？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B: </a:t>
            </a:r>
            <a:r>
              <a:rPr lang="zh-CN" altLang="en-US" sz="2400" dirty="0" smtClean="0">
                <a:solidFill>
                  <a:srgbClr val="FF0000"/>
                </a:solidFill>
              </a:rPr>
              <a:t>我十四岁。他们是谁？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A: </a:t>
            </a:r>
            <a:r>
              <a:rPr lang="zh-CN" altLang="en-US" sz="2400" dirty="0" smtClean="0">
                <a:solidFill>
                  <a:schemeClr val="tx1"/>
                </a:solidFill>
              </a:rPr>
              <a:t>他们是我的男朋友，他妹妹和妈妈。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B: </a:t>
            </a:r>
            <a:r>
              <a:rPr lang="zh-CN" altLang="en-US" sz="2400" dirty="0" smtClean="0">
                <a:solidFill>
                  <a:srgbClr val="FF0000"/>
                </a:solidFill>
              </a:rPr>
              <a:t>我</a:t>
            </a:r>
            <a:r>
              <a:rPr lang="zh-CN" altLang="en-US" sz="2400" u="sng" dirty="0" smtClean="0">
                <a:solidFill>
                  <a:srgbClr val="FF0000"/>
                </a:solidFill>
              </a:rPr>
              <a:t>认识</a:t>
            </a:r>
            <a:r>
              <a:rPr lang="en-US" altLang="zh-CN" sz="2400" u="sng" dirty="0" smtClean="0">
                <a:solidFill>
                  <a:srgbClr val="FF0000"/>
                </a:solidFill>
              </a:rPr>
              <a:t>(know)</a:t>
            </a:r>
            <a:r>
              <a:rPr lang="zh-CN" altLang="en-US" sz="2400" dirty="0" smtClean="0">
                <a:solidFill>
                  <a:srgbClr val="FF0000"/>
                </a:solidFill>
              </a:rPr>
              <a:t>他妈妈。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</a:rPr>
              <a:t>她是我哥哥的老师。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A:</a:t>
            </a:r>
            <a:r>
              <a:rPr lang="zh-CN" altLang="en-US" sz="2400" dirty="0" smtClean="0">
                <a:solidFill>
                  <a:schemeClr val="tx1"/>
                </a:solidFill>
              </a:rPr>
              <a:t>谁是你哥哥？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B: </a:t>
            </a:r>
            <a:r>
              <a:rPr lang="zh-CN" altLang="en-US" sz="2400" dirty="0" smtClean="0">
                <a:solidFill>
                  <a:srgbClr val="FF0000"/>
                </a:solidFill>
              </a:rPr>
              <a:t>他是 </a:t>
            </a:r>
            <a:r>
              <a:rPr lang="en-US" altLang="zh-CN" sz="2400" dirty="0" smtClean="0">
                <a:solidFill>
                  <a:srgbClr val="FF0000"/>
                </a:solidFill>
              </a:rPr>
              <a:t>Tom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zh-CN" altLang="en-US" sz="2400" dirty="0" smtClean="0">
                <a:solidFill>
                  <a:srgbClr val="FF0000"/>
                </a:solidFill>
              </a:rPr>
              <a:t>他在中国工作。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 Now- Read the conversation and answer the questions on the right side.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495800" y="914400"/>
            <a:ext cx="4648200" cy="5943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US" sz="2400" noProof="0" dirty="0" smtClean="0">
                <a:solidFill>
                  <a:srgbClr val="00B050"/>
                </a:solidFill>
              </a:rPr>
              <a:t>Ming </a:t>
            </a:r>
            <a:r>
              <a:rPr lang="en-US" sz="2400" noProof="0" dirty="0" err="1" smtClean="0">
                <a:solidFill>
                  <a:srgbClr val="00B050"/>
                </a:solidFill>
              </a:rPr>
              <a:t>ming</a:t>
            </a:r>
            <a:r>
              <a:rPr lang="en-US" sz="2400" noProof="0" dirty="0" smtClean="0">
                <a:solidFill>
                  <a:srgbClr val="00B050"/>
                </a:solidFill>
              </a:rPr>
              <a:t> </a:t>
            </a:r>
            <a:r>
              <a:rPr lang="zh-CN" altLang="en-US" sz="2400" noProof="0" dirty="0" smtClean="0">
                <a:solidFill>
                  <a:srgbClr val="00B050"/>
                </a:solidFill>
              </a:rPr>
              <a:t>几岁？</a:t>
            </a:r>
            <a:endParaRPr lang="en-US" altLang="zh-CN" sz="2400" noProof="0" dirty="0" smtClean="0">
              <a:solidFill>
                <a:srgbClr val="00B050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Whose teacher is </a:t>
            </a:r>
            <a:r>
              <a:rPr lang="en-US" sz="2400" dirty="0" err="1" smtClean="0">
                <a:solidFill>
                  <a:srgbClr val="00B050"/>
                </a:solidFill>
              </a:rPr>
              <a:t>ming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ming’s</a:t>
            </a:r>
            <a:r>
              <a:rPr lang="en-US" sz="2400" dirty="0" smtClean="0">
                <a:solidFill>
                  <a:srgbClr val="00B050"/>
                </a:solidFill>
              </a:rPr>
              <a:t> mom?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lang="en-US" sz="2400" noProof="0" dirty="0" smtClean="0">
              <a:solidFill>
                <a:srgbClr val="00B050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Where does </a:t>
            </a:r>
            <a:r>
              <a:rPr lang="en-US" sz="2400" dirty="0" err="1" smtClean="0">
                <a:solidFill>
                  <a:srgbClr val="00B050"/>
                </a:solidFill>
              </a:rPr>
              <a:t>hong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hong’s</a:t>
            </a:r>
            <a:r>
              <a:rPr lang="en-US" sz="2400" dirty="0" smtClean="0">
                <a:solidFill>
                  <a:srgbClr val="00B050"/>
                </a:solidFill>
              </a:rPr>
              <a:t> older brother work?</a:t>
            </a:r>
            <a:endParaRPr lang="en-US" sz="2400" noProof="0" dirty="0" smtClean="0">
              <a:solidFill>
                <a:srgbClr val="00B050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CN" sz="24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zh-CN" sz="2400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688975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If the number is one/a/an, usually one/a/an and measure word can be both omitted.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 is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teacher.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9050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           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他是老师。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6670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That is </a:t>
            </a:r>
            <a:r>
              <a:rPr lang="en-US" sz="3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an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eraser.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2766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Na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shi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xiang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pi.         </a:t>
            </a:r>
            <a:r>
              <a:rPr lang="zh-CN" altLang="en-US" sz="3200" dirty="0" smtClean="0">
                <a:latin typeface="+mj-lt"/>
                <a:ea typeface="+mj-ea"/>
                <a:cs typeface="+mj-cs"/>
              </a:rPr>
              <a:t>那是橡皮。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3434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If the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sentence is focusing on the number, you have to translate one/a/an and the measure word.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1816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How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many student do you have?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I have one student.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5867400"/>
            <a:ext cx="9144000" cy="688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you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xue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sheng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zh-CN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我有</a:t>
            </a:r>
            <a:r>
              <a:rPr kumimoji="0" lang="zh-CN" alt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一个</a:t>
            </a:r>
            <a:r>
              <a:rPr kumimoji="0" lang="zh-CN" alt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学生。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4572000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Tom: How many people are there in your family? </a:t>
            </a:r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John: There are 6 people in my family. My dad, my mom, one older brother, 2 little sisters and me. How many people are there in your family?</a:t>
            </a:r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Tom: There are 5 people in my family. Dad, mom, oldest sister, second oldest sister and me.</a:t>
            </a:r>
          </a:p>
          <a:p>
            <a:endParaRPr lang="en-US" sz="2000" dirty="0" smtClean="0"/>
          </a:p>
          <a:p>
            <a:r>
              <a:rPr lang="en-US" altLang="zh-CN" sz="2000" dirty="0" smtClean="0"/>
              <a:t>John: My dad is a </a:t>
            </a:r>
            <a:r>
              <a:rPr lang="en-US" altLang="zh-CN" sz="2000" dirty="0" smtClean="0">
                <a:solidFill>
                  <a:srgbClr val="FF0000"/>
                </a:solidFill>
              </a:rPr>
              <a:t>lawyer</a:t>
            </a:r>
            <a:r>
              <a:rPr lang="en-US" altLang="zh-CN" sz="2000" dirty="0" smtClean="0"/>
              <a:t>, mom is a teacher, older brother and younger sisters are all students.</a:t>
            </a:r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Tom: My mom is also a teacher, my dad is a </a:t>
            </a:r>
            <a:r>
              <a:rPr lang="en-US" altLang="zh-CN" sz="2000" dirty="0" smtClean="0">
                <a:solidFill>
                  <a:srgbClr val="FF0000"/>
                </a:solidFill>
              </a:rPr>
              <a:t>doctor</a:t>
            </a:r>
            <a:r>
              <a:rPr lang="en-US" altLang="zh-CN" sz="2000" dirty="0" smtClean="0"/>
              <a:t>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4572000" y="609600"/>
            <a:ext cx="4572000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Tom: You family has how many MW people?</a:t>
            </a:r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John: My family has 6 MW people. </a:t>
            </a:r>
          </a:p>
          <a:p>
            <a:r>
              <a:rPr lang="en-US" altLang="zh-CN" sz="2000" dirty="0" smtClean="0"/>
              <a:t>My dad, my mom, 1 MW older brother, 2</a:t>
            </a:r>
            <a:r>
              <a:rPr lang="zh-CN" altLang="en-US" sz="2000" dirty="0" smtClean="0"/>
              <a:t>两 </a:t>
            </a:r>
            <a:r>
              <a:rPr lang="en-US" altLang="zh-CN" sz="2000" dirty="0" smtClean="0"/>
              <a:t> MW little sisters and me. </a:t>
            </a:r>
          </a:p>
          <a:p>
            <a:r>
              <a:rPr lang="en-US" altLang="zh-CN" sz="2000" dirty="0" smtClean="0"/>
              <a:t>Your family has how many MW people?</a:t>
            </a:r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Tom: My family has 5 MW people. Dad, mom, oldest sister </a:t>
            </a:r>
            <a:r>
              <a:rPr lang="zh-CN" altLang="en-US" sz="2000" dirty="0" smtClean="0"/>
              <a:t>大姐</a:t>
            </a:r>
            <a:r>
              <a:rPr lang="en-US" altLang="zh-CN" sz="2000" dirty="0" smtClean="0"/>
              <a:t>, second oldest sister </a:t>
            </a:r>
            <a:r>
              <a:rPr lang="zh-CN" altLang="en-US" sz="2000" dirty="0" smtClean="0"/>
              <a:t>二姐 </a:t>
            </a:r>
            <a:r>
              <a:rPr lang="en-US" altLang="zh-CN" sz="2000" dirty="0" smtClean="0"/>
              <a:t>and me.</a:t>
            </a:r>
          </a:p>
          <a:p>
            <a:endParaRPr lang="en-US" sz="2000" dirty="0" smtClean="0"/>
          </a:p>
          <a:p>
            <a:r>
              <a:rPr lang="en-US" altLang="zh-CN" sz="2000" dirty="0" smtClean="0"/>
              <a:t>John: My dad is 1 MW lawyer </a:t>
            </a:r>
            <a:r>
              <a:rPr lang="zh-CN" altLang="en-US" sz="2000" dirty="0" smtClean="0"/>
              <a:t>律师</a:t>
            </a:r>
            <a:r>
              <a:rPr lang="en-US" altLang="zh-CN" sz="2000" dirty="0" smtClean="0"/>
              <a:t>, mom is 1 MW teacher, older brother and younger sister </a:t>
            </a:r>
            <a:r>
              <a:rPr lang="zh-CN" altLang="en-US" sz="2000" dirty="0" smtClean="0"/>
              <a:t>们  </a:t>
            </a:r>
            <a:r>
              <a:rPr lang="en-US" altLang="zh-CN" sz="2000" dirty="0" smtClean="0"/>
              <a:t>all  are students(</a:t>
            </a:r>
            <a:r>
              <a:rPr lang="zh-CN" altLang="en-US" sz="2000" dirty="0" smtClean="0"/>
              <a:t>学生</a:t>
            </a:r>
            <a:r>
              <a:rPr lang="en-US" altLang="zh-CN" sz="2000" dirty="0" smtClean="0"/>
              <a:t>).</a:t>
            </a:r>
          </a:p>
          <a:p>
            <a:endParaRPr lang="zh-CN" altLang="en-US" sz="2000" dirty="0" smtClean="0"/>
          </a:p>
          <a:p>
            <a:r>
              <a:rPr lang="en-US" altLang="zh-CN" sz="2000" dirty="0" smtClean="0"/>
              <a:t>Tom: My mom also is 1 MW teacher, my dad is 1 MW doctor </a:t>
            </a:r>
            <a:r>
              <a:rPr lang="zh-CN" altLang="en-US" sz="2000" dirty="0" smtClean="0"/>
              <a:t>医生</a:t>
            </a:r>
            <a:r>
              <a:rPr lang="en-US" altLang="zh-CN" sz="2000" dirty="0" smtClean="0"/>
              <a:t>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0"/>
            <a:ext cx="4572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Structures for your work</a:t>
            </a:r>
          </a:p>
          <a:p>
            <a:r>
              <a:rPr lang="en-US" sz="1600" dirty="0" smtClean="0"/>
              <a:t> – MW=measure word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25500" y="0"/>
            <a:ext cx="4495800" cy="92640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i="1" u="sng" dirty="0" smtClean="0"/>
              <a:t>Homework</a:t>
            </a:r>
            <a:r>
              <a:rPr lang="en-US" sz="2400" b="1" dirty="0" smtClean="0"/>
              <a:t>: </a:t>
            </a:r>
            <a:r>
              <a:rPr lang="en-US" sz="1200" b="1" dirty="0" smtClean="0"/>
              <a:t>QUIZLET </a:t>
            </a:r>
            <a:r>
              <a:rPr lang="en-US" b="1" i="1" u="sng" dirty="0" smtClean="0"/>
              <a:t>(09/08-09/09 5 tasks)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 smtClean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 smtClean="0"/>
              <a:t>Flashcard-Go </a:t>
            </a:r>
            <a:r>
              <a:rPr lang="en-US" sz="1600" dirty="0"/>
              <a:t>over all the words.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Learn-Make sure you finish 100% 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Speller-Make sure you finish 100%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smtClean="0"/>
              <a:t>4.  Scatter-The </a:t>
            </a:r>
            <a:r>
              <a:rPr lang="en-US" sz="1600" dirty="0"/>
              <a:t>time needs to be within </a:t>
            </a:r>
            <a:r>
              <a:rPr lang="en-US" sz="1600" dirty="0" smtClean="0"/>
              <a:t>40 </a:t>
            </a:r>
            <a:r>
              <a:rPr lang="en-US" sz="1600" dirty="0"/>
              <a:t>seconds.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 smtClean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5. </a:t>
            </a:r>
            <a:r>
              <a:rPr lang="en-US" sz="1600" dirty="0" smtClean="0"/>
              <a:t>Test- click </a:t>
            </a:r>
            <a:r>
              <a:rPr lang="en-US" sz="1600" u="sng" dirty="0" smtClean="0"/>
              <a:t>“Create </a:t>
            </a:r>
            <a:r>
              <a:rPr lang="en-US" sz="1600" u="sng" dirty="0"/>
              <a:t>New </a:t>
            </a:r>
            <a:r>
              <a:rPr lang="en-US" sz="1600" u="sng" dirty="0" smtClean="0"/>
              <a:t>Test”</a:t>
            </a:r>
            <a:r>
              <a:rPr lang="en-US" sz="1600" dirty="0" smtClean="0"/>
              <a:t> after </a:t>
            </a:r>
            <a:r>
              <a:rPr lang="en-US" sz="1600" dirty="0"/>
              <a:t>you change the settings to: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212" y="1128713"/>
            <a:ext cx="2238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562" y="2049393"/>
            <a:ext cx="26574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17" y="2402648"/>
            <a:ext cx="977365" cy="70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069" y="3508190"/>
            <a:ext cx="784227" cy="40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7020281" y="3688867"/>
            <a:ext cx="1007531" cy="1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24186" y="1150164"/>
            <a:ext cx="5715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10/10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749700" y="1427163"/>
            <a:ext cx="533400" cy="173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51362" y="1600200"/>
            <a:ext cx="6937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100%!!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236044" y="2461454"/>
            <a:ext cx="914205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10/10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54517" y="2935905"/>
            <a:ext cx="38099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485631" y="2321719"/>
            <a:ext cx="264069" cy="382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2492" y="2794422"/>
            <a:ext cx="7288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DONE!!!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108964" y="3550367"/>
            <a:ext cx="100806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Less than 40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188101" y="4267200"/>
            <a:ext cx="1955899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Question types</a:t>
            </a:r>
          </a:p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Written</a:t>
            </a:r>
          </a:p>
          <a:p>
            <a:r>
              <a:rPr lang="en-US" sz="1200" b="1" dirty="0" smtClean="0"/>
              <a:t>Matching</a:t>
            </a:r>
          </a:p>
          <a:p>
            <a:r>
              <a:rPr lang="en-US" sz="1200" b="1" dirty="0" smtClean="0"/>
              <a:t>Multiple choice</a:t>
            </a:r>
          </a:p>
          <a:p>
            <a:r>
              <a:rPr lang="en-US" sz="1200" b="1" dirty="0" smtClean="0"/>
              <a:t>True false</a:t>
            </a:r>
          </a:p>
          <a:p>
            <a:endParaRPr lang="en-US" sz="1200" b="1" dirty="0" smtClean="0"/>
          </a:p>
          <a:p>
            <a:r>
              <a:rPr lang="en-US" sz="1400" dirty="0" smtClean="0"/>
              <a:t>Start with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Chinese(pin yin)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English</a:t>
            </a:r>
          </a:p>
          <a:p>
            <a:r>
              <a:rPr lang="en-US" sz="1200" b="1" dirty="0" smtClean="0"/>
              <a:t>Both</a:t>
            </a:r>
          </a:p>
          <a:p>
            <a:endParaRPr lang="en-US" sz="1200" b="1" dirty="0" smtClean="0"/>
          </a:p>
          <a:p>
            <a:r>
              <a:rPr lang="en-US" sz="1400" dirty="0" smtClean="0"/>
              <a:t>Question Limit</a:t>
            </a:r>
          </a:p>
          <a:p>
            <a:r>
              <a:rPr lang="en-US" sz="1200" u="sng" dirty="0" smtClean="0"/>
              <a:t>10 of 10 available terms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If there is more than one older brother or sister, an order title is added ahead of the address.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13716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Da</a:t>
            </a:r>
            <a:r>
              <a:rPr lang="en-US" sz="3200" dirty="0" smtClean="0"/>
              <a:t> </a:t>
            </a:r>
            <a:r>
              <a:rPr lang="en-US" sz="3200" dirty="0" err="1" smtClean="0"/>
              <a:t>ge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1981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Oldest brother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5908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大哥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200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er</a:t>
            </a:r>
            <a:r>
              <a:rPr lang="en-US" sz="3200" dirty="0" smtClean="0"/>
              <a:t> </a:t>
            </a:r>
            <a:r>
              <a:rPr lang="en-US" sz="3200" dirty="0" err="1" smtClean="0"/>
              <a:t>ge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810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Second oldest brother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4196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二哥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953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san </a:t>
            </a:r>
            <a:r>
              <a:rPr lang="en-US" sz="3200" dirty="0" err="1" smtClean="0"/>
              <a:t>ge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5486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third oldest brother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60198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三哥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If there is more than one older brother or sister, an order title is added ahead of the address.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13716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Da</a:t>
            </a:r>
            <a:r>
              <a:rPr lang="en-US" sz="3200" dirty="0" smtClean="0"/>
              <a:t> </a:t>
            </a:r>
            <a:r>
              <a:rPr lang="en-US" sz="3200" dirty="0" err="1" smtClean="0"/>
              <a:t>jie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1981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Oldest sister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5908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大姐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200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er</a:t>
            </a:r>
            <a:r>
              <a:rPr lang="en-US" sz="3200" dirty="0" smtClean="0"/>
              <a:t> </a:t>
            </a:r>
            <a:r>
              <a:rPr lang="en-US" sz="3200" dirty="0" err="1" smtClean="0"/>
              <a:t>jie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810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Second oldest sister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4196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二姐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953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San </a:t>
            </a:r>
            <a:r>
              <a:rPr lang="en-US" sz="3200" dirty="0" err="1" smtClean="0"/>
              <a:t>jie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5486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third oldest sister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60198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/>
              <a:t>三姐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981200" cy="536575"/>
          </a:xfrm>
        </p:spPr>
        <p:txBody>
          <a:bodyPr>
            <a:normAutofit/>
          </a:bodyPr>
          <a:lstStyle/>
          <a:p>
            <a:r>
              <a:rPr lang="en-US" altLang="zh-CN" sz="1600" dirty="0" smtClean="0"/>
              <a:t>Asking about family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858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many people are there in your family?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02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Your family has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many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people?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Your family + has +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many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+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MW</a:t>
            </a:r>
            <a:r>
              <a:rPr kumimoji="0" lang="en-US" altLang="zh-CN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people?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5814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jia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you +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ji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+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kou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+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ren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?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9530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你家有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几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口</a:t>
            </a:r>
            <a:r>
              <a:rPr kumimoji="0" lang="en-US" altLang="zh-CN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个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人？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4320" y="76201"/>
            <a:ext cx="9168319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schools are there in America?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183" y="2438400"/>
            <a:ext cx="9168319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Mei </a:t>
            </a:r>
            <a:r>
              <a:rPr lang="en-US" dirty="0" err="1" smtClean="0"/>
              <a:t>guo</a:t>
            </a:r>
            <a:r>
              <a:rPr lang="en-US" dirty="0" smtClean="0"/>
              <a:t> you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jia</a:t>
            </a:r>
            <a:r>
              <a:rPr lang="en-US" dirty="0" smtClean="0"/>
              <a:t> </a:t>
            </a:r>
            <a:r>
              <a:rPr lang="en-US" dirty="0" err="1" smtClean="0"/>
              <a:t>xue</a:t>
            </a:r>
            <a:r>
              <a:rPr lang="en-US" dirty="0" smtClean="0"/>
              <a:t> </a:t>
            </a:r>
            <a:r>
              <a:rPr lang="en-US" dirty="0" err="1" smtClean="0"/>
              <a:t>xiao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1323" y="1371600"/>
            <a:ext cx="9168319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America has how many MW schools?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24319" y="4267200"/>
            <a:ext cx="9168319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8800" dirty="0" smtClean="0"/>
              <a:t>美国有几家学校？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618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981200" cy="536575"/>
          </a:xfrm>
        </p:spPr>
        <p:txBody>
          <a:bodyPr>
            <a:normAutofit/>
          </a:bodyPr>
          <a:lstStyle/>
          <a:p>
            <a:r>
              <a:rPr lang="en-US" altLang="zh-CN" sz="1600" dirty="0" smtClean="0"/>
              <a:t>Asking about family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858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There are 6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people in my family.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 family + has +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+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MW</a:t>
            </a:r>
            <a:r>
              <a:rPr kumimoji="0" lang="en-US" altLang="zh-CN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people.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5814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jia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you +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liu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+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kou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+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ren</a:t>
            </a:r>
            <a:r>
              <a:rPr lang="en-US" altLang="zh-CN" sz="4000" dirty="0">
                <a:latin typeface="+mj-lt"/>
                <a:ea typeface="+mj-ea"/>
                <a:cs typeface="+mj-cs"/>
              </a:rPr>
              <a:t>.</a:t>
            </a:r>
            <a:r>
              <a:rPr kumimoji="0" lang="en-US" altLang="zh-CN" sz="4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9530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600" dirty="0" smtClean="0">
                <a:latin typeface="+mj-lt"/>
                <a:ea typeface="+mj-ea"/>
                <a:cs typeface="+mj-cs"/>
              </a:rPr>
              <a:t>我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家有</a:t>
            </a:r>
            <a:r>
              <a:rPr lang="zh-CN" altLang="en-US" sz="6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六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口</a:t>
            </a:r>
            <a:r>
              <a:rPr kumimoji="0" lang="en-US" altLang="zh-CN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个</a:t>
            </a: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人。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3886200" cy="841375"/>
          </a:xfrm>
        </p:spPr>
        <p:txBody>
          <a:bodyPr/>
          <a:lstStyle/>
          <a:p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52400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88620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和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67000" y="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dou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67000" y="144780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b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/all</a:t>
            </a:r>
          </a:p>
          <a:p>
            <a:pPr lvl="0" algn="ctr">
              <a:spcBef>
                <a:spcPct val="0"/>
              </a:spcBef>
            </a:pPr>
            <a:r>
              <a:rPr lang="en-US" sz="4400" dirty="0" smtClean="0"/>
              <a:t>(normally appear after subjects)</a:t>
            </a:r>
            <a:endParaRPr lang="en-US" sz="4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67000" y="381000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都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257800" y="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257800" y="228600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Too/also</a:t>
            </a:r>
          </a:p>
          <a:p>
            <a:pPr lvl="0" algn="ctr">
              <a:spcBef>
                <a:spcPct val="0"/>
              </a:spcBef>
            </a:pPr>
            <a:r>
              <a:rPr lang="en-US" sz="4400" dirty="0" smtClean="0"/>
              <a:t>(normally appear after subjects)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257800" y="3810000"/>
            <a:ext cx="38862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也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mom and dad are both workers.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838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 mom and dad +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both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workers.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24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gong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2860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我妈妈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和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爸爸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都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是工人。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32766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also have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 little sisters.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3886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</a:t>
            </a:r>
            <a:r>
              <a:rPr lang="en-US" sz="4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also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have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little sisters.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90600" y="4648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you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liang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mei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mei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5638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我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也</a:t>
            </a: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有两个妹妹。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85344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u="sng" dirty="0" smtClean="0"/>
              <a:t>职业 （</a:t>
            </a:r>
            <a:r>
              <a:rPr lang="en-US" sz="4000" b="1" u="sng" dirty="0" smtClean="0"/>
              <a:t>professions） </a:t>
            </a:r>
          </a:p>
          <a:p>
            <a:endParaRPr lang="en-US" sz="4000" b="1" u="sng" dirty="0" smtClean="0"/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工人 	</a:t>
            </a:r>
            <a:r>
              <a:rPr lang="en-US" sz="4000" b="1" dirty="0" err="1" smtClean="0">
                <a:solidFill>
                  <a:srgbClr val="FF0000"/>
                </a:solidFill>
              </a:rPr>
              <a:t>gōngrén</a:t>
            </a:r>
            <a:r>
              <a:rPr lang="en-US" sz="4000" b="1" dirty="0" smtClean="0">
                <a:solidFill>
                  <a:srgbClr val="FF0000"/>
                </a:solidFill>
              </a:rPr>
              <a:t> 	worker </a:t>
            </a:r>
            <a:r>
              <a:rPr lang="en-US" sz="4000" dirty="0" smtClean="0"/>
              <a:t>		</a:t>
            </a: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律师 	</a:t>
            </a:r>
            <a:r>
              <a:rPr lang="en-US" sz="4000" b="1" dirty="0" err="1" smtClean="0">
                <a:solidFill>
                  <a:srgbClr val="FF0000"/>
                </a:solidFill>
              </a:rPr>
              <a:t>lǜshī</a:t>
            </a:r>
            <a:r>
              <a:rPr lang="en-US" sz="4000" b="1" dirty="0" smtClean="0">
                <a:solidFill>
                  <a:srgbClr val="FF0000"/>
                </a:solidFill>
              </a:rPr>
              <a:t> 	        lawyer </a:t>
            </a:r>
            <a:r>
              <a:rPr lang="en-US" sz="4000" b="1" dirty="0" smtClean="0"/>
              <a:t>	</a:t>
            </a: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老师 	</a:t>
            </a:r>
            <a:r>
              <a:rPr lang="en-US" sz="4000" b="1" dirty="0" err="1" smtClean="0">
                <a:solidFill>
                  <a:srgbClr val="FF0000"/>
                </a:solidFill>
              </a:rPr>
              <a:t>lǎoshī</a:t>
            </a:r>
            <a:r>
              <a:rPr lang="en-US" sz="4000" b="1" dirty="0" smtClean="0">
                <a:solidFill>
                  <a:srgbClr val="FF0000"/>
                </a:solidFill>
              </a:rPr>
              <a:t> 	        teacher </a:t>
            </a:r>
            <a:r>
              <a:rPr lang="en-US" sz="4000" dirty="0" smtClean="0"/>
              <a:t>	</a:t>
            </a: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医生 	</a:t>
            </a:r>
            <a:r>
              <a:rPr lang="en-US" sz="4000" b="1" dirty="0" err="1" smtClean="0">
                <a:solidFill>
                  <a:srgbClr val="FF0000"/>
                </a:solidFill>
              </a:rPr>
              <a:t>yīshēng</a:t>
            </a:r>
            <a:r>
              <a:rPr lang="en-US" sz="4000" b="1" dirty="0" smtClean="0">
                <a:solidFill>
                  <a:srgbClr val="FF0000"/>
                </a:solidFill>
              </a:rPr>
              <a:t>  	doctor </a:t>
            </a:r>
            <a:r>
              <a:rPr lang="en-US" sz="4000" b="1" dirty="0" smtClean="0"/>
              <a:t>	</a:t>
            </a: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护士 	</a:t>
            </a:r>
            <a:r>
              <a:rPr lang="en-US" sz="4000" b="1" dirty="0" err="1" smtClean="0">
                <a:solidFill>
                  <a:srgbClr val="FF0000"/>
                </a:solidFill>
              </a:rPr>
              <a:t>hùshi</a:t>
            </a:r>
            <a:r>
              <a:rPr lang="en-US" sz="4000" b="1" dirty="0" smtClean="0">
                <a:solidFill>
                  <a:srgbClr val="FF0000"/>
                </a:solidFill>
              </a:rPr>
              <a:t> 	        nurse </a:t>
            </a:r>
            <a:r>
              <a:rPr lang="en-US" sz="1500" dirty="0" smtClean="0"/>
              <a:t>	</a:t>
            </a:r>
          </a:p>
          <a:p>
            <a:r>
              <a:rPr lang="en-US" sz="1500" dirty="0" smtClean="0"/>
              <a:t>	</a:t>
            </a:r>
          </a:p>
          <a:p>
            <a:r>
              <a:rPr lang="en-US" sz="1500" dirty="0" smtClean="0"/>
              <a:t>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861</Words>
  <Application>Microsoft Office PowerPoint</Application>
  <PresentationFormat>On-screen Show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Asking about family</vt:lpstr>
      <vt:lpstr>How many schools are there in America?</vt:lpstr>
      <vt:lpstr>Asking about family</vt:lpstr>
      <vt:lpstr>he</vt:lpstr>
      <vt:lpstr>My mom and dad are both workers.</vt:lpstr>
      <vt:lpstr>PowerPoint Presentation</vt:lpstr>
      <vt:lpstr>If the number is one/a/an, usually one/a/an and measure word can be both omitted.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Now：</dc:title>
  <dc:creator>Amy Feng</dc:creator>
  <cp:lastModifiedBy>Feng, Jia</cp:lastModifiedBy>
  <cp:revision>10</cp:revision>
  <dcterms:created xsi:type="dcterms:W3CDTF">2015-09-07T14:28:48Z</dcterms:created>
  <dcterms:modified xsi:type="dcterms:W3CDTF">2015-09-11T20:16:15Z</dcterms:modified>
</cp:coreProperties>
</file>