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84" r:id="rId2"/>
    <p:sldId id="358" r:id="rId3"/>
    <p:sldId id="386" r:id="rId4"/>
    <p:sldId id="387" r:id="rId5"/>
    <p:sldId id="388" r:id="rId6"/>
    <p:sldId id="389" r:id="rId7"/>
    <p:sldId id="363" r:id="rId8"/>
    <p:sldId id="385" r:id="rId9"/>
    <p:sldId id="364" r:id="rId10"/>
    <p:sldId id="390" r:id="rId11"/>
    <p:sldId id="392" r:id="rId12"/>
    <p:sldId id="410" r:id="rId13"/>
    <p:sldId id="404" r:id="rId14"/>
    <p:sldId id="405" r:id="rId15"/>
    <p:sldId id="406" r:id="rId16"/>
    <p:sldId id="393" r:id="rId17"/>
    <p:sldId id="395" r:id="rId18"/>
    <p:sldId id="408" r:id="rId19"/>
    <p:sldId id="403" r:id="rId20"/>
    <p:sldId id="409" r:id="rId21"/>
    <p:sldId id="40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D4952-51D3-49EE-AECF-CA37E6CEE74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B9037-5C7F-4E6E-8967-E899A2B49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0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754DD-648E-4ACC-8FAB-48119819777B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0FB5F-B95F-4AA7-8792-B1A56898B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8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2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32E53-E439-4298-B1A8-319E47576B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384175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re </a:t>
            </a:r>
            <a:r>
              <a:rPr lang="en-US" sz="2800" dirty="0" err="1" smtClean="0">
                <a:solidFill>
                  <a:srgbClr val="FF0000"/>
                </a:solidFill>
              </a:rPr>
              <a:t>shen</a:t>
            </a:r>
            <a:r>
              <a:rPr lang="en-US" sz="2800" dirty="0" smtClean="0">
                <a:solidFill>
                  <a:srgbClr val="FF0000"/>
                </a:solidFill>
              </a:rPr>
              <a:t>: divide 16 words into 4 groups based on 4 categories.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http://www.classtools.net/connect/201509_26cHgc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438400"/>
            <a:ext cx="95484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ea1ChsPlain"/>
            </a:pPr>
            <a:r>
              <a:rPr lang="zh-CN" altLang="en-US" sz="6600" dirty="0" smtClean="0"/>
              <a:t>   头   蛇   个</a:t>
            </a:r>
            <a:endParaRPr lang="en-US" altLang="zh-CN" sz="6600" dirty="0" smtClean="0"/>
          </a:p>
          <a:p>
            <a:r>
              <a:rPr lang="zh-CN" altLang="en-US" sz="6600" dirty="0" smtClean="0"/>
              <a:t>只   我  三   四</a:t>
            </a:r>
            <a:endParaRPr lang="en-US" altLang="zh-CN" sz="6600" dirty="0" smtClean="0"/>
          </a:p>
          <a:p>
            <a:r>
              <a:rPr lang="zh-CN" altLang="en-US" sz="6600" dirty="0" smtClean="0"/>
              <a:t>鱼   猫   她   狗</a:t>
            </a:r>
            <a:endParaRPr lang="en-US" altLang="zh-CN" sz="6600" dirty="0" smtClean="0"/>
          </a:p>
          <a:p>
            <a:r>
              <a:rPr lang="zh-CN" altLang="en-US" sz="6600" dirty="0" smtClean="0"/>
              <a:t>条   你   他   二</a:t>
            </a:r>
            <a:endParaRPr 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715000" cy="6858000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altLang="zh-CN" sz="2800" u="sng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 smtClean="0">
                <a:solidFill>
                  <a:schemeClr val="tx1"/>
                </a:solidFill>
              </a:rPr>
              <a:t>木木</a:t>
            </a:r>
            <a:r>
              <a:rPr lang="zh-CN" altLang="en-US" sz="2800" dirty="0" smtClean="0">
                <a:solidFill>
                  <a:schemeClr val="tx1"/>
                </a:solidFill>
              </a:rPr>
              <a:t>：你好。我叫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</a:t>
            </a:r>
            <a:r>
              <a:rPr lang="zh-CN" altLang="en-US" sz="2800" dirty="0" smtClean="0">
                <a:solidFill>
                  <a:schemeClr val="tx1"/>
                </a:solidFill>
              </a:rPr>
              <a:t>。你叫什么名字？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 smtClean="0">
                <a:solidFill>
                  <a:schemeClr val="tx1"/>
                </a:solidFill>
              </a:rPr>
              <a:t>山山</a:t>
            </a:r>
            <a:r>
              <a:rPr lang="zh-CN" altLang="en-US" sz="2800" dirty="0" smtClean="0">
                <a:solidFill>
                  <a:schemeClr val="tx1"/>
                </a:solidFill>
              </a:rPr>
              <a:t>：你好。我叫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_______, </a:t>
            </a:r>
            <a:r>
              <a:rPr lang="zh-CN" altLang="en-US" sz="2800" dirty="0" smtClean="0">
                <a:solidFill>
                  <a:schemeClr val="tx1"/>
                </a:solidFill>
              </a:rPr>
              <a:t>我是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</a:t>
            </a:r>
            <a:r>
              <a:rPr lang="zh-CN" altLang="en-US" sz="2800" dirty="0" smtClean="0">
                <a:solidFill>
                  <a:schemeClr val="tx1"/>
                </a:solidFill>
              </a:rPr>
              <a:t>，我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</a:t>
            </a:r>
            <a:r>
              <a:rPr lang="zh-CN" altLang="en-US" sz="2800" dirty="0" smtClean="0">
                <a:solidFill>
                  <a:schemeClr val="tx1"/>
                </a:solidFill>
              </a:rPr>
              <a:t>岁。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 smtClean="0">
                <a:solidFill>
                  <a:schemeClr val="tx1"/>
                </a:solidFill>
              </a:rPr>
              <a:t>木木</a:t>
            </a:r>
            <a:r>
              <a:rPr lang="zh-CN" altLang="en-US" sz="2800" dirty="0" smtClean="0">
                <a:solidFill>
                  <a:schemeClr val="tx1"/>
                </a:solidFill>
              </a:rPr>
              <a:t>：我是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。我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</a:t>
            </a:r>
            <a:r>
              <a:rPr lang="zh-CN" altLang="en-US" sz="2800" dirty="0" smtClean="0">
                <a:solidFill>
                  <a:schemeClr val="tx1"/>
                </a:solidFill>
              </a:rPr>
              <a:t>岁。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 smtClean="0">
                <a:solidFill>
                  <a:schemeClr val="tx1"/>
                </a:solidFill>
              </a:rPr>
              <a:t>山山</a:t>
            </a:r>
            <a:r>
              <a:rPr lang="zh-CN" altLang="en-US" sz="2800" dirty="0" smtClean="0">
                <a:solidFill>
                  <a:schemeClr val="tx1"/>
                </a:solidFill>
              </a:rPr>
              <a:t>：这是我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_______, _______</a:t>
            </a:r>
            <a:r>
              <a:rPr lang="zh-CN" altLang="en-US" sz="2800" dirty="0" smtClean="0">
                <a:solidFill>
                  <a:schemeClr val="tx1"/>
                </a:solidFill>
              </a:rPr>
              <a:t>和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 smtClean="0">
                <a:solidFill>
                  <a:schemeClr val="tx1"/>
                </a:solidFill>
              </a:rPr>
              <a:t>木木</a:t>
            </a:r>
            <a:r>
              <a:rPr lang="zh-CN" altLang="en-US" sz="2800" dirty="0" smtClean="0">
                <a:solidFill>
                  <a:schemeClr val="tx1"/>
                </a:solidFill>
              </a:rPr>
              <a:t>：你们好。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 smtClean="0">
                <a:solidFill>
                  <a:schemeClr val="tx1"/>
                </a:solidFill>
              </a:rPr>
              <a:t>山山</a:t>
            </a:r>
            <a:r>
              <a:rPr lang="zh-CN" altLang="en-US" sz="2800" dirty="0" smtClean="0">
                <a:solidFill>
                  <a:schemeClr val="tx1"/>
                </a:solidFill>
              </a:rPr>
              <a:t>的妈妈，爸爸和弟弟：你好，</a:t>
            </a:r>
            <a:r>
              <a:rPr lang="zh-CN" altLang="en-US" sz="2800" u="sng" dirty="0" smtClean="0">
                <a:solidFill>
                  <a:schemeClr val="tx1"/>
                </a:solidFill>
              </a:rPr>
              <a:t>小小</a:t>
            </a:r>
            <a:r>
              <a:rPr lang="zh-CN" altLang="en-US" sz="2800" dirty="0" smtClean="0">
                <a:solidFill>
                  <a:schemeClr val="tx1"/>
                </a:solidFill>
              </a:rPr>
              <a:t>。你家有谁？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 smtClean="0">
                <a:solidFill>
                  <a:schemeClr val="tx1"/>
                </a:solidFill>
              </a:rPr>
              <a:t>木木</a:t>
            </a:r>
            <a:r>
              <a:rPr lang="zh-CN" altLang="en-US" sz="2800" dirty="0" smtClean="0">
                <a:solidFill>
                  <a:schemeClr val="tx1"/>
                </a:solidFill>
              </a:rPr>
              <a:t>：我家有我，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和</a:t>
            </a:r>
            <a:r>
              <a:rPr lang="en-US" altLang="zh-CN" sz="2800" dirty="0" smtClean="0">
                <a:solidFill>
                  <a:schemeClr val="tx1"/>
                </a:solidFill>
              </a:rPr>
              <a:t> 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 smtClean="0">
                <a:solidFill>
                  <a:schemeClr val="tx1"/>
                </a:solidFill>
              </a:rPr>
              <a:t>山山</a:t>
            </a:r>
            <a:r>
              <a:rPr lang="zh-CN" altLang="en-US" sz="2800" dirty="0" smtClean="0">
                <a:solidFill>
                  <a:schemeClr val="tx1"/>
                </a:solidFill>
              </a:rPr>
              <a:t>：我爸爸和妈妈都是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，他们都在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</a:t>
            </a:r>
            <a:r>
              <a:rPr lang="zh-CN" altLang="en-US" sz="2800" dirty="0" smtClean="0">
                <a:solidFill>
                  <a:schemeClr val="tx1"/>
                </a:solidFill>
              </a:rPr>
              <a:t>工作。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 smtClean="0">
                <a:solidFill>
                  <a:schemeClr val="tx1"/>
                </a:solidFill>
              </a:rPr>
              <a:t>木木</a:t>
            </a:r>
            <a:r>
              <a:rPr lang="zh-CN" altLang="en-US" sz="2800" dirty="0" smtClean="0">
                <a:solidFill>
                  <a:schemeClr val="tx1"/>
                </a:solidFill>
              </a:rPr>
              <a:t>：我爸爸也是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，我妈妈是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 smtClean="0">
                <a:solidFill>
                  <a:schemeClr val="tx1"/>
                </a:solidFill>
              </a:rPr>
              <a:t>山山</a:t>
            </a:r>
            <a:r>
              <a:rPr lang="zh-CN" altLang="en-US" sz="2800" dirty="0" smtClean="0">
                <a:solidFill>
                  <a:schemeClr val="tx1"/>
                </a:solidFill>
              </a:rPr>
              <a:t>：这是你的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</a:t>
            </a:r>
            <a:r>
              <a:rPr lang="zh-CN" altLang="en-US" sz="2800" dirty="0" smtClean="0">
                <a:solidFill>
                  <a:schemeClr val="tx1"/>
                </a:solidFill>
              </a:rPr>
              <a:t>吗？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 smtClean="0">
                <a:solidFill>
                  <a:schemeClr val="tx1"/>
                </a:solidFill>
              </a:rPr>
              <a:t>木木</a:t>
            </a:r>
            <a:r>
              <a:rPr lang="zh-CN" altLang="en-US" sz="2800" dirty="0" smtClean="0">
                <a:solidFill>
                  <a:schemeClr val="tx1"/>
                </a:solidFill>
              </a:rPr>
              <a:t>：是，这是我的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 smtClean="0">
                <a:solidFill>
                  <a:schemeClr val="tx1"/>
                </a:solidFill>
              </a:rPr>
              <a:t>山山</a:t>
            </a:r>
            <a:r>
              <a:rPr lang="zh-CN" altLang="en-US" sz="2800" dirty="0" smtClean="0">
                <a:solidFill>
                  <a:schemeClr val="tx1"/>
                </a:solidFill>
              </a:rPr>
              <a:t>：你的猫很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 smtClean="0">
                <a:solidFill>
                  <a:schemeClr val="tx1"/>
                </a:solidFill>
              </a:rPr>
              <a:t>木木</a:t>
            </a:r>
            <a:r>
              <a:rPr lang="zh-CN" altLang="en-US" sz="2800" dirty="0" smtClean="0">
                <a:solidFill>
                  <a:schemeClr val="tx1"/>
                </a:solidFill>
              </a:rPr>
              <a:t>：</a:t>
            </a:r>
            <a:r>
              <a:rPr lang="zh-CN" altLang="en-US" sz="2800" dirty="0">
                <a:solidFill>
                  <a:schemeClr val="tx1"/>
                </a:solidFill>
              </a:rPr>
              <a:t>你</a:t>
            </a:r>
            <a:r>
              <a:rPr lang="zh-CN" altLang="en-US" sz="2800" dirty="0" smtClean="0">
                <a:solidFill>
                  <a:schemeClr val="tx1"/>
                </a:solidFill>
              </a:rPr>
              <a:t>有猫吗？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 smtClean="0">
                <a:solidFill>
                  <a:schemeClr val="tx1"/>
                </a:solidFill>
              </a:rPr>
              <a:t>山山</a:t>
            </a:r>
            <a:r>
              <a:rPr lang="zh-CN" altLang="en-US" sz="2800" dirty="0" smtClean="0">
                <a:solidFill>
                  <a:schemeClr val="tx1"/>
                </a:solidFill>
              </a:rPr>
              <a:t>：我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</a:t>
            </a:r>
            <a:r>
              <a:rPr lang="zh-CN" altLang="en-US" sz="2800" dirty="0" smtClean="0">
                <a:solidFill>
                  <a:schemeClr val="tx1"/>
                </a:solidFill>
              </a:rPr>
              <a:t>猫，我有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_______,</a:t>
            </a:r>
            <a:r>
              <a:rPr lang="zh-CN" altLang="en-US" sz="2800" dirty="0" smtClean="0">
                <a:solidFill>
                  <a:schemeClr val="tx1"/>
                </a:solidFill>
              </a:rPr>
              <a:t>。一只狗很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，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dirty="0" smtClean="0">
                <a:solidFill>
                  <a:schemeClr val="tx1"/>
                </a:solidFill>
              </a:rPr>
              <a:t>一只狗很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0"/>
            <a:ext cx="2057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Name:</a:t>
            </a:r>
          </a:p>
          <a:p>
            <a:r>
              <a:rPr lang="en-US" sz="1200" dirty="0" smtClean="0"/>
              <a:t>Date: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457200"/>
            <a:ext cx="3733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木木</a:t>
            </a:r>
            <a:endParaRPr lang="en-US" altLang="zh-CN" dirty="0" smtClean="0"/>
          </a:p>
          <a:p>
            <a:r>
              <a:rPr lang="zh-CN" altLang="en-US" dirty="0" smtClean="0"/>
              <a:t>山山</a:t>
            </a:r>
            <a:endParaRPr lang="en-US" altLang="zh-CN" dirty="0" smtClean="0"/>
          </a:p>
          <a:p>
            <a:r>
              <a:rPr lang="zh-CN" altLang="en-US" dirty="0" smtClean="0"/>
              <a:t>德国人</a:t>
            </a:r>
            <a:endParaRPr lang="en-US" altLang="zh-CN" dirty="0" smtClean="0"/>
          </a:p>
          <a:p>
            <a:r>
              <a:rPr lang="zh-CN" altLang="en-US" dirty="0" smtClean="0"/>
              <a:t>十六</a:t>
            </a:r>
            <a:endParaRPr lang="en-US" altLang="zh-CN" dirty="0" smtClean="0"/>
          </a:p>
          <a:p>
            <a:r>
              <a:rPr lang="zh-CN" altLang="en-US" dirty="0" smtClean="0"/>
              <a:t>法国人</a:t>
            </a:r>
            <a:endParaRPr lang="en-US" altLang="zh-CN" dirty="0" smtClean="0"/>
          </a:p>
          <a:p>
            <a:r>
              <a:rPr lang="zh-CN" altLang="en-US" dirty="0" smtClean="0"/>
              <a:t>十五</a:t>
            </a:r>
            <a:endParaRPr lang="en-US" altLang="zh-CN" dirty="0" smtClean="0"/>
          </a:p>
          <a:p>
            <a:r>
              <a:rPr lang="zh-CN" altLang="en-US" dirty="0" smtClean="0"/>
              <a:t>妈妈</a:t>
            </a:r>
            <a:endParaRPr lang="en-US" altLang="zh-CN" dirty="0" smtClean="0"/>
          </a:p>
          <a:p>
            <a:r>
              <a:rPr lang="zh-CN" altLang="en-US" dirty="0" smtClean="0"/>
              <a:t>爸爸</a:t>
            </a:r>
            <a:endParaRPr lang="en-US" altLang="zh-CN" dirty="0" smtClean="0"/>
          </a:p>
          <a:p>
            <a:r>
              <a:rPr lang="zh-CN" altLang="en-US" dirty="0" smtClean="0"/>
              <a:t>哥哥</a:t>
            </a:r>
            <a:endParaRPr lang="en-US" altLang="zh-CN" dirty="0" smtClean="0"/>
          </a:p>
          <a:p>
            <a:r>
              <a:rPr lang="zh-CN" altLang="en-US" dirty="0" smtClean="0"/>
              <a:t>妈妈和爸爸</a:t>
            </a:r>
            <a:endParaRPr lang="en-US" altLang="zh-CN" dirty="0" smtClean="0"/>
          </a:p>
          <a:p>
            <a:r>
              <a:rPr lang="zh-CN" altLang="en-US" dirty="0" smtClean="0"/>
              <a:t>两个姐姐</a:t>
            </a:r>
            <a:endParaRPr lang="en-US" altLang="zh-CN" dirty="0" smtClean="0"/>
          </a:p>
          <a:p>
            <a:r>
              <a:rPr lang="zh-CN" altLang="en-US" dirty="0" smtClean="0"/>
              <a:t>警察</a:t>
            </a:r>
            <a:endParaRPr lang="en-US" altLang="zh-CN" dirty="0" smtClean="0"/>
          </a:p>
          <a:p>
            <a:r>
              <a:rPr lang="zh-CN" altLang="en-US" dirty="0" smtClean="0"/>
              <a:t>警察局</a:t>
            </a:r>
            <a:endParaRPr lang="en-US" altLang="zh-CN" dirty="0" smtClean="0"/>
          </a:p>
          <a:p>
            <a:r>
              <a:rPr lang="zh-CN" altLang="en-US" dirty="0" smtClean="0"/>
              <a:t>警察</a:t>
            </a:r>
            <a:endParaRPr lang="en-US" altLang="zh-CN" dirty="0" smtClean="0"/>
          </a:p>
          <a:p>
            <a:r>
              <a:rPr lang="zh-CN" altLang="en-US" dirty="0" smtClean="0"/>
              <a:t>工人</a:t>
            </a:r>
            <a:endParaRPr lang="en-US" altLang="zh-CN" dirty="0" smtClean="0"/>
          </a:p>
          <a:p>
            <a:r>
              <a:rPr lang="zh-CN" altLang="en-US" dirty="0" smtClean="0"/>
              <a:t>猫</a:t>
            </a:r>
            <a:endParaRPr lang="en-US" altLang="zh-CN" dirty="0" smtClean="0"/>
          </a:p>
          <a:p>
            <a:r>
              <a:rPr lang="zh-CN" altLang="en-US" dirty="0" smtClean="0"/>
              <a:t>猫</a:t>
            </a:r>
            <a:endParaRPr lang="en-US" altLang="zh-CN" dirty="0" smtClean="0"/>
          </a:p>
          <a:p>
            <a:r>
              <a:rPr lang="zh-CN" altLang="en-US" dirty="0" smtClean="0"/>
              <a:t>可爱</a:t>
            </a:r>
            <a:endParaRPr lang="en-US" altLang="zh-CN" dirty="0" smtClean="0"/>
          </a:p>
          <a:p>
            <a:r>
              <a:rPr lang="zh-CN" altLang="en-US" dirty="0" smtClean="0"/>
              <a:t>没有</a:t>
            </a:r>
            <a:endParaRPr lang="en-US" altLang="zh-CN" dirty="0" smtClean="0"/>
          </a:p>
          <a:p>
            <a:r>
              <a:rPr lang="zh-CN" altLang="en-US" dirty="0" smtClean="0"/>
              <a:t>两只狗</a:t>
            </a:r>
            <a:endParaRPr lang="en-US" altLang="zh-CN" dirty="0" smtClean="0"/>
          </a:p>
          <a:p>
            <a:r>
              <a:rPr lang="zh-CN" altLang="en-US" dirty="0" smtClean="0"/>
              <a:t>大</a:t>
            </a:r>
            <a:endParaRPr lang="en-US" altLang="zh-CN" dirty="0" smtClean="0"/>
          </a:p>
          <a:p>
            <a:r>
              <a:rPr lang="zh-CN" altLang="en-US" dirty="0" smtClean="0"/>
              <a:t>小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2  QUIZLET instructions –</a:t>
            </a:r>
            <a:r>
              <a:rPr lang="en-US" sz="1600" b="1" dirty="0" smtClean="0">
                <a:solidFill>
                  <a:srgbClr val="FF0000"/>
                </a:solidFill>
              </a:rPr>
              <a:t> Countries 1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59287" y="0"/>
            <a:ext cx="0" cy="746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718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http://www.classtools.net/connect/201510_Xf4ife</a:t>
            </a:r>
          </a:p>
        </p:txBody>
      </p:sp>
    </p:spTree>
    <p:extLst>
      <p:ext uri="{BB962C8B-B14F-4D97-AF65-F5344CB8AC3E}">
        <p14:creationId xmlns:p14="http://schemas.microsoft.com/office/powerpoint/2010/main" val="216248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3886200" cy="1393825"/>
          </a:xfrm>
        </p:spPr>
        <p:txBody>
          <a:bodyPr/>
          <a:lstStyle/>
          <a:p>
            <a:r>
              <a:rPr lang="en-US" dirty="0" err="1" smtClean="0"/>
              <a:t>Ri</a:t>
            </a:r>
            <a:r>
              <a:rPr lang="en-US" dirty="0" smtClean="0"/>
              <a:t> ben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7497" y="2438400"/>
            <a:ext cx="3886200" cy="1393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7497" y="4876800"/>
            <a:ext cx="3886200" cy="1393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dirty="0" smtClean="0"/>
              <a:t>日本</a:t>
            </a:r>
            <a:endParaRPr lang="en-US" sz="9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4400" y="257895"/>
            <a:ext cx="3886200" cy="1393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Han </a:t>
            </a:r>
            <a:r>
              <a:rPr lang="en-US" dirty="0" err="1" smtClean="0"/>
              <a:t>guo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0515" y="2438400"/>
            <a:ext cx="3886200" cy="1393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South Korea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70515" y="4876800"/>
            <a:ext cx="3886200" cy="1393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dirty="0" smtClean="0"/>
              <a:t>韩国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687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3886200" cy="1393825"/>
          </a:xfrm>
        </p:spPr>
        <p:txBody>
          <a:bodyPr/>
          <a:lstStyle/>
          <a:p>
            <a:r>
              <a:rPr lang="en-US" dirty="0" smtClean="0"/>
              <a:t>Mo xi </a:t>
            </a:r>
            <a:r>
              <a:rPr lang="en-US" dirty="0" err="1" smtClean="0"/>
              <a:t>ge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7497" y="2438400"/>
            <a:ext cx="3886200" cy="1393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7497" y="4876800"/>
            <a:ext cx="3886200" cy="1393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dirty="0" smtClean="0"/>
              <a:t>墨西哥</a:t>
            </a:r>
            <a:endParaRPr lang="en-US" sz="9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4400" y="257895"/>
            <a:ext cx="3886200" cy="1393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Jia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da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0515" y="2438400"/>
            <a:ext cx="3886200" cy="1393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Canada 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70515" y="4876798"/>
            <a:ext cx="3886200" cy="1393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dirty="0" smtClean="0"/>
              <a:t>加拿大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6242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76800"/>
            <a:ext cx="5334000" cy="1470025"/>
          </a:xfrm>
        </p:spPr>
        <p:txBody>
          <a:bodyPr>
            <a:noAutofit/>
          </a:bodyPr>
          <a:lstStyle/>
          <a:p>
            <a:r>
              <a:rPr lang="zh-CN" altLang="en-US" sz="9600" dirty="0" smtClean="0"/>
              <a:t>澳大利亚</a:t>
            </a:r>
            <a:endParaRPr lang="en-US" sz="9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3886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Ao</a:t>
            </a:r>
            <a:r>
              <a:rPr lang="en-US" dirty="0" smtClean="0"/>
              <a:t> da li </a:t>
            </a:r>
            <a:r>
              <a:rPr lang="en-US" dirty="0" err="1" smtClean="0"/>
              <a:t>ya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67000"/>
            <a:ext cx="3886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Australia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10027" y="533399"/>
            <a:ext cx="3886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Yin du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42468" y="2666999"/>
            <a:ext cx="3886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79796" y="4953000"/>
            <a:ext cx="3886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dirty="0" smtClean="0"/>
              <a:t>印度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818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1905000" cy="457199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7030A0"/>
                </a:solidFill>
              </a:rPr>
              <a:t>Answer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96349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I am American.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14859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Wo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shi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guo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0" y="21336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我是美国</a:t>
            </a:r>
            <a:r>
              <a:rPr lang="zh-CN" altLang="en-US" dirty="0" smtClean="0">
                <a:solidFill>
                  <a:srgbClr val="FF0000"/>
                </a:solidFill>
              </a:rPr>
              <a:t>人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3200"/>
            <a:ext cx="19050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FFC000"/>
                </a:solidFill>
              </a:rPr>
              <a:t>Question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38200" y="2801332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What nationality are you?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52500" y="3938408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Ni </a:t>
            </a:r>
            <a:r>
              <a:rPr lang="en-US" dirty="0" err="1" smtClean="0">
                <a:solidFill>
                  <a:schemeClr val="tx1"/>
                </a:solidFill>
              </a:rPr>
              <a:t>shi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guo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ren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257300" y="4724400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600" dirty="0" smtClean="0">
                <a:solidFill>
                  <a:schemeClr val="tx1"/>
                </a:solidFill>
              </a:rPr>
              <a:t>你是</a:t>
            </a:r>
            <a:r>
              <a:rPr lang="zh-CN" altLang="en-US" sz="9600" dirty="0" smtClean="0">
                <a:solidFill>
                  <a:srgbClr val="00B050"/>
                </a:solidFill>
              </a:rPr>
              <a:t>哪</a:t>
            </a:r>
            <a:r>
              <a:rPr lang="zh-CN" altLang="en-US" sz="9600" dirty="0" smtClean="0">
                <a:solidFill>
                  <a:schemeClr val="tx1"/>
                </a:solidFill>
              </a:rPr>
              <a:t>国人？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6233081"/>
            <a:ext cx="8001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which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6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9" grpId="0" build="p"/>
      <p:bldP spid="10" grpId="0" build="p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-14140"/>
            <a:ext cx="5105400" cy="4571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Asking if someone is of a certain nationality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334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Are you American?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11430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You are American + ma?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4194142"/>
            <a:ext cx="4114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Yes</a:t>
            </a:r>
            <a:r>
              <a:rPr lang="en-US" dirty="0" smtClean="0">
                <a:solidFill>
                  <a:schemeClr val="tx1"/>
                </a:solidFill>
              </a:rPr>
              <a:t>, I am American.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057400" y="31242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664616" y="19812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dirty="0" smtClean="0">
                <a:solidFill>
                  <a:schemeClr val="tx1"/>
                </a:solidFill>
              </a:rPr>
              <a:t>你是美国人吗？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2401" y="4902723"/>
            <a:ext cx="4114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</a:rPr>
              <a:t>shi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wo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shi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guo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5715000"/>
            <a:ext cx="4267201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是，我</a:t>
            </a:r>
            <a:r>
              <a:rPr lang="zh-CN" altLang="en-US" dirty="0">
                <a:solidFill>
                  <a:srgbClr val="FF0000"/>
                </a:solidFill>
              </a:rPr>
              <a:t>是美国人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943600" y="3151302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4572000" y="4176074"/>
            <a:ext cx="4572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No</a:t>
            </a:r>
            <a:r>
              <a:rPr lang="zh-CN" altLang="en-US" sz="2400" dirty="0" smtClean="0">
                <a:solidFill>
                  <a:schemeClr val="tx1"/>
                </a:solidFill>
              </a:rPr>
              <a:t>，</a:t>
            </a:r>
            <a:r>
              <a:rPr lang="en-US" altLang="zh-CN" sz="2400" dirty="0" smtClean="0">
                <a:solidFill>
                  <a:schemeClr val="tx1"/>
                </a:solidFill>
              </a:rPr>
              <a:t>I am not American.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132868" y="4882298"/>
            <a:ext cx="5011132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Bu </a:t>
            </a:r>
            <a:r>
              <a:rPr lang="en-US" sz="2800" dirty="0" err="1" smtClean="0">
                <a:solidFill>
                  <a:srgbClr val="FF0000"/>
                </a:solidFill>
              </a:rPr>
              <a:t>shi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wo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shi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guo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ren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572000" y="5715000"/>
            <a:ext cx="4934932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不是</a:t>
            </a:r>
            <a:r>
              <a:rPr lang="zh-CN" altLang="en-US" dirty="0" smtClean="0">
                <a:solidFill>
                  <a:schemeClr val="tx1"/>
                </a:solidFill>
              </a:rPr>
              <a:t>，我不是美国人。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6" y="152400"/>
            <a:ext cx="3886200" cy="3059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Hints for your work sheet.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6" y="762000"/>
            <a:ext cx="8991600" cy="6019800"/>
          </a:xfrm>
        </p:spPr>
        <p:txBody>
          <a:bodyPr>
            <a:normAutofit fontScale="92500"/>
          </a:bodyPr>
          <a:lstStyle/>
          <a:p>
            <a:pPr algn="l"/>
            <a:r>
              <a:rPr lang="zh-CN" altLang="en-US" dirty="0" smtClean="0">
                <a:solidFill>
                  <a:schemeClr val="tx1"/>
                </a:solidFill>
              </a:rPr>
              <a:t>叫：</a:t>
            </a:r>
            <a:r>
              <a:rPr lang="en-US" altLang="zh-CN" dirty="0" smtClean="0">
                <a:solidFill>
                  <a:schemeClr val="tx1"/>
                </a:solidFill>
              </a:rPr>
              <a:t>to call/to be called, whatever goes after it is someone’s name.</a:t>
            </a:r>
          </a:p>
          <a:p>
            <a:pPr algn="l"/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dirty="0" smtClean="0">
                <a:solidFill>
                  <a:schemeClr val="tx1"/>
                </a:solidFill>
              </a:rPr>
              <a:t>不</a:t>
            </a:r>
            <a:r>
              <a:rPr lang="en-US" altLang="zh-CN" dirty="0" smtClean="0">
                <a:solidFill>
                  <a:schemeClr val="tx1"/>
                </a:solidFill>
              </a:rPr>
              <a:t>:not/no. </a:t>
            </a:r>
            <a:r>
              <a:rPr lang="zh-CN" altLang="en-US" dirty="0" smtClean="0">
                <a:solidFill>
                  <a:schemeClr val="tx1"/>
                </a:solidFill>
              </a:rPr>
              <a:t>不是：</a:t>
            </a:r>
            <a:r>
              <a:rPr lang="en-US" altLang="zh-CN" dirty="0" smtClean="0">
                <a:solidFill>
                  <a:schemeClr val="tx1"/>
                </a:solidFill>
              </a:rPr>
              <a:t>am/is/are not </a:t>
            </a:r>
            <a:r>
              <a:rPr lang="zh-CN" altLang="en-US" dirty="0" smtClean="0">
                <a:solidFill>
                  <a:schemeClr val="tx1"/>
                </a:solidFill>
              </a:rPr>
              <a:t>不叫：</a:t>
            </a:r>
            <a:r>
              <a:rPr lang="en-US" altLang="zh-CN" dirty="0" smtClean="0">
                <a:solidFill>
                  <a:schemeClr val="tx1"/>
                </a:solidFill>
              </a:rPr>
              <a:t>someone’s name is not…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zh-CN" altLang="en-US" dirty="0" smtClean="0">
                <a:solidFill>
                  <a:schemeClr val="tx1"/>
                </a:solidFill>
              </a:rPr>
              <a:t>很：</a:t>
            </a:r>
            <a:r>
              <a:rPr lang="en-US" altLang="zh-CN" dirty="0" smtClean="0">
                <a:solidFill>
                  <a:schemeClr val="tx1"/>
                </a:solidFill>
              </a:rPr>
              <a:t>very, whatever goes after it usually is an adjective.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zh-CN" altLang="en-US" dirty="0" smtClean="0">
                <a:solidFill>
                  <a:schemeClr val="tx1"/>
                </a:solidFill>
              </a:rPr>
              <a:t>什么</a:t>
            </a:r>
            <a:r>
              <a:rPr lang="en-US" altLang="zh-CN" dirty="0" smtClean="0">
                <a:solidFill>
                  <a:schemeClr val="tx1"/>
                </a:solidFill>
              </a:rPr>
              <a:t>:what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zh-CN" altLang="en-US" dirty="0" smtClean="0">
                <a:solidFill>
                  <a:schemeClr val="tx1"/>
                </a:solidFill>
              </a:rPr>
              <a:t>国：</a:t>
            </a:r>
            <a:r>
              <a:rPr lang="en-US" altLang="zh-CN" dirty="0" smtClean="0">
                <a:solidFill>
                  <a:schemeClr val="tx1"/>
                </a:solidFill>
              </a:rPr>
              <a:t>country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04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914400"/>
            <a:ext cx="4546735" cy="5823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 the questions in Characters.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36933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2362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他</a:t>
            </a:r>
            <a:r>
              <a:rPr lang="zh-CN" altLang="en-US" dirty="0" smtClean="0"/>
              <a:t>是</a:t>
            </a:r>
            <a:r>
              <a:rPr lang="zh-CN" altLang="en-US" dirty="0" smtClean="0">
                <a:solidFill>
                  <a:srgbClr val="00B050"/>
                </a:solidFill>
              </a:rPr>
              <a:t>中国</a:t>
            </a:r>
            <a:r>
              <a:rPr lang="zh-CN" altLang="en-US" dirty="0" smtClean="0"/>
              <a:t>人。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6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3576918" cy="10668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</a:rPr>
              <a:t>Zhong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guo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71600" y="28194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China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724400"/>
            <a:ext cx="3576918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中国</a:t>
            </a: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724400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/>
              <a:t>人</a:t>
            </a:r>
            <a:endParaRPr lang="en-US" sz="8800" dirty="0"/>
          </a:p>
        </p:txBody>
      </p:sp>
      <p:sp>
        <p:nvSpPr>
          <p:cNvPr id="9" name="Right Arrow 8"/>
          <p:cNvSpPr/>
          <p:nvPr/>
        </p:nvSpPr>
        <p:spPr>
          <a:xfrm>
            <a:off x="4648200" y="5334000"/>
            <a:ext cx="17526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419600" y="49530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Chinese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dirty="0" smtClean="0"/>
              <a:t>people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ts2.mm.bing.net/images/thumbnail.aspx?q=1577136632133&amp;id=de4ff0a22799a5b29c8344d4cb68295b&amp;url=http%3a%2f%2fimage.vetteweb.com%2ff%2fmiscellaneous%2fchinese-carmakers-to-buy-gm-says-paper%2f11833163%2fchinese-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96761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3124200" y="5486400"/>
            <a:ext cx="304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76600" y="5334000"/>
            <a:ext cx="0" cy="304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10/01 Level 1 To do list:</a:t>
            </a:r>
          </a:p>
          <a:p>
            <a:pPr marL="342900" indent="-342900" algn="l"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Answer the questions.</a:t>
            </a:r>
          </a:p>
          <a:p>
            <a:pPr marL="342900" indent="-342900" algn="l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Finish QUIZLET countries 1 &amp; countries 2 (learn, speller, test, scatter)</a:t>
            </a:r>
          </a:p>
          <a:p>
            <a:pPr marL="342900" indent="-342900" algn="l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You can sign up an </a:t>
            </a:r>
            <a:r>
              <a:rPr lang="en-US" sz="1800" dirty="0" err="1" smtClean="0">
                <a:solidFill>
                  <a:srgbClr val="FF0000"/>
                </a:solidFill>
              </a:rPr>
              <a:t>Ipad</a:t>
            </a:r>
            <a:r>
              <a:rPr lang="en-US" sz="1800" dirty="0" smtClean="0">
                <a:solidFill>
                  <a:srgbClr val="FF0000"/>
                </a:solidFill>
              </a:rPr>
              <a:t> from Ms. Feng when you finish task 1.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3.  Worksheet (use last slide on your hand out as your reference)</a:t>
            </a:r>
          </a:p>
          <a:p>
            <a:pPr marL="342900" indent="-342900" algn="l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0"/>
            <a:ext cx="1142282" cy="149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148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13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-437356"/>
            <a:ext cx="9144000" cy="6858000"/>
          </a:xfrm>
          <a:prstGeom prst="triangle">
            <a:avLst>
              <a:gd name="adj" fmla="val 50000"/>
            </a:avLst>
          </a:prstGeom>
          <a:solidFill>
            <a:srgbClr val="003300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dirty="0"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法国人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4" name="Text Box 16"/>
          <p:cNvSpPr txBox="1">
            <a:spLocks noChangeArrowheads="1"/>
          </p:cNvSpPr>
          <p:nvPr/>
        </p:nvSpPr>
        <p:spPr bwMode="auto">
          <a:xfrm>
            <a:off x="4419600" y="2819400"/>
            <a:ext cx="2590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中国人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5" name="Text Box 17"/>
          <p:cNvSpPr txBox="1">
            <a:spLocks noChangeArrowheads="1"/>
          </p:cNvSpPr>
          <p:nvPr/>
        </p:nvSpPr>
        <p:spPr bwMode="auto">
          <a:xfrm>
            <a:off x="5791200" y="4800600"/>
            <a:ext cx="2438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英国人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2476500" y="2800554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美国人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3429000" y="1981200"/>
            <a:ext cx="2514600" cy="3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AEAEA"/>
                </a:solidFill>
                <a:latin typeface="Times New Roman" pitchFamily="18" charset="0"/>
              </a:rPr>
              <a:t>人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5052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德国人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pic>
        <p:nvPicPr>
          <p:cNvPr id="20" name="Picture 10" descr="http://ts1.mm.bing.net/images/thumbnail.aspx?q=1519286824544&amp;id=4704069958fc41e97d7ec7f8d5285fd6&amp;url=http%3a%2f%2fsb.westfordk12.us%2fpages%2f6gweb%2f6gss%2fwtravel10%2fg%2fgally%2fimages%2fGermany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186" y="1295399"/>
            <a:ext cx="959702" cy="57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ts4.mm.bing.net/images/thumbnail.aspx?q=1577370126515&amp;id=47c7939e70e719366a2ac7ed7a1cc2d9&amp;url=http%3a%2f%2fwww.collaborativepractice.com%2fimages%2fflag_engl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0" y="685800"/>
            <a:ext cx="986868" cy="69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ts2.mm.bing.net/images/thumbnail.aspx?q=1516758833397&amp;id=914022c8a2ff23161d2cf10de411f7a3&amp;url=http%3a%2f%2fwww.uimages.org%2fwp-content%2fuploads%2f2011%2f03%2fdbi_flag_us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490444"/>
            <a:ext cx="986868" cy="6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ts2.mm.bing.net/images/thumbnail.aspx?q=1577136632133&amp;id=de4ff0a22799a5b29c8344d4cb68295b&amp;url=http%3a%2f%2fimage.vetteweb.com%2ff%2fmiscellaneous%2fchinese-carmakers-to-buy-gm-says-paper%2f11833163%2fchinese-fla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2" y="2572651"/>
            <a:ext cx="96761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ts3.mm.bing.net/images/thumbnail.aspx?q=1536480258318&amp;id=97bb98af4fc527fbe6bc62aeaf91fb2a&amp;url=http%3a%2f%2fwww.world-flags-symbols.com%2f_img_nations1%2ffrancefla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65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9" grpId="0"/>
      <p:bldP spid="391184" grpId="0"/>
      <p:bldP spid="391185" grpId="0"/>
      <p:bldP spid="391187" grpId="0"/>
      <p:bldP spid="391188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3576918" cy="10668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</a:rPr>
              <a:t>mei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guo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71600" y="28194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dirty="0" smtClean="0"/>
              <a:t>America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724400"/>
            <a:ext cx="3576918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9600" dirty="0" smtClean="0"/>
              <a:t>美</a:t>
            </a:r>
            <a:r>
              <a:rPr kumimoji="0" lang="zh-CN" alt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国</a:t>
            </a: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724400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/>
              <a:t>人</a:t>
            </a:r>
            <a:endParaRPr lang="en-US" sz="8800" dirty="0"/>
          </a:p>
        </p:txBody>
      </p:sp>
      <p:sp>
        <p:nvSpPr>
          <p:cNvPr id="9" name="Right Arrow 8"/>
          <p:cNvSpPr/>
          <p:nvPr/>
        </p:nvSpPr>
        <p:spPr>
          <a:xfrm>
            <a:off x="4648200" y="5334000"/>
            <a:ext cx="17526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419600" y="49530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 descr="http://ts2.mm.bing.net/images/thumbnail.aspx?q=1516758833397&amp;id=914022c8a2ff23161d2cf10de411f7a3&amp;url=http%3a%2f%2fwww.uimages.org%2fwp-content%2fuploads%2f2011%2f03%2fdbi_flag_us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986868" cy="6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124200" y="5486400"/>
            <a:ext cx="304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76600" y="5334000"/>
            <a:ext cx="0" cy="304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3576918" cy="10668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</a:rPr>
              <a:t>ying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guo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71600" y="28194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noProof="0" dirty="0" err="1" smtClean="0"/>
              <a:t>Britan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724400"/>
            <a:ext cx="3576918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9600" noProof="0" dirty="0" smtClean="0"/>
              <a:t>英</a:t>
            </a:r>
            <a:r>
              <a:rPr kumimoji="0" lang="zh-CN" alt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国</a:t>
            </a: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724400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/>
              <a:t>人</a:t>
            </a:r>
            <a:endParaRPr lang="en-US" sz="8800" dirty="0"/>
          </a:p>
        </p:txBody>
      </p:sp>
      <p:sp>
        <p:nvSpPr>
          <p:cNvPr id="9" name="Right Arrow 8"/>
          <p:cNvSpPr/>
          <p:nvPr/>
        </p:nvSpPr>
        <p:spPr>
          <a:xfrm>
            <a:off x="4648200" y="5334000"/>
            <a:ext cx="17526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419600" y="49530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British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http://ts4.mm.bing.net/images/thumbnail.aspx?q=1577370126515&amp;id=47c7939e70e719366a2ac7ed7a1cc2d9&amp;url=http%3a%2f%2fwww.collaborativepractice.com%2fimages%2fflag_engl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986868" cy="69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124200" y="5486400"/>
            <a:ext cx="304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76600" y="5334000"/>
            <a:ext cx="0" cy="304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3576918" cy="1066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de </a:t>
            </a:r>
            <a:r>
              <a:rPr lang="en-US" sz="4800" dirty="0" err="1" smtClean="0">
                <a:solidFill>
                  <a:schemeClr val="tx1"/>
                </a:solidFill>
              </a:rPr>
              <a:t>guo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71600" y="28194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Germany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724400"/>
            <a:ext cx="3576918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9600" dirty="0" smtClean="0"/>
              <a:t>德</a:t>
            </a:r>
            <a:r>
              <a:rPr kumimoji="0" lang="zh-CN" alt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国</a:t>
            </a: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724400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/>
              <a:t>人</a:t>
            </a:r>
            <a:endParaRPr lang="en-US" sz="8800" dirty="0"/>
          </a:p>
        </p:txBody>
      </p:sp>
      <p:sp>
        <p:nvSpPr>
          <p:cNvPr id="9" name="Right Arrow 8"/>
          <p:cNvSpPr/>
          <p:nvPr/>
        </p:nvSpPr>
        <p:spPr>
          <a:xfrm>
            <a:off x="4648200" y="5334000"/>
            <a:ext cx="17526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419600" y="49530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dirty="0" smtClean="0"/>
              <a:t>people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http://ts1.mm.bing.net/images/thumbnail.aspx?q=1519286824544&amp;id=4704069958fc41e97d7ec7f8d5285fd6&amp;url=http%3a%2f%2fsb.westfordk12.us%2fpages%2f6gweb%2f6gss%2fwtravel10%2fg%2fgally%2fimages%2fGermany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959702" cy="57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124200" y="5486400"/>
            <a:ext cx="304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76600" y="5334000"/>
            <a:ext cx="0" cy="304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3576918" cy="10668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</a:rPr>
              <a:t>fa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guo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71600" y="28194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dirty="0" smtClean="0"/>
              <a:t>France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724400"/>
            <a:ext cx="3576918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9600" noProof="0" dirty="0" smtClean="0"/>
              <a:t>法</a:t>
            </a:r>
            <a:r>
              <a:rPr kumimoji="0" lang="zh-CN" alt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国</a:t>
            </a: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724400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/>
              <a:t>人</a:t>
            </a:r>
            <a:endParaRPr lang="en-US" sz="8800" dirty="0"/>
          </a:p>
        </p:txBody>
      </p:sp>
      <p:sp>
        <p:nvSpPr>
          <p:cNvPr id="9" name="Right Arrow 8"/>
          <p:cNvSpPr/>
          <p:nvPr/>
        </p:nvSpPr>
        <p:spPr>
          <a:xfrm>
            <a:off x="4648200" y="5334000"/>
            <a:ext cx="17526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419600" y="49530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dirty="0" smtClean="0"/>
              <a:t>people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6" descr="http://ts3.mm.bing.net/images/thumbnail.aspx?q=1536480258318&amp;id=97bb98af4fc527fbe6bc62aeaf91fb2a&amp;url=http%3a%2f%2fwww.world-flags-symbols.com%2f_img_nations1%2ffrancefl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3200"/>
            <a:ext cx="990600" cy="65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124200" y="5486400"/>
            <a:ext cx="304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76600" y="5334000"/>
            <a:ext cx="0" cy="304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s2.mm.bing.net/images/thumbnail.aspx?q=1577136632133&amp;id=de4ff0a22799a5b29c8344d4cb68295b&amp;url=http%3a%2f%2fimage.vetteweb.com%2ff%2fmiscellaneous%2fchinese-carmakers-to-buy-gm-says-paper%2f11833163%2fchinese-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3362117" cy="21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2.mm.bing.net/images/thumbnail.aspx?q=1516758833397&amp;id=914022c8a2ff23161d2cf10de411f7a3&amp;url=http%3a%2f%2fwww.uimages.org%2fwp-content%2fuploads%2f2011%2f03%2fdbi_flag_us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4671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3.mm.bing.net/images/thumbnail.aspx?q=1536480258318&amp;id=97bb98af4fc527fbe6bc62aeaf91fb2a&amp;url=http%3a%2f%2fwww.world-flags-symbols.com%2f_img_nations1%2ffrancefla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75917"/>
            <a:ext cx="3289567" cy="218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s1.mm.bing.net/images/thumbnail.aspx?q=1519286824544&amp;id=4704069958fc41e97d7ec7f8d5285fd6&amp;url=http%3a%2f%2fsb.westfordk12.us%2fpages%2f6gweb%2f6gss%2fwtravel10%2fg%2fgally%2fimages%2fGermanyFl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355600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ts4.mm.bing.net/images/thumbnail.aspx?q=1577370126515&amp;id=47c7939e70e719366a2ac7ed7a1cc2d9&amp;url=http%3a%2f%2fwww.collaborativepractice.com%2fimages%2fflag_engla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337457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54864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http://www.purposegames.com/game/da89f8081f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7115796" cy="551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86600" y="22098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我是</a:t>
            </a:r>
            <a:r>
              <a:rPr lang="zh-CN" altLang="en-US" dirty="0" smtClean="0">
                <a:solidFill>
                  <a:srgbClr val="FF0000"/>
                </a:solidFill>
              </a:rPr>
              <a:t>中</a:t>
            </a:r>
            <a:r>
              <a:rPr lang="zh-CN" altLang="en-US" dirty="0" smtClean="0"/>
              <a:t>国人。</a:t>
            </a:r>
            <a:endParaRPr lang="en-US" altLang="zh-CN" dirty="0" smtClean="0"/>
          </a:p>
          <a:p>
            <a:r>
              <a:rPr lang="zh-CN" altLang="en-US" dirty="0" smtClean="0"/>
              <a:t>我也是</a:t>
            </a:r>
            <a:r>
              <a:rPr lang="zh-CN" altLang="en-US" dirty="0" smtClean="0">
                <a:solidFill>
                  <a:srgbClr val="FF0000"/>
                </a:solidFill>
              </a:rPr>
              <a:t>中</a:t>
            </a:r>
            <a:r>
              <a:rPr lang="zh-CN" altLang="en-US" dirty="0" smtClean="0"/>
              <a:t>国人。</a:t>
            </a:r>
            <a:endParaRPr lang="en-US" altLang="zh-CN" dirty="0" smtClean="0"/>
          </a:p>
          <a:p>
            <a:r>
              <a:rPr lang="zh-CN" altLang="en-US" dirty="0" smtClean="0"/>
              <a:t>我不是</a:t>
            </a:r>
            <a:r>
              <a:rPr lang="zh-CN" altLang="en-US" dirty="0" smtClean="0">
                <a:solidFill>
                  <a:srgbClr val="FF0000"/>
                </a:solidFill>
              </a:rPr>
              <a:t>中</a:t>
            </a:r>
            <a:r>
              <a:rPr lang="zh-CN" altLang="en-US" dirty="0" smtClean="0"/>
              <a:t>国人。</a:t>
            </a:r>
            <a:endParaRPr lang="en-US" altLang="zh-CN" dirty="0" smtClean="0"/>
          </a:p>
          <a:p>
            <a:r>
              <a:rPr lang="zh-CN" altLang="en-US" dirty="0" smtClean="0"/>
              <a:t>我也不是</a:t>
            </a:r>
            <a:r>
              <a:rPr lang="zh-CN" altLang="en-US" dirty="0" smtClean="0">
                <a:solidFill>
                  <a:srgbClr val="FF0000"/>
                </a:solidFill>
              </a:rPr>
              <a:t>中</a:t>
            </a:r>
            <a:r>
              <a:rPr lang="zh-CN" altLang="en-US" dirty="0" smtClean="0"/>
              <a:t>国人。</a:t>
            </a:r>
            <a:endParaRPr lang="en-US" altLang="zh-CN" dirty="0" smtClean="0"/>
          </a:p>
          <a:p>
            <a:r>
              <a:rPr lang="zh-CN" altLang="en-US" dirty="0" smtClean="0"/>
              <a:t>我们都是</a:t>
            </a:r>
            <a:r>
              <a:rPr lang="zh-CN" altLang="en-US" dirty="0" smtClean="0">
                <a:solidFill>
                  <a:srgbClr val="FF0000"/>
                </a:solidFill>
              </a:rPr>
              <a:t>中</a:t>
            </a:r>
            <a:r>
              <a:rPr lang="zh-CN" altLang="en-US" dirty="0" smtClean="0"/>
              <a:t>国人。</a:t>
            </a:r>
            <a:endParaRPr lang="en-US" altLang="zh-CN" dirty="0" smtClean="0"/>
          </a:p>
          <a:p>
            <a:r>
              <a:rPr lang="zh-CN" altLang="en-US" dirty="0" smtClean="0"/>
              <a:t>我们都不是</a:t>
            </a:r>
            <a:r>
              <a:rPr lang="zh-CN" altLang="en-US" dirty="0" smtClean="0">
                <a:solidFill>
                  <a:srgbClr val="FF0000"/>
                </a:solidFill>
              </a:rPr>
              <a:t>中</a:t>
            </a:r>
            <a:r>
              <a:rPr lang="zh-CN" altLang="en-US" dirty="0" smtClean="0"/>
              <a:t>国人。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Oral QUIZ: You will be called to say the following sentences. You can change the country to any country.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715000" cy="6858000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altLang="zh-CN" sz="2800" u="sng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 smtClean="0">
                <a:solidFill>
                  <a:schemeClr val="tx1"/>
                </a:solidFill>
              </a:rPr>
              <a:t>小</a:t>
            </a:r>
            <a:r>
              <a:rPr lang="zh-CN" altLang="en-US" sz="2800" u="sng" dirty="0">
                <a:solidFill>
                  <a:schemeClr val="tx1"/>
                </a:solidFill>
              </a:rPr>
              <a:t>小</a:t>
            </a:r>
            <a:r>
              <a:rPr lang="zh-CN" altLang="en-US" sz="2800" dirty="0" smtClean="0">
                <a:solidFill>
                  <a:schemeClr val="tx1"/>
                </a:solidFill>
              </a:rPr>
              <a:t>：你好。我叫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</a:t>
            </a:r>
            <a:r>
              <a:rPr lang="zh-CN" altLang="en-US" sz="2800" dirty="0" smtClean="0">
                <a:solidFill>
                  <a:schemeClr val="tx1"/>
                </a:solidFill>
              </a:rPr>
              <a:t>。你叫什么名字？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 smtClean="0">
                <a:solidFill>
                  <a:schemeClr val="tx1"/>
                </a:solidFill>
              </a:rPr>
              <a:t>大大</a:t>
            </a:r>
            <a:r>
              <a:rPr lang="zh-CN" altLang="en-US" sz="2800" dirty="0" smtClean="0">
                <a:solidFill>
                  <a:schemeClr val="tx1"/>
                </a:solidFill>
              </a:rPr>
              <a:t>：你好。我叫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_______, </a:t>
            </a:r>
            <a:r>
              <a:rPr lang="zh-CN" altLang="en-US" sz="2800" dirty="0" smtClean="0">
                <a:solidFill>
                  <a:schemeClr val="tx1"/>
                </a:solidFill>
              </a:rPr>
              <a:t>我是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</a:t>
            </a:r>
            <a:r>
              <a:rPr lang="zh-CN" altLang="en-US" sz="2800" dirty="0" smtClean="0">
                <a:solidFill>
                  <a:schemeClr val="tx1"/>
                </a:solidFill>
              </a:rPr>
              <a:t>，我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</a:t>
            </a:r>
            <a:r>
              <a:rPr lang="zh-CN" altLang="en-US" sz="2800" dirty="0" smtClean="0">
                <a:solidFill>
                  <a:schemeClr val="tx1"/>
                </a:solidFill>
              </a:rPr>
              <a:t>岁。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>
                <a:solidFill>
                  <a:schemeClr val="tx1"/>
                </a:solidFill>
              </a:rPr>
              <a:t>小小</a:t>
            </a:r>
            <a:r>
              <a:rPr lang="zh-CN" altLang="en-US" sz="2800" dirty="0" smtClean="0">
                <a:solidFill>
                  <a:schemeClr val="tx1"/>
                </a:solidFill>
              </a:rPr>
              <a:t>：我是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。我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</a:t>
            </a:r>
            <a:r>
              <a:rPr lang="zh-CN" altLang="en-US" sz="2800" dirty="0" smtClean="0">
                <a:solidFill>
                  <a:schemeClr val="tx1"/>
                </a:solidFill>
              </a:rPr>
              <a:t>岁。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>
                <a:solidFill>
                  <a:schemeClr val="tx1"/>
                </a:solidFill>
              </a:rPr>
              <a:t>大大</a:t>
            </a:r>
            <a:r>
              <a:rPr lang="zh-CN" altLang="en-US" sz="2800" dirty="0" smtClean="0">
                <a:solidFill>
                  <a:schemeClr val="tx1"/>
                </a:solidFill>
              </a:rPr>
              <a:t>：这是我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_______, _______</a:t>
            </a:r>
            <a:r>
              <a:rPr lang="zh-CN" altLang="en-US" sz="2800" dirty="0" smtClean="0">
                <a:solidFill>
                  <a:schemeClr val="tx1"/>
                </a:solidFill>
              </a:rPr>
              <a:t>和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>
                <a:solidFill>
                  <a:schemeClr val="tx1"/>
                </a:solidFill>
              </a:rPr>
              <a:t>小小</a:t>
            </a:r>
            <a:r>
              <a:rPr lang="zh-CN" altLang="en-US" sz="2800" dirty="0" smtClean="0">
                <a:solidFill>
                  <a:schemeClr val="tx1"/>
                </a:solidFill>
              </a:rPr>
              <a:t>：你们好。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>
                <a:solidFill>
                  <a:schemeClr val="tx1"/>
                </a:solidFill>
              </a:rPr>
              <a:t>大大</a:t>
            </a:r>
            <a:r>
              <a:rPr lang="zh-CN" altLang="en-US" sz="2800" dirty="0" smtClean="0">
                <a:solidFill>
                  <a:schemeClr val="tx1"/>
                </a:solidFill>
              </a:rPr>
              <a:t>的妈妈，爸爸和弟弟：你好，</a:t>
            </a:r>
            <a:r>
              <a:rPr lang="zh-CN" altLang="en-US" sz="2800" u="sng" dirty="0" smtClean="0">
                <a:solidFill>
                  <a:schemeClr val="tx1"/>
                </a:solidFill>
              </a:rPr>
              <a:t>小小</a:t>
            </a:r>
            <a:r>
              <a:rPr lang="zh-CN" altLang="en-US" sz="2800" dirty="0" smtClean="0">
                <a:solidFill>
                  <a:schemeClr val="tx1"/>
                </a:solidFill>
              </a:rPr>
              <a:t>。你家有谁？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>
                <a:solidFill>
                  <a:schemeClr val="tx1"/>
                </a:solidFill>
              </a:rPr>
              <a:t>小小</a:t>
            </a:r>
            <a:r>
              <a:rPr lang="zh-CN" altLang="en-US" sz="2800" dirty="0" smtClean="0">
                <a:solidFill>
                  <a:schemeClr val="tx1"/>
                </a:solidFill>
              </a:rPr>
              <a:t>：我家有我，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和</a:t>
            </a:r>
            <a:r>
              <a:rPr lang="en-US" altLang="zh-CN" sz="2800" dirty="0" smtClean="0">
                <a:solidFill>
                  <a:schemeClr val="tx1"/>
                </a:solidFill>
              </a:rPr>
              <a:t> 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>
                <a:solidFill>
                  <a:schemeClr val="tx1"/>
                </a:solidFill>
              </a:rPr>
              <a:t>大大</a:t>
            </a:r>
            <a:r>
              <a:rPr lang="zh-CN" altLang="en-US" sz="2800" dirty="0" smtClean="0">
                <a:solidFill>
                  <a:schemeClr val="tx1"/>
                </a:solidFill>
              </a:rPr>
              <a:t>：我爸爸和妈妈都是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，他们都在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</a:t>
            </a:r>
            <a:r>
              <a:rPr lang="zh-CN" altLang="en-US" sz="2800" dirty="0" smtClean="0">
                <a:solidFill>
                  <a:schemeClr val="tx1"/>
                </a:solidFill>
              </a:rPr>
              <a:t>工作。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>
                <a:solidFill>
                  <a:schemeClr val="tx1"/>
                </a:solidFill>
              </a:rPr>
              <a:t>小小</a:t>
            </a:r>
            <a:r>
              <a:rPr lang="zh-CN" altLang="en-US" sz="2800" dirty="0" smtClean="0">
                <a:solidFill>
                  <a:schemeClr val="tx1"/>
                </a:solidFill>
              </a:rPr>
              <a:t>：我爸爸也是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，我妈妈是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>
                <a:solidFill>
                  <a:schemeClr val="tx1"/>
                </a:solidFill>
              </a:rPr>
              <a:t>大大</a:t>
            </a:r>
            <a:r>
              <a:rPr lang="zh-CN" altLang="en-US" sz="2800" dirty="0" smtClean="0">
                <a:solidFill>
                  <a:schemeClr val="tx1"/>
                </a:solidFill>
              </a:rPr>
              <a:t>：这是你的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</a:t>
            </a:r>
            <a:r>
              <a:rPr lang="zh-CN" altLang="en-US" sz="2800" dirty="0" smtClean="0">
                <a:solidFill>
                  <a:schemeClr val="tx1"/>
                </a:solidFill>
              </a:rPr>
              <a:t>吗？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>
                <a:solidFill>
                  <a:schemeClr val="tx1"/>
                </a:solidFill>
              </a:rPr>
              <a:t>小小</a:t>
            </a:r>
            <a:r>
              <a:rPr lang="zh-CN" altLang="en-US" sz="2800" dirty="0" smtClean="0">
                <a:solidFill>
                  <a:schemeClr val="tx1"/>
                </a:solidFill>
              </a:rPr>
              <a:t>：是，这是我的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>
                <a:solidFill>
                  <a:schemeClr val="tx1"/>
                </a:solidFill>
              </a:rPr>
              <a:t>大大</a:t>
            </a:r>
            <a:r>
              <a:rPr lang="zh-CN" altLang="en-US" sz="2800" dirty="0" smtClean="0">
                <a:solidFill>
                  <a:schemeClr val="tx1"/>
                </a:solidFill>
              </a:rPr>
              <a:t>：你的狗很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>
                <a:solidFill>
                  <a:schemeClr val="tx1"/>
                </a:solidFill>
              </a:rPr>
              <a:t>小小</a:t>
            </a:r>
            <a:r>
              <a:rPr lang="zh-CN" altLang="en-US" sz="2800" dirty="0" smtClean="0">
                <a:solidFill>
                  <a:schemeClr val="tx1"/>
                </a:solidFill>
              </a:rPr>
              <a:t>：</a:t>
            </a:r>
            <a:r>
              <a:rPr lang="zh-CN" altLang="en-US" sz="2800" dirty="0">
                <a:solidFill>
                  <a:schemeClr val="tx1"/>
                </a:solidFill>
              </a:rPr>
              <a:t>你有狗吗</a:t>
            </a:r>
            <a:r>
              <a:rPr lang="zh-CN" altLang="en-US" sz="2800" dirty="0" smtClean="0">
                <a:solidFill>
                  <a:schemeClr val="tx1"/>
                </a:solidFill>
              </a:rPr>
              <a:t>？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>
              <a:solidFill>
                <a:schemeClr val="tx1"/>
              </a:solidFill>
            </a:endParaRPr>
          </a:p>
          <a:p>
            <a:pPr algn="l"/>
            <a:r>
              <a:rPr lang="zh-CN" altLang="en-US" sz="2800" u="sng" dirty="0">
                <a:solidFill>
                  <a:schemeClr val="tx1"/>
                </a:solidFill>
              </a:rPr>
              <a:t>大大</a:t>
            </a:r>
            <a:r>
              <a:rPr lang="zh-CN" altLang="en-US" sz="2800" dirty="0" smtClean="0">
                <a:solidFill>
                  <a:schemeClr val="tx1"/>
                </a:solidFill>
              </a:rPr>
              <a:t>：我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</a:t>
            </a:r>
            <a:r>
              <a:rPr lang="zh-CN" altLang="en-US" sz="2800" dirty="0" smtClean="0">
                <a:solidFill>
                  <a:schemeClr val="tx1"/>
                </a:solidFill>
              </a:rPr>
              <a:t>狗，我有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_______,</a:t>
            </a:r>
            <a:r>
              <a:rPr lang="zh-CN" altLang="en-US" sz="2800" dirty="0" smtClean="0">
                <a:solidFill>
                  <a:schemeClr val="tx1"/>
                </a:solidFill>
              </a:rPr>
              <a:t>。一只猫很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，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dirty="0" smtClean="0">
                <a:solidFill>
                  <a:schemeClr val="tx1"/>
                </a:solidFill>
              </a:rPr>
              <a:t>一只猫很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 </a:t>
            </a:r>
            <a:r>
              <a:rPr lang="zh-CN" altLang="en-US" sz="2800" dirty="0" smtClean="0">
                <a:solidFill>
                  <a:schemeClr val="tx1"/>
                </a:solidFill>
              </a:rPr>
              <a:t>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0"/>
            <a:ext cx="2057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Name:</a:t>
            </a:r>
          </a:p>
          <a:p>
            <a:r>
              <a:rPr lang="en-US" sz="1200" dirty="0" smtClean="0"/>
              <a:t>Date: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457200"/>
            <a:ext cx="3733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小小</a:t>
            </a:r>
            <a:endParaRPr lang="en-US" altLang="zh-CN" dirty="0" smtClean="0"/>
          </a:p>
          <a:p>
            <a:r>
              <a:rPr lang="zh-CN" altLang="en-US" dirty="0" smtClean="0"/>
              <a:t>大大</a:t>
            </a:r>
            <a:endParaRPr lang="en-US" altLang="zh-CN" dirty="0" smtClean="0"/>
          </a:p>
          <a:p>
            <a:r>
              <a:rPr lang="zh-CN" altLang="en-US" dirty="0" smtClean="0"/>
              <a:t>美国人</a:t>
            </a:r>
            <a:endParaRPr lang="en-US" altLang="zh-CN" dirty="0" smtClean="0"/>
          </a:p>
          <a:p>
            <a:r>
              <a:rPr lang="zh-CN" altLang="en-US" dirty="0" smtClean="0"/>
              <a:t>十三</a:t>
            </a:r>
            <a:endParaRPr lang="en-US" altLang="zh-CN" dirty="0" smtClean="0"/>
          </a:p>
          <a:p>
            <a:r>
              <a:rPr lang="zh-CN" altLang="en-US" dirty="0" smtClean="0"/>
              <a:t>中国人</a:t>
            </a:r>
            <a:endParaRPr lang="en-US" altLang="zh-CN" dirty="0" smtClean="0"/>
          </a:p>
          <a:p>
            <a:r>
              <a:rPr lang="zh-CN" altLang="en-US" dirty="0" smtClean="0"/>
              <a:t>十四</a:t>
            </a:r>
            <a:endParaRPr lang="en-US" altLang="zh-CN" dirty="0" smtClean="0"/>
          </a:p>
          <a:p>
            <a:r>
              <a:rPr lang="zh-CN" altLang="en-US" dirty="0" smtClean="0"/>
              <a:t>妈妈</a:t>
            </a:r>
            <a:endParaRPr lang="en-US" altLang="zh-CN" dirty="0" smtClean="0"/>
          </a:p>
          <a:p>
            <a:r>
              <a:rPr lang="zh-CN" altLang="en-US" dirty="0" smtClean="0"/>
              <a:t>爸爸</a:t>
            </a:r>
            <a:endParaRPr lang="en-US" altLang="zh-CN" dirty="0" smtClean="0"/>
          </a:p>
          <a:p>
            <a:r>
              <a:rPr lang="zh-CN" altLang="en-US" dirty="0" smtClean="0"/>
              <a:t>弟弟</a:t>
            </a:r>
            <a:endParaRPr lang="en-US" altLang="zh-CN" dirty="0" smtClean="0"/>
          </a:p>
          <a:p>
            <a:r>
              <a:rPr lang="zh-CN" altLang="en-US" dirty="0" smtClean="0"/>
              <a:t>妈妈和爸爸</a:t>
            </a:r>
            <a:endParaRPr lang="en-US" altLang="zh-CN" dirty="0" smtClean="0"/>
          </a:p>
          <a:p>
            <a:r>
              <a:rPr lang="zh-CN" altLang="en-US" dirty="0" smtClean="0"/>
              <a:t>两个妹妹</a:t>
            </a:r>
            <a:endParaRPr lang="en-US" altLang="zh-CN" dirty="0" smtClean="0"/>
          </a:p>
          <a:p>
            <a:r>
              <a:rPr lang="zh-CN" altLang="en-US" dirty="0" smtClean="0"/>
              <a:t>老师</a:t>
            </a:r>
            <a:endParaRPr lang="en-US" altLang="zh-CN" dirty="0" smtClean="0"/>
          </a:p>
          <a:p>
            <a:r>
              <a:rPr lang="zh-CN" altLang="en-US" dirty="0" smtClean="0"/>
              <a:t>学校</a:t>
            </a:r>
            <a:endParaRPr lang="en-US" altLang="zh-CN" dirty="0" smtClean="0"/>
          </a:p>
          <a:p>
            <a:r>
              <a:rPr lang="zh-CN" altLang="en-US" dirty="0" smtClean="0"/>
              <a:t>老师</a:t>
            </a:r>
            <a:endParaRPr lang="en-US" altLang="zh-CN" dirty="0" smtClean="0"/>
          </a:p>
          <a:p>
            <a:r>
              <a:rPr lang="zh-CN" altLang="en-US" dirty="0" smtClean="0"/>
              <a:t>医生</a:t>
            </a:r>
            <a:endParaRPr lang="en-US" altLang="zh-CN" dirty="0" smtClean="0"/>
          </a:p>
          <a:p>
            <a:r>
              <a:rPr lang="zh-CN" altLang="en-US" dirty="0" smtClean="0"/>
              <a:t>狗</a:t>
            </a:r>
            <a:endParaRPr lang="en-US" altLang="zh-CN" dirty="0" smtClean="0"/>
          </a:p>
          <a:p>
            <a:r>
              <a:rPr lang="zh-CN" altLang="en-US" dirty="0" smtClean="0"/>
              <a:t>狗</a:t>
            </a:r>
            <a:endParaRPr lang="en-US" altLang="zh-CN" dirty="0" smtClean="0"/>
          </a:p>
          <a:p>
            <a:r>
              <a:rPr lang="zh-CN" altLang="en-US" dirty="0" smtClean="0"/>
              <a:t>可爱</a:t>
            </a:r>
            <a:endParaRPr lang="en-US" altLang="zh-CN" dirty="0" smtClean="0"/>
          </a:p>
          <a:p>
            <a:r>
              <a:rPr lang="zh-CN" altLang="en-US" dirty="0" smtClean="0"/>
              <a:t>没有</a:t>
            </a:r>
            <a:endParaRPr lang="en-US" altLang="zh-CN" dirty="0" smtClean="0"/>
          </a:p>
          <a:p>
            <a:r>
              <a:rPr lang="zh-CN" altLang="en-US" dirty="0" smtClean="0"/>
              <a:t>两只猫</a:t>
            </a:r>
            <a:endParaRPr lang="en-US" altLang="zh-CN" dirty="0" smtClean="0"/>
          </a:p>
          <a:p>
            <a:r>
              <a:rPr lang="zh-CN" altLang="en-US" dirty="0" smtClean="0"/>
              <a:t>大</a:t>
            </a:r>
            <a:endParaRPr lang="en-US" altLang="zh-CN" dirty="0" smtClean="0"/>
          </a:p>
          <a:p>
            <a:r>
              <a:rPr lang="zh-CN" altLang="en-US" dirty="0" smtClean="0"/>
              <a:t>小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1017</Words>
  <Application>Microsoft Office PowerPoint</Application>
  <PresentationFormat>On-screen Show (4:3)</PresentationFormat>
  <Paragraphs>264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宋体</vt:lpstr>
      <vt:lpstr>Arial</vt:lpstr>
      <vt:lpstr>Calibri</vt:lpstr>
      <vt:lpstr>Times New Roman</vt:lpstr>
      <vt:lpstr>Office Theme</vt:lpstr>
      <vt:lpstr>re shen: divide 16 words into 4 groups based on 4 categories.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 ben</vt:lpstr>
      <vt:lpstr>Mo xi ge</vt:lpstr>
      <vt:lpstr>澳大利亚</vt:lpstr>
      <vt:lpstr>Answer</vt:lpstr>
      <vt:lpstr>Asking if someone is of a certain nationality</vt:lpstr>
      <vt:lpstr>Hints for your work sheet.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 shen – copy the words one time on your notebook and translate.</dc:title>
  <dc:creator>Wang Desktop</dc:creator>
  <cp:lastModifiedBy>Feng, Jia</cp:lastModifiedBy>
  <cp:revision>114</cp:revision>
  <cp:lastPrinted>2015-10-01T11:43:47Z</cp:lastPrinted>
  <dcterms:created xsi:type="dcterms:W3CDTF">2014-09-07T18:42:32Z</dcterms:created>
  <dcterms:modified xsi:type="dcterms:W3CDTF">2015-10-01T14:53:40Z</dcterms:modified>
</cp:coreProperties>
</file>