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3" r:id="rId3"/>
    <p:sldId id="294" r:id="rId4"/>
    <p:sldId id="295" r:id="rId5"/>
    <p:sldId id="298" r:id="rId6"/>
    <p:sldId id="308" r:id="rId7"/>
    <p:sldId id="307" r:id="rId8"/>
    <p:sldId id="301" r:id="rId9"/>
    <p:sldId id="309" r:id="rId10"/>
    <p:sldId id="305" r:id="rId11"/>
    <p:sldId id="312" r:id="rId12"/>
    <p:sldId id="310" r:id="rId13"/>
    <p:sldId id="313" r:id="rId14"/>
    <p:sldId id="311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DE5D5-2A8C-421E-998C-E1022E983515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253D-E7AC-4824-94FF-CB3143222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253D-E7AC-4824-94FF-CB3143222E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9816-C1D9-4801-9446-03A501194EA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0"/>
            <a:ext cx="7620000" cy="6858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Research based mini project:</a:t>
            </a:r>
            <a:r>
              <a:rPr lang="zh-CN" altLang="en-US" sz="2000" dirty="0" smtClean="0">
                <a:solidFill>
                  <a:srgbClr val="FF0000"/>
                </a:solidFill>
              </a:rPr>
              <a:t>中国新年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(Chinese New Year)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Format: Mini poster on construction paper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Grade: will be a TEST grade (35% of your overall grade)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You must finish the project TODAY in class and turn it in at the end of the period.</a:t>
            </a: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Why is </a:t>
            </a:r>
            <a:r>
              <a:rPr lang="zh-CN" altLang="en-US" sz="1600" dirty="0">
                <a:solidFill>
                  <a:schemeClr val="tx1"/>
                </a:solidFill>
              </a:rPr>
              <a:t>中国</a:t>
            </a:r>
            <a:r>
              <a:rPr lang="zh-CN" altLang="en-US" sz="1600" dirty="0" smtClean="0">
                <a:solidFill>
                  <a:schemeClr val="tx1"/>
                </a:solidFill>
              </a:rPr>
              <a:t>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also called Spring Festival ? 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How many days do Chinese people celebrate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? (5 or 10 or 15)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When is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this year? (from…to…)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List at least 1 tradition that Chinese people do on each day of the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celebration.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List 3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traditional food.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Choose 3 of the following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traditions to explain : (At least </a:t>
            </a:r>
            <a:r>
              <a:rPr lang="en-US" altLang="zh-CN" sz="1600" dirty="0">
                <a:solidFill>
                  <a:schemeClr val="tx1"/>
                </a:solidFill>
              </a:rPr>
              <a:t>5</a:t>
            </a:r>
            <a:r>
              <a:rPr lang="en-US" altLang="zh-CN" sz="1600" dirty="0" smtClean="0">
                <a:solidFill>
                  <a:schemeClr val="tx1"/>
                </a:solidFill>
              </a:rPr>
              <a:t>0 words each)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altLang="zh-CN" sz="1600" dirty="0" smtClean="0">
                <a:solidFill>
                  <a:schemeClr val="tx1"/>
                </a:solidFill>
              </a:rPr>
              <a:t>You will need to draw some pictures to match what you write</a:t>
            </a:r>
          </a:p>
          <a:p>
            <a:pPr marL="228600" indent="-228600"/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A: </a:t>
            </a:r>
            <a:r>
              <a:rPr lang="zh-CN" altLang="en-US" sz="1600" dirty="0" smtClean="0">
                <a:solidFill>
                  <a:schemeClr val="tx1"/>
                </a:solidFill>
              </a:rPr>
              <a:t>守岁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shou</a:t>
            </a:r>
            <a:r>
              <a:rPr lang="en-US" altLang="zh-CN" sz="1600" dirty="0" smtClean="0">
                <a:solidFill>
                  <a:schemeClr val="tx1"/>
                </a:solidFill>
              </a:rPr>
              <a:t> sui)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 </a:t>
            </a:r>
            <a:r>
              <a:rPr lang="en-US" altLang="zh-CN" sz="1600" dirty="0" smtClean="0">
                <a:solidFill>
                  <a:schemeClr val="tx1"/>
                </a:solidFill>
              </a:rPr>
              <a:t>B: </a:t>
            </a:r>
            <a:r>
              <a:rPr lang="zh-CN" altLang="en-US" sz="1600" dirty="0" smtClean="0">
                <a:solidFill>
                  <a:schemeClr val="tx1"/>
                </a:solidFill>
              </a:rPr>
              <a:t>红包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hong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bao</a:t>
            </a:r>
            <a:r>
              <a:rPr lang="en-US" altLang="zh-CN" sz="1600" dirty="0" smtClean="0">
                <a:solidFill>
                  <a:schemeClr val="tx1"/>
                </a:solidFill>
              </a:rPr>
              <a:t>)/</a:t>
            </a:r>
            <a:r>
              <a:rPr lang="zh-CN" altLang="en-US" sz="1600" dirty="0" smtClean="0">
                <a:solidFill>
                  <a:schemeClr val="tx1"/>
                </a:solidFill>
              </a:rPr>
              <a:t>压岁钱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ya</a:t>
            </a:r>
            <a:r>
              <a:rPr lang="en-US" altLang="zh-CN" sz="1600" dirty="0" smtClean="0">
                <a:solidFill>
                  <a:schemeClr val="tx1"/>
                </a:solidFill>
              </a:rPr>
              <a:t> sui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qian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</a:t>
            </a:r>
            <a:r>
              <a:rPr lang="en-US" altLang="zh-CN" sz="1600" dirty="0" smtClean="0">
                <a:solidFill>
                  <a:schemeClr val="tx1"/>
                </a:solidFill>
              </a:rPr>
              <a:t>C: </a:t>
            </a:r>
            <a:r>
              <a:rPr lang="zh-CN" altLang="en-US" sz="1600" dirty="0" smtClean="0">
                <a:solidFill>
                  <a:schemeClr val="tx1"/>
                </a:solidFill>
              </a:rPr>
              <a:t>年夜饭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nian</a:t>
            </a:r>
            <a:r>
              <a:rPr lang="en-US" altLang="zh-CN" sz="1600" dirty="0" smtClean="0">
                <a:solidFill>
                  <a:schemeClr val="tx1"/>
                </a:solidFill>
              </a:rPr>
              <a:t> ye fan)</a:t>
            </a:r>
            <a:r>
              <a:rPr lang="zh-CN" altLang="en-US" sz="1600" dirty="0" smtClean="0">
                <a:solidFill>
                  <a:schemeClr val="tx1"/>
                </a:solidFill>
              </a:rPr>
              <a:t>   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D: </a:t>
            </a:r>
            <a:r>
              <a:rPr lang="zh-CN" altLang="en-US" sz="1600" dirty="0" smtClean="0">
                <a:solidFill>
                  <a:schemeClr val="tx1"/>
                </a:solidFill>
              </a:rPr>
              <a:t>春运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chun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yun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</a:t>
            </a:r>
            <a:r>
              <a:rPr lang="en-US" altLang="zh-CN" sz="1600" dirty="0" smtClean="0">
                <a:solidFill>
                  <a:schemeClr val="tx1"/>
                </a:solidFill>
              </a:rPr>
              <a:t>E: </a:t>
            </a:r>
            <a:r>
              <a:rPr lang="zh-CN" altLang="en-US" sz="1600" dirty="0" smtClean="0">
                <a:solidFill>
                  <a:schemeClr val="tx1"/>
                </a:solidFill>
              </a:rPr>
              <a:t>春联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chun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lian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 </a:t>
            </a:r>
            <a:r>
              <a:rPr lang="en-US" altLang="zh-CN" sz="1600" dirty="0" smtClean="0">
                <a:solidFill>
                  <a:schemeClr val="tx1"/>
                </a:solidFill>
              </a:rPr>
              <a:t>F: </a:t>
            </a:r>
            <a:r>
              <a:rPr lang="zh-CN" altLang="en-US" sz="1600" dirty="0" smtClean="0">
                <a:solidFill>
                  <a:schemeClr val="tx1"/>
                </a:solidFill>
              </a:rPr>
              <a:t>年画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nian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hua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  </a:t>
            </a:r>
            <a:r>
              <a:rPr lang="en-US" altLang="zh-CN" sz="1600" dirty="0" smtClean="0">
                <a:solidFill>
                  <a:schemeClr val="tx1"/>
                </a:solidFill>
              </a:rPr>
              <a:t>G: </a:t>
            </a:r>
            <a:r>
              <a:rPr lang="zh-CN" altLang="en-US" sz="1600" dirty="0" smtClean="0">
                <a:solidFill>
                  <a:schemeClr val="tx1"/>
                </a:solidFill>
              </a:rPr>
              <a:t>爆竹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bao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zhu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 algn="l"/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7. You will each get 1 sheet of construction paper, you can decide how you will use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200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5</a:t>
            </a:r>
            <a:r>
              <a:rPr lang="en-US" baseline="30000" dirty="0" smtClean="0"/>
              <a:t>th</a:t>
            </a:r>
            <a:r>
              <a:rPr lang="en-US" dirty="0" smtClean="0"/>
              <a:t> day: eat dumplings.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61422"/>
            <a:ext cx="483955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322927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you been to China? 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057400"/>
            <a:ext cx="1981200" cy="8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2250497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Yes.</a:t>
            </a:r>
            <a:endParaRPr lang="en-US" sz="28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4395"/>
            <a:ext cx="264088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89085" y="2227604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352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Yes, I have been to China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" y="4051382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Qu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r>
              <a:rPr lang="en-US" sz="2800" dirty="0" smtClean="0"/>
              <a:t>, </a:t>
            </a:r>
            <a:r>
              <a:rPr lang="en-US" sz="2800" dirty="0" err="1" smtClean="0"/>
              <a:t>wo</a:t>
            </a:r>
            <a:r>
              <a:rPr lang="en-US" sz="2800" dirty="0" smtClean="0"/>
              <a:t> </a:t>
            </a:r>
            <a:r>
              <a:rPr lang="en-US" sz="2800" dirty="0" err="1" smtClean="0"/>
              <a:t>qu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r>
              <a:rPr lang="en-US" sz="2800" dirty="0" smtClean="0"/>
              <a:t> </a:t>
            </a:r>
            <a:r>
              <a:rPr lang="en-US" sz="2800" dirty="0" err="1" smtClean="0"/>
              <a:t>zhong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r>
              <a:rPr lang="zh-CN" altLang="en-US" sz="2800" dirty="0"/>
              <a:t>。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545" y="541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去过，</a:t>
            </a:r>
            <a:r>
              <a:rPr lang="zh-CN" altLang="en-US" sz="3600" dirty="0" smtClean="0">
                <a:solidFill>
                  <a:srgbClr val="7030A0"/>
                </a:solidFill>
              </a:rPr>
              <a:t>我去过中国。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333983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No, I haven’t been to China.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01494" y="4056058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Mei </a:t>
            </a:r>
            <a:r>
              <a:rPr lang="en-US" sz="2800" dirty="0" err="1"/>
              <a:t>q</a:t>
            </a:r>
            <a:r>
              <a:rPr lang="en-US" sz="2800" smtClean="0"/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r>
              <a:rPr lang="en-US" sz="2800" dirty="0" smtClean="0"/>
              <a:t>, </a:t>
            </a:r>
            <a:r>
              <a:rPr lang="en-US" sz="2800" dirty="0" err="1" smtClean="0"/>
              <a:t>wo</a:t>
            </a:r>
            <a:r>
              <a:rPr lang="en-US" sz="2800" dirty="0" smtClean="0"/>
              <a:t> </a:t>
            </a:r>
            <a:r>
              <a:rPr lang="en-US" sz="2800" dirty="0" err="1" smtClean="0"/>
              <a:t>mei</a:t>
            </a:r>
            <a:r>
              <a:rPr lang="en-US" sz="2800" dirty="0" smtClean="0"/>
              <a:t> </a:t>
            </a:r>
            <a:r>
              <a:rPr lang="en-US" sz="2800" dirty="0" err="1" smtClean="0"/>
              <a:t>qu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r>
              <a:rPr lang="en-US" sz="2800" dirty="0" smtClean="0"/>
              <a:t> </a:t>
            </a:r>
            <a:r>
              <a:rPr lang="en-US" sz="2800" dirty="0" err="1" smtClean="0"/>
              <a:t>zhong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473932" y="5334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没去过，</a:t>
            </a:r>
            <a:r>
              <a:rPr lang="zh-CN" altLang="en-US" sz="3600" dirty="0" smtClean="0">
                <a:solidFill>
                  <a:srgbClr val="7030A0"/>
                </a:solidFill>
              </a:rPr>
              <a:t>我没去过中国。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377496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Read the following questions. Use QUIZLET as reference. Ms. Feng will randomly ask you to read 3 sentences to her.</a:t>
            </a:r>
          </a:p>
          <a:p>
            <a:endParaRPr lang="en-US" dirty="0" smtClean="0"/>
          </a:p>
          <a:p>
            <a:r>
              <a:rPr lang="en-US" dirty="0" smtClean="0"/>
              <a:t>Task 2: scratch out the question word of each question?</a:t>
            </a:r>
          </a:p>
          <a:p>
            <a:endParaRPr lang="en-US" dirty="0" smtClean="0"/>
          </a:p>
          <a:p>
            <a:r>
              <a:rPr lang="en-US" dirty="0" smtClean="0"/>
              <a:t>Task 3: Answer the questions in </a:t>
            </a:r>
            <a:r>
              <a:rPr lang="en-US" b="1" dirty="0" smtClean="0">
                <a:solidFill>
                  <a:srgbClr val="FF0000"/>
                </a:solidFill>
              </a:rPr>
              <a:t>complete sentences.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5146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53000" y="231454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我是中国人。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7473294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19400"/>
            <a:ext cx="7734724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34882"/>
            <a:ext cx="8343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 : Write 5 sentences fowling the examples provided.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3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34413"/>
            <a:ext cx="6082206" cy="375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33130" y="0"/>
            <a:ext cx="7957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 5: Choose the answers based on what you read.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6" y="3962400"/>
            <a:ext cx="3774304" cy="2442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510" y="3962400"/>
            <a:ext cx="4419599" cy="2520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4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809724" cy="6901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130" y="0"/>
            <a:ext cx="1099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6</a:t>
            </a:r>
            <a:r>
              <a:rPr lang="en-US" dirty="0" smtClean="0"/>
              <a:t>: BONUS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8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1219200"/>
            <a:ext cx="9525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我叫小天。我是北京人。我今年十二岁，上七年级。我们一家人现在住在香港。我家有三口人：爸爸，妈妈和我。我爸爸每天九点上班。他坐公共汽车上班。他喜欢穿衬衫和长裤。我妈妈不工作。她喜欢穿裙子。我每天八点上学，下午四点放学。妈妈不开车，所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(so) 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我每天坐校车。我喜欢穿汗衫和牛仔裤。</a:t>
            </a:r>
            <a:endParaRPr lang="en-US" sz="3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5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88203" y="102597"/>
            <a:ext cx="5994859" cy="67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5400000">
            <a:off x="-1551355" y="3083239"/>
            <a:ext cx="603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finish your project early, you are allowed to work on you missing assignments.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3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0"/>
            <a:ext cx="6400800" cy="67056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DO NOW:</a:t>
            </a: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T or F</a:t>
            </a:r>
            <a:endParaRPr lang="en-US" altLang="zh-CN" dirty="0">
              <a:solidFill>
                <a:schemeClr val="tx1"/>
              </a:solidFill>
            </a:endParaRP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CN" dirty="0" smtClean="0">
                <a:solidFill>
                  <a:schemeClr val="tx1"/>
                </a:solidFill>
              </a:rPr>
              <a:t>1. </a:t>
            </a:r>
            <a:r>
              <a:rPr lang="zh-CN" altLang="en-US" dirty="0" smtClean="0">
                <a:solidFill>
                  <a:schemeClr val="tx1"/>
                </a:solidFill>
              </a:rPr>
              <a:t>三十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+ </a:t>
            </a:r>
            <a:r>
              <a:rPr lang="zh-CN" altLang="en-US" dirty="0">
                <a:solidFill>
                  <a:schemeClr val="tx1"/>
                </a:solidFill>
              </a:rPr>
              <a:t>八</a:t>
            </a:r>
            <a:r>
              <a:rPr lang="en-US" altLang="zh-CN" dirty="0" smtClean="0">
                <a:solidFill>
                  <a:schemeClr val="tx1"/>
                </a:solidFill>
              </a:rPr>
              <a:t>= </a:t>
            </a:r>
            <a:r>
              <a:rPr lang="zh-CN" altLang="en-US" dirty="0">
                <a:solidFill>
                  <a:schemeClr val="tx1"/>
                </a:solidFill>
              </a:rPr>
              <a:t>三十八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2. </a:t>
            </a:r>
            <a:r>
              <a:rPr lang="zh-CN" altLang="en-US" dirty="0">
                <a:solidFill>
                  <a:schemeClr val="tx1"/>
                </a:solidFill>
              </a:rPr>
              <a:t>九十二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– </a:t>
            </a:r>
            <a:r>
              <a:rPr lang="zh-CN" altLang="en-US" dirty="0" smtClean="0">
                <a:solidFill>
                  <a:schemeClr val="tx1"/>
                </a:solidFill>
              </a:rPr>
              <a:t>四十四 </a:t>
            </a:r>
            <a:r>
              <a:rPr lang="en-US" altLang="zh-CN" dirty="0" smtClean="0">
                <a:solidFill>
                  <a:schemeClr val="tx1"/>
                </a:solidFill>
              </a:rPr>
              <a:t>= </a:t>
            </a:r>
            <a:r>
              <a:rPr lang="zh-CN" altLang="en-US" dirty="0">
                <a:solidFill>
                  <a:schemeClr val="tx1"/>
                </a:solidFill>
              </a:rPr>
              <a:t>八十六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3.</a:t>
            </a:r>
            <a:r>
              <a:rPr lang="zh-CN" altLang="en-US" dirty="0">
                <a:solidFill>
                  <a:schemeClr val="tx1"/>
                </a:solidFill>
              </a:rPr>
              <a:t>四十二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+ </a:t>
            </a:r>
            <a:r>
              <a:rPr lang="zh-CN" altLang="en-US" dirty="0">
                <a:solidFill>
                  <a:schemeClr val="tx1"/>
                </a:solidFill>
              </a:rPr>
              <a:t>九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= </a:t>
            </a:r>
            <a:r>
              <a:rPr lang="zh-CN" altLang="en-US" dirty="0">
                <a:solidFill>
                  <a:schemeClr val="tx1"/>
                </a:solidFill>
              </a:rPr>
              <a:t>三十三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4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939515" cy="444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304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zhong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guo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中国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371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Mei </a:t>
            </a:r>
            <a:r>
              <a:rPr lang="en-US" altLang="zh-CN" sz="2400" dirty="0" err="1" smtClean="0"/>
              <a:t>guo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美国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762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Ri</a:t>
            </a:r>
            <a:r>
              <a:rPr lang="en-US" altLang="zh-CN" sz="2400" dirty="0" smtClean="0"/>
              <a:t> ben </a:t>
            </a:r>
            <a:r>
              <a:rPr lang="zh-CN" altLang="en-US" sz="2400" dirty="0" smtClean="0"/>
              <a:t>日</a:t>
            </a:r>
            <a:r>
              <a:rPr lang="zh-CN" altLang="en-US" sz="2400" dirty="0"/>
              <a:t>本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53100" y="2891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Ying </a:t>
            </a:r>
            <a:r>
              <a:rPr lang="en-US" altLang="zh-CN" sz="2400" dirty="0" err="1" smtClean="0"/>
              <a:t>guo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英国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Fa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guo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法国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De </a:t>
            </a:r>
            <a:r>
              <a:rPr lang="en-US" altLang="zh-CN" sz="2400" dirty="0" err="1" smtClean="0"/>
              <a:t>guo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德国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800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Ao</a:t>
            </a:r>
            <a:r>
              <a:rPr lang="en-US" altLang="zh-CN" sz="2400" dirty="0" smtClean="0"/>
              <a:t> da li </a:t>
            </a:r>
            <a:r>
              <a:rPr lang="en-US" altLang="zh-CN" sz="2400" dirty="0" err="1" smtClean="0"/>
              <a:t>ya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澳大利亚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657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Xi ban </a:t>
            </a:r>
            <a:r>
              <a:rPr lang="en-US" altLang="zh-CN" sz="2400" dirty="0" err="1" smtClean="0"/>
              <a:t>ya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西班牙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1828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ge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墨西哥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Jia </a:t>
            </a:r>
            <a:r>
              <a:rPr lang="en-US" altLang="zh-CN" sz="2400" dirty="0" err="1" smtClean="0"/>
              <a:t>na</a:t>
            </a:r>
            <a:r>
              <a:rPr lang="en-US" altLang="zh-CN" sz="2400" dirty="0" smtClean="0"/>
              <a:t> da </a:t>
            </a:r>
            <a:r>
              <a:rPr lang="zh-CN" altLang="en-US" sz="2400" dirty="0" smtClean="0"/>
              <a:t>加拿大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4191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Han </a:t>
            </a:r>
            <a:r>
              <a:rPr lang="en-US" altLang="zh-CN" sz="2400" dirty="0" err="1" smtClean="0"/>
              <a:t>guo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韩国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Match the countries with the flags.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400" y="2286000"/>
            <a:ext cx="135811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81399" y="2326332"/>
            <a:ext cx="135811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30567"/>
            <a:ext cx="1364187" cy="779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3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Where were you born?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5852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You + at + where + born?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0170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ni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zai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er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chu</a:t>
            </a:r>
            <a:r>
              <a:rPr lang="en-US" sz="2000" dirty="0" smtClean="0">
                <a:solidFill>
                  <a:srgbClr val="FF0000"/>
                </a:solidFill>
              </a:rPr>
              <a:t> sheng?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" y="1752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u="sng" dirty="0" smtClean="0">
                <a:solidFill>
                  <a:srgbClr val="FF0000"/>
                </a:solidFill>
              </a:rPr>
              <a:t>你</a:t>
            </a:r>
            <a:r>
              <a:rPr lang="zh-CN" altLang="en-US" sz="4400" dirty="0" smtClean="0">
                <a:solidFill>
                  <a:srgbClr val="FF0000"/>
                </a:solidFill>
              </a:rPr>
              <a:t>在哪儿出生？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28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I was born in China.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51133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I + at + China + born?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13125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wo</a:t>
            </a:r>
            <a:r>
              <a:rPr lang="en-US" sz="2000" dirty="0" smtClean="0">
                <a:solidFill>
                  <a:srgbClr val="7030A0"/>
                </a:solidFill>
              </a:rPr>
              <a:t> + </a:t>
            </a:r>
            <a:r>
              <a:rPr lang="en-US" sz="2000" dirty="0" err="1" smtClean="0">
                <a:solidFill>
                  <a:srgbClr val="7030A0"/>
                </a:solidFill>
              </a:rPr>
              <a:t>zai</a:t>
            </a:r>
            <a:r>
              <a:rPr lang="en-US" sz="2000" dirty="0" smtClean="0">
                <a:solidFill>
                  <a:srgbClr val="7030A0"/>
                </a:solidFill>
              </a:rPr>
              <a:t> + </a:t>
            </a:r>
            <a:r>
              <a:rPr lang="en-US" sz="2000" dirty="0" err="1" smtClean="0">
                <a:solidFill>
                  <a:srgbClr val="7030A0"/>
                </a:solidFill>
              </a:rPr>
              <a:t>zhong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guo</a:t>
            </a:r>
            <a:r>
              <a:rPr lang="en-US" sz="2000" dirty="0" smtClean="0">
                <a:solidFill>
                  <a:srgbClr val="7030A0"/>
                </a:solidFill>
              </a:rPr>
              <a:t> + </a:t>
            </a:r>
            <a:r>
              <a:rPr lang="en-US" sz="2000" dirty="0" err="1" smtClean="0">
                <a:solidFill>
                  <a:srgbClr val="7030A0"/>
                </a:solidFill>
              </a:rPr>
              <a:t>chu</a:t>
            </a:r>
            <a:r>
              <a:rPr lang="en-US" sz="2000" dirty="0" smtClean="0">
                <a:solidFill>
                  <a:srgbClr val="7030A0"/>
                </a:solidFill>
              </a:rPr>
              <a:t> sheng</a:t>
            </a:r>
            <a:r>
              <a:rPr lang="zh-CN" altLang="en-US" sz="2000" dirty="0" smtClean="0">
                <a:solidFill>
                  <a:srgbClr val="7030A0"/>
                </a:solidFill>
              </a:rPr>
              <a:t>。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74943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u="sng" dirty="0">
                <a:solidFill>
                  <a:srgbClr val="7030A0"/>
                </a:solidFill>
              </a:rPr>
              <a:t>我</a:t>
            </a:r>
            <a:r>
              <a:rPr lang="zh-CN" altLang="en-US" sz="4400" dirty="0" smtClean="0">
                <a:solidFill>
                  <a:srgbClr val="7030A0"/>
                </a:solidFill>
              </a:rPr>
              <a:t>在美国出生。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45876"/>
            <a:ext cx="410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What countries have you been to?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2" y="4038600"/>
            <a:ext cx="443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You + have been to + what countries?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93012"/>
            <a:ext cx="4214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u="sng" dirty="0" smtClean="0">
                <a:solidFill>
                  <a:srgbClr val="00B050"/>
                </a:solidFill>
              </a:rPr>
              <a:t>你</a:t>
            </a:r>
            <a:r>
              <a:rPr lang="zh-CN" altLang="en-US" sz="4400" dirty="0" smtClean="0">
                <a:solidFill>
                  <a:srgbClr val="00B050"/>
                </a:solidFill>
              </a:rPr>
              <a:t>去过什么国家？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44587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996633"/>
                </a:solidFill>
              </a:rPr>
              <a:t>I have been to China.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07399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996633"/>
                </a:solidFill>
              </a:rPr>
              <a:t>I + </a:t>
            </a:r>
            <a:r>
              <a:rPr lang="en-US" altLang="zh-CN" sz="2000" dirty="0" err="1" smtClean="0">
                <a:solidFill>
                  <a:srgbClr val="996633"/>
                </a:solidFill>
              </a:rPr>
              <a:t>qu</a:t>
            </a:r>
            <a:r>
              <a:rPr lang="en-US" altLang="zh-CN" sz="2000" dirty="0" smtClean="0">
                <a:solidFill>
                  <a:srgbClr val="996633"/>
                </a:solidFill>
              </a:rPr>
              <a:t> </a:t>
            </a:r>
            <a:r>
              <a:rPr lang="en-US" altLang="zh-CN" sz="2000" dirty="0" err="1" smtClean="0">
                <a:solidFill>
                  <a:srgbClr val="996633"/>
                </a:solidFill>
              </a:rPr>
              <a:t>guo</a:t>
            </a:r>
            <a:r>
              <a:rPr lang="en-US" altLang="zh-CN" sz="2000" dirty="0" smtClean="0">
                <a:solidFill>
                  <a:srgbClr val="996633"/>
                </a:solidFill>
              </a:rPr>
              <a:t> + China.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768707"/>
            <a:ext cx="4691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u="sng" dirty="0" smtClean="0">
                <a:solidFill>
                  <a:srgbClr val="996633"/>
                </a:solidFill>
              </a:rPr>
              <a:t>我</a:t>
            </a:r>
            <a:r>
              <a:rPr lang="zh-CN" altLang="en-US" sz="4400" dirty="0" smtClean="0">
                <a:solidFill>
                  <a:srgbClr val="996633"/>
                </a:solidFill>
              </a:rPr>
              <a:t>去过中国。</a:t>
            </a:r>
            <a:endParaRPr lang="en-US" sz="4400" dirty="0">
              <a:solidFill>
                <a:srgbClr val="9966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0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4419"/>
              </p:ext>
            </p:extLst>
          </p:nvPr>
        </p:nvGraphicFramePr>
        <p:xfrm>
          <a:off x="2514600" y="838200"/>
          <a:ext cx="4191000" cy="510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33600" y="609600"/>
            <a:ext cx="5105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" y="51696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class assignment due TODAY!</a:t>
            </a:r>
          </a:p>
          <a:p>
            <a:endParaRPr lang="en-US" dirty="0" smtClean="0"/>
          </a:p>
          <a:p>
            <a:r>
              <a:rPr lang="en-US" dirty="0" smtClean="0"/>
              <a:t>Match the boxes to form words, phrases, Questions &amp; Answers.</a:t>
            </a:r>
          </a:p>
          <a:p>
            <a:endParaRPr lang="en-US" dirty="0"/>
          </a:p>
          <a:p>
            <a:r>
              <a:rPr lang="en-US" dirty="0" smtClean="0"/>
              <a:t>Glue the words on the construction paper.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8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800" y="0"/>
            <a:ext cx="8844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</a:t>
            </a:r>
            <a:r>
              <a:rPr lang="en-US" sz="3200" dirty="0"/>
              <a:t>3</a:t>
            </a:r>
            <a:r>
              <a:rPr lang="en-US" sz="3200" dirty="0" smtClean="0"/>
              <a:t>: Due next period. (03/10)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64569"/>
            <a:ext cx="9144000" cy="7651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His daughter is Mexican (Mexico-</a:t>
            </a:r>
            <a:r>
              <a:rPr lang="zh-CN" altLang="en-US" sz="2400" dirty="0" smtClean="0"/>
              <a:t>墨西哥</a:t>
            </a:r>
            <a:r>
              <a:rPr lang="en-US" sz="2400" dirty="0" smtClean="0"/>
              <a:t>), she speaks Spanish well. (She + Spanish + speak + de</a:t>
            </a:r>
            <a:r>
              <a:rPr lang="zh-CN" altLang="en-US" sz="2400" dirty="0" smtClean="0"/>
              <a:t>得</a:t>
            </a:r>
            <a:r>
              <a:rPr lang="en-US" sz="2400" dirty="0" smtClean="0"/>
              <a:t>+ very good) She has been to Mexico and Spain. She has not been to America. She can speak a little bit English.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4971" y="1764192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Mexican = Mexico +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人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40905" y="2881082"/>
            <a:ext cx="11992131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She + Spanish + speak + de</a:t>
            </a:r>
            <a:r>
              <a:rPr lang="zh-CN" altLang="en-US" sz="2400" dirty="0" smtClean="0"/>
              <a:t>得</a:t>
            </a:r>
            <a:r>
              <a:rPr lang="en-US" sz="2400" dirty="0" smtClean="0"/>
              <a:t>+ very good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4000" y="3926893"/>
            <a:ext cx="11992131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 been to =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去过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5000553"/>
            <a:ext cx="17088787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 not been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to=</a:t>
            </a:r>
            <a:r>
              <a:rPr kumimoji="0" lang="zh-CN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没去过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A little bit = </a:t>
            </a:r>
            <a:r>
              <a:rPr lang="zh-CN" altLang="en-US" sz="2400" dirty="0" smtClean="0">
                <a:latin typeface="+mj-lt"/>
                <a:ea typeface="+mj-ea"/>
                <a:cs typeface="+mj-cs"/>
              </a:rPr>
              <a:t>一点儿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4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Match the languages with the countries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Wang Desktop\AppData\Local\Microsoft\Windows\Temporary Internet Files\Content.IE5\ZV9XMS8P\usa_flag_wallpaper_by_sespider-d3hnu0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143000"/>
            <a:ext cx="1524000" cy="857330"/>
          </a:xfrm>
          <a:prstGeom prst="rect">
            <a:avLst/>
          </a:prstGeom>
          <a:noFill/>
        </p:spPr>
      </p:pic>
      <p:pic>
        <p:nvPicPr>
          <p:cNvPr id="1028" name="Picture 4" descr="C:\Users\Wang Desktop\AppData\Local\Microsoft\Windows\Temporary Internet Files\Content.IE5\1MRNIZGY\ChinaFlag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286000"/>
            <a:ext cx="1524000" cy="1016000"/>
          </a:xfrm>
          <a:prstGeom prst="rect">
            <a:avLst/>
          </a:prstGeom>
          <a:noFill/>
        </p:spPr>
      </p:pic>
      <p:pic>
        <p:nvPicPr>
          <p:cNvPr id="1029" name="Picture 5" descr="C:\Users\Wang Desktop\AppData\Local\Microsoft\Windows\Temporary Internet Files\Content.IE5\1MRNIZGY\1205816169fJapan_flag(1)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657600"/>
            <a:ext cx="1485900" cy="990600"/>
          </a:xfrm>
          <a:prstGeom prst="rect">
            <a:avLst/>
          </a:prstGeom>
          <a:noFill/>
        </p:spPr>
      </p:pic>
      <p:pic>
        <p:nvPicPr>
          <p:cNvPr id="1030" name="Picture 6" descr="C:\Users\Wang Desktop\AppData\Local\Microsoft\Windows\Temporary Internet Files\Content.IE5\64HHGQ02\France_flag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257800"/>
            <a:ext cx="1524000" cy="10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19800" y="246545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日语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02215" y="111792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汉语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73740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英</a:t>
            </a:r>
            <a:r>
              <a:rPr lang="zh-CN" altLang="en-US" sz="4800" dirty="0" smtClean="0"/>
              <a:t>文</a:t>
            </a:r>
            <a:r>
              <a:rPr lang="en-US" altLang="zh-CN" sz="4800" dirty="0" smtClean="0"/>
              <a:t>	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4898" y="535030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法语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3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337" y="1143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Collect HW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67000"/>
            <a:ext cx="5629275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1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911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宋体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103</cp:revision>
  <dcterms:created xsi:type="dcterms:W3CDTF">2015-02-14T00:09:44Z</dcterms:created>
  <dcterms:modified xsi:type="dcterms:W3CDTF">2016-03-11T14:25:49Z</dcterms:modified>
</cp:coreProperties>
</file>