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ink/ink4.xml" ContentType="application/inkml+xml"/>
  <Override PartName="/ppt/ink/ink14.xml" ContentType="application/inkml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slideLayouts/slideLayout10.xml" ContentType="application/vnd.openxmlformats-officedocument.presentationml.slideLayout+xml"/>
  <Override PartName="/ppt/ink/ink10.xml" ContentType="application/inkml+xml"/>
  <Override PartName="/ppt/ink/ink11.xml" ContentType="application/inkml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ink/ink9.xml" ContentType="application/inkml+xml"/>
  <Override PartName="/ppt/ink/ink19.xml" ContentType="application/inkml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ink/ink7.xml" ContentType="application/inkml+xml"/>
  <Override PartName="/ppt/ink/ink17.xml" ContentType="application/inkml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ink/ink1.xml" ContentType="application/inkml+xml"/>
  <Override PartName="/ppt/ink/ink1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5" r:id="rId2"/>
    <p:sldId id="268" r:id="rId3"/>
    <p:sldId id="274" r:id="rId4"/>
    <p:sldId id="271" r:id="rId5"/>
    <p:sldId id="299" r:id="rId6"/>
    <p:sldId id="269" r:id="rId7"/>
    <p:sldId id="270" r:id="rId8"/>
    <p:sldId id="257" r:id="rId9"/>
    <p:sldId id="260" r:id="rId10"/>
    <p:sldId id="273" r:id="rId11"/>
    <p:sldId id="275" r:id="rId12"/>
    <p:sldId id="300" r:id="rId13"/>
    <p:sldId id="307" r:id="rId14"/>
    <p:sldId id="280" r:id="rId15"/>
    <p:sldId id="301" r:id="rId16"/>
    <p:sldId id="302" r:id="rId17"/>
    <p:sldId id="303" r:id="rId18"/>
    <p:sldId id="304" r:id="rId19"/>
    <p:sldId id="305" r:id="rId20"/>
    <p:sldId id="306" r:id="rId21"/>
    <p:sldId id="281" r:id="rId22"/>
    <p:sldId id="282" r:id="rId23"/>
    <p:sldId id="284" r:id="rId24"/>
    <p:sldId id="290" r:id="rId25"/>
    <p:sldId id="294" r:id="rId26"/>
    <p:sldId id="295" r:id="rId27"/>
    <p:sldId id="322" r:id="rId28"/>
    <p:sldId id="323" r:id="rId29"/>
  </p:sldIdLst>
  <p:sldSz cx="9144000" cy="6858000" type="screen4x3"/>
  <p:notesSz cx="6858000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4-16T17:03:27.1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17359 14764,'0'-24,"24"24,0 0,-1 0,1 0,0 0,0 0,0 0,-1 24,1-24,0 0,0 0,0 0,0-24,-1 24,1 0,0 0,0-24,0 24,-1 0,1 0,0 0,0-24,0 24,-1-23,1 23,0 0,0 0,0-24,0 24,-1 0,1-24,0 24,0 0,0 0,-1 0,1-24,0 24,0 0,0 0,-1 0,1 0,0 0,0 0,0-24,0 24,-1 0,1 0,0 0,0 0,-48 0,0 0,0 0,1 0,-25-24,24 24,0 0,-23 0,23 0,-24 0,24 0,-23-23,-1 23,24 0,-23 0,-1 0,24 0,-23 0,-1 0,24 0,-23 0,23 0,-24 0,24 0,1 0,-25 23,24-23,0 0,0 0,1 0,-1 0,0 0,0 0,0 0,1 0,46 0,1 0,-24 24,24-24,0 0,0 0,-1 24,1-24,0 24,0-24,24 0,-25 24,1-24,24 0,-24 24,23-24,-23 23,24-23,-25 0,25 24,-24-24,24 0,-25 24,25-24,-24 24,0-24,-1 0,1 24,24-24,-24 0,-1 0,-23 23,24-23,0 0,-24 24,24-24,-24 24,-24-48,24 48,-24-48,24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6:00:19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18232 10981,'0'0,"0"45,0-45,45 0,-45 0,45 0,-45 0,44 0,1 0,-45 0,45 0,-45 0,45 0,0 0,-45 0,44 0,-44 0,45 0,-45 0,45 0,0 0,-45 0,45 0,-45 0,44 0,1 0,-45 0,45 0,-45 0,45 0,-45 0,45 0,-1 0,1 0,-45 0,45 0,0 0,-45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6:00:57.4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8601 12684,'0'0,"224"0,358 0,-134 0,-90 45,-268-45,0 0,-90 0,44 0,-44-45,45 45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6:00:59.3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18366 12640,'0'0,"90"0,0 0,-46 0,1 0,45 0,-90 0,45 0,-1 0,-44 0,45 0,90 0,-1 44,90 1,-179-45,0 0,-45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6:02:21.9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8511 16046,'45'0,"-45"0,0 0,45 0,0 0,-45 0,0 0,44 0,-44 0,45 0,-45-45,45 45,-45 0,45 0,-45 0,44 0,-44 0,45 0,0 0,-45-44,0 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6:02:23.8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18187 16360,'0'0,"0"-45,45 45,0 0,0 0,-1-45,1 45,-45 0,45 0,-45 0,45 0,-45 0,89 0,-89 0,45 0,-45 0,45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6:02:40.0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9004 18063,'0'0,"45"0,-1 0,-44 0,45 0,-45 0,45 0,-45 0,45 0,0 0,-45 0,44 0,-44 0,45 0,0 0,-45 0,45 0,-45 0,45 0,-45 0,44 0,1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6:02:41.9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17739 18243,'0'-45,"45"45,-45 0,90 0,-1 0,-44 0,0 0,-45 0,45 0,-45 0,0-45,45 45,-45 0,44 0,1 0,-45 0,45 0,-45 0,45 0,-1 0,-44 0,0 0,45 0,-45 0,45 0,-45 0,45 0,0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4-22T17:07:38.356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ip" value="rectangle"/>
      <inkml:brushProperty name="rasterOp" value="maskPen"/>
    </inkml:brush>
  </inkml:definitions>
  <inkml:trace contextRef="#ctx0" brushRef="#br0">15192 14002,'0'-24,"24"24,0 0,-1 0,1 0,0 0,-24 24,24-24,0 0,0 0,-1 0,1 0,0 0,0 0,0 0,-1 0,1 0,0 0,0 0,0 0,-1 0,1 0,0 0,0 0,0 0,0 0,-1 0,1 0,0 0,0 0,0 0,23-24,-23 48,0-24,0 0,-1 0,1 0,0 0,0 0,0 0,0 0,-1 0,1 0,0 0,0 0,0 0,-1 0,1-24,-24 48,24-24,0 0,0 0,-1 0,1 0,0 0,-24-24,-24 24,24-24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4-22T17:07:53.680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ip" value="rectangle"/>
      <inkml:brushProperty name="rasterOp" value="maskPen"/>
    </inkml:brush>
  </inkml:definitions>
  <inkml:trace contextRef="#ctx0" brushRef="#br0">17907 14097,'23'0,"1"0,0-24,0 24,0 0,0 0,-1 0,1 0,0 0,0 0,0 0,-1-24,1 24,0 0,0 0,0 0,-1 0,1 0,0 0,0 0,-24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</inkml:traceFormat>
        <inkml:channelProperties>
          <inkml:channelProperty channel="X" name="resolution" value="936.20001" units="1/cm"/>
          <inkml:channelProperty channel="Y" name="resolution" value="1724.57898" units="1/cm"/>
        </inkml:channelProperties>
      </inkml:inkSource>
      <inkml:timestamp xml:id="ts0" timeString="2015-08-14T17:38:56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5536 10927,'0'0,"0"-5,0 5,0 0,0 0,0 0,0 0,0 0,0 0,0 0,0 0,0 0,0 0,0 0,0 0,0 0,0 0,0 0,0 0,0 0,0 0,0 0,0 0,0 0,0 0,0 0,0 0,0 5,0-5,0 0,0 0,0 0,0 0,0 0,0 0,0 0,0 0,0 0,0 0,0 0,0 0,0 0,0 0,0 0,0 0,0 0,0 0,0 0,0 0,0 0,0 0,0 0,3 0,-3 0,0 0,0 0,0 0,0 0,0 0,0 0,0 0,0 0,0 0,0 0,0 0,0 0,0 0,0 0,0 0,0 0,0 0,0 0,0 0,0 0,0 0,0 8,0-8,0 0,0 0,0 0,0 0,0 0,0 0,0 0,0 0,0 0,0 0,0 0,0 0,0 0,0 0,0 0,0 0,0 0,0 0,0 0,0 0,0 0,8 2,-8-2,0 0,0 0,0 0,0 0,0 0,0 0,0 0,0 0,0 0,0 0,0 0,0 0,0 0,0 0,0 0,0 0,0 0,0 0,0 0,0 0,0 9,0-9,0 0,0 0,0 0,0 0,0 0,0 0,0 0,0 0,0 0,0 0,0 0,0 0,0 0,0 0,0 0,0 0,0 0,0 0,0 0,3 8,-3-8,0 0,0 0,0 0,0 0,0 0,0 0,0 0,4 8,-4-8,0 0,0 0,0 0,0 0,0 0,0 0,0 0,0 0,0 0,0 0,0 0,0 0,0 0,0 0,0 0,0 0,0 0,8 9,-8-9,0 0,0 0,0 0,0 0,0 0,0 0,0 0,0 0,0 0,0 0,0 0,0 0,0 0,0 0,0 0,0 0,3 8,-3-8,0 0,0 0,0 0,0 0,0 0,0 0,0 0,0 0,0 0,0 0,0 0,0 0,0 0,0 0,0 0,6 9,-6-9,0 0,0 0,0 0,0 0,0 0,0 0,0 0,0 0,0 0,0 0,0 0,0 0,0 0,0 0,4 9,-4-9,0 0,0 0,5 8,-5-8,0 0,0 0,0 0,0 0,0 0,0 0,0 0,0 0,0 0,0 0,0 0,0 0,0 7,0-7,0 0,0 0,0 0,0 0,0 0,0 0,0 0,0 0,0 0,0 0,0 0,6 3,-6-3,0 0,0 0,0 0,0 0,0 0,0 0,0 0,0 0,0 0,0 0,6 5,-6-5,0 0,0 0,0 0,0 0,0 0,0 0,0 0,0 0,0 0,3 3,-3-3,0 0,0 0,0 0,0 0,0 0,0 0,0 0,0 0,0 6,0-6,0 0,0 0,0 0,0 0,0 0,0 0,0 0,6 3,-6-3,0 0,0 0,0 0,0 0,0 0,0 0,0 0,5 0,-5 0,0 0,0 0,0 0,0 0,0 0,0 0,0 0,0 0,0 0,4 0,-4 0,0 0,0 0,17 5,-17-5,0 0,30 21,-30-21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4-16T17:03:37.9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15287 14645,'24'0,"0"0,0 24,0-24,-1 0,1 0,0 0,0 0,0 0,-1 0,1 0,0 0,0 0,0 23,-1-23,-23-23,24 46,0-23,-24-23,0 46,24-23,-24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4-16T17:03:54.1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16192 14549,'24'0,"0"0,0 0,-24-23,-24 46,24-46,-24 23,0 23,0-23,1 0,-1 0,-24 0,24 0,0 24,1-24,-25 0,24 0,0 0,1 24,-25-24,24 0,0 0,1 24,-1-24,-24 0,24 0,0 24,1-24,-1 0,0 0,0 0,0 0,1 0,-1 0,0 0,0 0,0 0,1 0,-1 0,0 0,48 0,0 0,-1 0,1 0,0 24,0-24,0 0,-1 0,1 0,24 23,-24-23,-1 0,1 0,0 0,0 24,0-24,0 0,-1 0,1 0,0 0,0 24,0-24,-1 0,1 0,0 0,0 0,0 0,-1 0,1 0,0 0,0 0,-24-24,24 24,0 0,-1 0,1 0,0 0,0 0,0 0,-1 0,-23-24,24 24,-48 0,24-23,-23 23,-1-24,0 24,0-24,0 24,1-24,-1 24,0 0,0-24,0 24,-23 0,23-24,0 24,0 0,0 0,1-23,-1 23,0 0,0 0,-23 0,23 0,0 0,0 0,0-24,0 24,1 0,-1 0,0 0,0 0,0 0,1 0,-1 0,0 0,0 0,0 24,1-24,-1 0,0 0,0 0,0 0,0 0,1 0,46 0,1 0,0 0,0 0,0 0,0 0,-1 23,25-23,-24 0,0 0,-1 0,25 0,-24 0,0 24,-1-24,25 0,-24-24,0 24,0 0,23 0,-23 0,0 0,0 0,-1 0,1-23,0 23,0 0,0 0,-24-24,23 24,1 0,0 0,0 0,-24-24,24 24,-48 0,24 24,-24-24,0 0,0 0,1 0,-1 0,-24 0,24 0,1 0,-25 0,24 0,-23 0,23 0,0 24,-24-24,24 0,-23 0,23 0,0 0,0 0,-23 0,23 23,0-23,0 0,1 0,-1 0,24 24,-24-24,0 0,0 24,48-24,0 0,0 0,0 0,-1 0,1 0,0 0,0 0,23 0,-23 0,24 24,-24-24,23 0,-23 0,24 0,-1 24,1-24,-24 0,23 0,-23 0,24 0,-24 0,-1 0,1 0,0 0,0 0,0 0,0 0,-1 0,1 0,-24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04-16T17:04:18.4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17192 13907,'24'0,"-24"-24,0 0,-24 24,0-24,1 24,-1 0,0 24,0 0,0-24,1 24,-1-1,0 1,0 0,24 0,-24 0,24-1,-23 1,23 24,-24-24,24-1,0 1,-24 24,24-24,0 0,0 23,0-23,0 24,0-25,0 1,0 24,0-24,24 23,-24-23,0 24,0-24,24 23,-24-23,0 24,23-25,-23 1,24 24,-24-24,0-1,24 1,-24 0,24 0,-24 0,0 0,24-24,-24 23,23-23,-23 24,24-24,0 0,0 0,-24-24,24 24,-24-23,23-1,1 0,0 0,0 0,-24 0,24-23,0 23,-1-24,-23 1,24 23,0-24,-24 1,24-1,-24 0,24 1,-24-1,0 1,23-1,-23 0,0 1,0-1,0 0,-23 25,23-25,0 0,-24 25,24-25,-24 24,0 0,24 1,-24-1,1 24,-1-24,0 24,-24 24</inkml:trace>
  <inkml:trace contextRef="#ctx0" brushRef="#br0" timeOffset="723.1446">16454 15026,'0'24,"-24"-1,24 1,-24 0,24 0,0 0,0-1,-23 1,23 0,0 0,0 0,-24-1,24 1,0 0,0 0,24-48,-1 0</inkml:trace>
  <inkml:trace contextRef="#ctx0" brushRef="#br0" timeOffset="1113.2226">16573 15169,'0'23,"-24"1,24 0,0 0,0 0,24-1,-24 1,24 0,0-24,0 0,-1 0,1 0,0 0,0 0,0-24,-1 0,-23 1,0-1,-23 0,-1 0,0 0,0 1,0 23,-23-24,-1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4-04-12T17:58:15.1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0,'0'0,"18"0,-18 0,18 0,-18 0,17 0,1 0,-18 0,18 0,-1 0,1 0,-1 0,-17 0,18 0,0 0,-18 0,17 0,0 0,1 0,-1 0,1 0,0 0,-1 0,1 0,-18 0,17 0,1 0,0 0,-18 0,17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5:58:43.46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7167 7306,'0'0,"45"0,0 0,0 0,-1 0,1 0,0 0,-45 0,45 0,-45 0,45 0,-1 0,46 0,-90 0,0 0,45 0,-45 0,45 0,-45 0,0-45,44 45,1 0,-45 0,45 0,-45 0,0 0,45 0,0 0,-45 0,44 0,-44 0,45 0,-45 0,45 0,-45-45,45 45,-45 0,45 0,-45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5:58:45.8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16171 7306,'0'0,"0"0,45 0,0 0,45 0,-90 0,44 0,1 0,-45 0,45 0,0 0,0 0,-1 0,-44 0,45 0,-45 0,0 0,45 0,-45 0,45 0,-45 0,45 0,-45 0,44 0,1 0,-45 0,45 0,-45 0,45 0,-45 0,45 0,-1 0,-44 0,45 0,-45 0,45 0,0 0,-45 0,45 0,-45 0,44 0,-44 0,45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5:59:33.6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15858 8874,'45'0,"-1"0,-44 0,45 0,-45 0,45 0,-45 0,45 0,0 0,-45 0,0 45,44-45,-44 0,45 0,-45 0,45 0,0 0,-45 0,45 0,-45 0,44 0,1 0,-45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68" units="cm"/>
        </inkml:traceFormat>
        <inkml:channelProperties>
          <inkml:channelProperty channel="X" name="resolution" value="28.31858" units="1/cm"/>
          <inkml:channelProperty channel="Y" name="resolution" value="28.33948" units="1/cm"/>
        </inkml:channelProperties>
      </inkml:inkSource>
      <inkml:timestamp xml:id="ts0" timeString="2015-08-14T16:00:17.7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11423 11026,'45'0,"0"0,-1 0,1 0,-45 0,45 0,0 0,-45 0,45 0,-45 0,0 0,44 0,1 0,-45 0,0 0,45 0,-45 0,45 0,-45 0,44 0,1 0,-45 0,45 0,-45 0,45 0,0-45,-45 45,44 0,-44 0,45 0,-45 0,45 0,0 0,-45 0,45 0,-45 0,0-45,44 45,1 0,-45-45,0 45,-45-44,45 44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7B010-F256-4C29-91B2-B5F33F4160CF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5888" y="1135063"/>
            <a:ext cx="4086225" cy="3065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1975"/>
            <a:ext cx="5486400" cy="3576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28063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4CE5D-9EF9-44C5-B73A-6F8235001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4950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FBF92-D5C8-4260-9566-6080F181F163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66391-0F7C-4855-B2C6-86BBF8AE72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32.emf"/><Relationship Id="rId18" Type="http://schemas.openxmlformats.org/officeDocument/2006/relationships/customXml" Target="../ink/ink13.xml"/><Relationship Id="rId3" Type="http://schemas.openxmlformats.org/officeDocument/2006/relationships/image" Target="../media/image27.png"/><Relationship Id="rId21" Type="http://schemas.openxmlformats.org/officeDocument/2006/relationships/image" Target="../media/image36.emf"/><Relationship Id="rId7" Type="http://schemas.openxmlformats.org/officeDocument/2006/relationships/image" Target="../media/image29.emf"/><Relationship Id="rId12" Type="http://schemas.openxmlformats.org/officeDocument/2006/relationships/customXml" Target="../ink/ink10.xml"/><Relationship Id="rId17" Type="http://schemas.openxmlformats.org/officeDocument/2006/relationships/image" Target="../media/image34.emf"/><Relationship Id="rId25" Type="http://schemas.openxmlformats.org/officeDocument/2006/relationships/image" Target="../media/image38.emf"/><Relationship Id="rId2" Type="http://schemas.openxmlformats.org/officeDocument/2006/relationships/hyperlink" Target="http://quizlet.com/40698056/flashcards" TargetMode="External"/><Relationship Id="rId16" Type="http://schemas.openxmlformats.org/officeDocument/2006/relationships/customXml" Target="../ink/ink12.xml"/><Relationship Id="rId20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.xml"/><Relationship Id="rId11" Type="http://schemas.openxmlformats.org/officeDocument/2006/relationships/image" Target="../media/image31.emf"/><Relationship Id="rId24" Type="http://schemas.openxmlformats.org/officeDocument/2006/relationships/customXml" Target="../ink/ink16.xml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10" Type="http://schemas.openxmlformats.org/officeDocument/2006/relationships/customXml" Target="../ink/ink9.xml"/><Relationship Id="rId19" Type="http://schemas.openxmlformats.org/officeDocument/2006/relationships/image" Target="../media/image35.emf"/><Relationship Id="rId4" Type="http://schemas.openxmlformats.org/officeDocument/2006/relationships/customXml" Target="../ink/ink6.xml"/><Relationship Id="rId9" Type="http://schemas.openxmlformats.org/officeDocument/2006/relationships/image" Target="../media/image30.emf"/><Relationship Id="rId14" Type="http://schemas.openxmlformats.org/officeDocument/2006/relationships/customXml" Target="../ink/ink11.xml"/><Relationship Id="rId22" Type="http://schemas.openxmlformats.org/officeDocument/2006/relationships/customXml" Target="../ink/ink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customXml" Target="../ink/ink18.x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customXml" Target="../ink/ink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customXml" Target="../ink/ink2.xml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customXml" Target="../ink/ink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1317"/>
            <a:ext cx="6172200" cy="667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148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90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14800" y="1981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H-hail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G-thunderstorm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419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181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56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553200" y="4114800"/>
            <a:ext cx="533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flipV="1">
            <a:off x="6553200" y="3657600"/>
            <a:ext cx="533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228600"/>
            <a:ext cx="22860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7400" y="152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894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6477000" cy="6858000"/>
          </a:xfrm>
        </p:spPr>
        <p:txBody>
          <a:bodyPr>
            <a:normAutofit/>
          </a:bodyPr>
          <a:lstStyle/>
          <a:p>
            <a:pPr algn="l"/>
            <a:r>
              <a:rPr lang="zh-CN" altLang="en-US" sz="4400" dirty="0" smtClean="0">
                <a:solidFill>
                  <a:schemeClr val="tx1"/>
                </a:solidFill>
              </a:rPr>
              <a:t>你：今天天气怎么样？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4400" dirty="0" smtClean="0">
                <a:solidFill>
                  <a:schemeClr val="tx1"/>
                </a:solidFill>
              </a:rPr>
              <a:t>冯老师：今天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algn="l"/>
            <a:endParaRPr lang="en-US" sz="44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4400" dirty="0" smtClean="0">
                <a:solidFill>
                  <a:schemeClr val="tx1"/>
                </a:solidFill>
              </a:rPr>
              <a:t>冯老师：今天天气怎么样？</a:t>
            </a:r>
            <a:endParaRPr lang="en-US" altLang="zh-CN" sz="4400" dirty="0" smtClean="0">
              <a:solidFill>
                <a:schemeClr val="tx1"/>
              </a:solidFill>
            </a:endParaRPr>
          </a:p>
          <a:p>
            <a:pPr algn="l"/>
            <a:r>
              <a:rPr lang="zh-CN" altLang="en-US" sz="4400" dirty="0" smtClean="0">
                <a:solidFill>
                  <a:schemeClr val="tx1"/>
                </a:solidFill>
              </a:rPr>
              <a:t>你：今天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1524000"/>
            <a:ext cx="243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1.</a:t>
            </a:r>
            <a:r>
              <a:rPr lang="zh-CN" altLang="en-US" sz="4000" dirty="0" smtClean="0">
                <a:solidFill>
                  <a:srgbClr val="FF0000"/>
                </a:solidFill>
              </a:rPr>
              <a:t>是晴天。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</a:rPr>
              <a:t>2.</a:t>
            </a:r>
            <a:r>
              <a:rPr lang="zh-CN" altLang="en-US" sz="4000" dirty="0" smtClean="0">
                <a:solidFill>
                  <a:srgbClr val="FF0000"/>
                </a:solidFill>
              </a:rPr>
              <a:t>阴天。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</a:rPr>
              <a:t>3.</a:t>
            </a:r>
            <a:r>
              <a:rPr lang="zh-CN" altLang="en-US" sz="4000" dirty="0" smtClean="0">
                <a:solidFill>
                  <a:srgbClr val="FF0000"/>
                </a:solidFill>
              </a:rPr>
              <a:t>多云。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</a:rPr>
              <a:t>4.</a:t>
            </a:r>
            <a:r>
              <a:rPr lang="zh-CN" altLang="en-US" sz="4000" dirty="0" smtClean="0">
                <a:solidFill>
                  <a:srgbClr val="FF0000"/>
                </a:solidFill>
              </a:rPr>
              <a:t>下雨。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</a:rPr>
              <a:t>5.</a:t>
            </a:r>
            <a:r>
              <a:rPr lang="zh-CN" altLang="en-US" sz="4000" dirty="0" smtClean="0">
                <a:solidFill>
                  <a:srgbClr val="FF0000"/>
                </a:solidFill>
              </a:rPr>
              <a:t>刮风。</a:t>
            </a:r>
            <a:endParaRPr lang="en-US" altLang="zh-CN" sz="4000" dirty="0" smtClean="0">
              <a:solidFill>
                <a:srgbClr val="FF0000"/>
              </a:solidFill>
            </a:endParaRPr>
          </a:p>
          <a:p>
            <a:r>
              <a:rPr lang="en-US" altLang="zh-CN" sz="4000" dirty="0" smtClean="0">
                <a:solidFill>
                  <a:srgbClr val="FF0000"/>
                </a:solidFill>
              </a:rPr>
              <a:t>6. </a:t>
            </a:r>
            <a:r>
              <a:rPr lang="zh-CN" altLang="en-US" sz="4000" dirty="0" smtClean="0">
                <a:solidFill>
                  <a:srgbClr val="FF0000"/>
                </a:solidFill>
              </a:rPr>
              <a:t>下雪。</a:t>
            </a:r>
            <a:endParaRPr lang="en-US" altLang="zh-CN" sz="4000" dirty="0" smtClean="0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349981">
            <a:off x="3421173" y="1917631"/>
            <a:ext cx="3135440" cy="39453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 rot="20901900">
            <a:off x="3816045" y="5813507"/>
            <a:ext cx="3284083" cy="39453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热身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066800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Find your DO NOW paper on your desk. </a:t>
            </a:r>
          </a:p>
          <a:p>
            <a:endParaRPr lang="en-US" sz="4000" dirty="0" smtClean="0"/>
          </a:p>
          <a:p>
            <a:r>
              <a:rPr lang="en-US" sz="4000" dirty="0" smtClean="0"/>
              <a:t>Each group only has </a:t>
            </a:r>
            <a:r>
              <a:rPr lang="en-US" sz="4000" dirty="0" smtClean="0">
                <a:solidFill>
                  <a:srgbClr val="FF0000"/>
                </a:solidFill>
              </a:rPr>
              <a:t>1</a:t>
            </a:r>
            <a:r>
              <a:rPr lang="en-US" sz="4000" dirty="0" smtClean="0"/>
              <a:t> sheet. </a:t>
            </a:r>
          </a:p>
          <a:p>
            <a:endParaRPr lang="en-US" sz="4000" dirty="0" smtClean="0"/>
          </a:p>
          <a:p>
            <a:r>
              <a:rPr lang="en-US" sz="4000" dirty="0" smtClean="0"/>
              <a:t>You need to write the answers on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your own paper</a:t>
            </a:r>
            <a:r>
              <a:rPr lang="en-US" sz="4000" dirty="0" smtClean="0"/>
              <a:t>. </a:t>
            </a:r>
          </a:p>
          <a:p>
            <a:endParaRPr lang="en-US" sz="4000" dirty="0" smtClean="0"/>
          </a:p>
          <a:p>
            <a:r>
              <a:rPr lang="en-US" sz="4000" dirty="0" smtClean="0"/>
              <a:t>You have </a:t>
            </a:r>
            <a:r>
              <a:rPr lang="en-US" sz="4000" dirty="0" smtClean="0">
                <a:solidFill>
                  <a:srgbClr val="FF0000"/>
                </a:solidFill>
              </a:rPr>
              <a:t>5</a:t>
            </a:r>
            <a:r>
              <a:rPr lang="en-US" sz="4000" dirty="0" smtClean="0"/>
              <a:t> minutes to finish your </a:t>
            </a:r>
            <a:r>
              <a:rPr lang="en-US" sz="4000" smtClean="0"/>
              <a:t>DO NOW.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1143000"/>
            <a:ext cx="4215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https://quizlet.com/40701452/flash-cards/</a:t>
            </a:r>
          </a:p>
        </p:txBody>
      </p:sp>
    </p:spTree>
    <p:extLst>
      <p:ext uri="{BB962C8B-B14F-4D97-AF65-F5344CB8AC3E}">
        <p14:creationId xmlns:p14="http://schemas.microsoft.com/office/powerpoint/2010/main" xmlns="" val="24065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Nagee</a:t>
            </a:r>
            <a:r>
              <a:rPr lang="en-US" dirty="0" smtClean="0"/>
              <a:t> </a:t>
            </a:r>
            <a:r>
              <a:rPr lang="zh-CN" altLang="en-US" dirty="0" smtClean="0"/>
              <a:t>的作业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750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bkz.com/forum/gallery/images/186132/1_2006.04.16_%E5%8D%97%E4%BA%AC%E4%B8%AD%E5%B1%B1%E9%99%B5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209800" cy="146928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87" y="5034550"/>
            <a:ext cx="4379913" cy="182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52400"/>
            <a:ext cx="2476500" cy="1755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Place + season + hen</a:t>
            </a:r>
            <a:r>
              <a:rPr lang="zh-CN" altLang="en-US" sz="1400" dirty="0" smtClean="0"/>
              <a:t>很</a:t>
            </a:r>
            <a:r>
              <a:rPr lang="en-US" sz="1400" dirty="0" smtClean="0"/>
              <a:t> + adj.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3048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Nanjing + summer + hen</a:t>
            </a:r>
            <a:r>
              <a:rPr lang="zh-CN" altLang="en-US" sz="1400" dirty="0" smtClean="0"/>
              <a:t>很</a:t>
            </a:r>
            <a:r>
              <a:rPr lang="en-US" sz="1400" dirty="0" smtClean="0"/>
              <a:t> + hot.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6096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Summer in Nanjing is hot.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9144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 It’s often sunny.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495800" y="1219200"/>
            <a:ext cx="6858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124200" y="1752600"/>
            <a:ext cx="152400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6400" y="1219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highest temperature is around 38 degrees. 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6400" y="1828800"/>
            <a:ext cx="3657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最高</a:t>
            </a:r>
            <a:r>
              <a:rPr lang="en-US" altLang="zh-CN" sz="2000" dirty="0" smtClean="0"/>
              <a:t>:highest </a:t>
            </a:r>
            <a:r>
              <a:rPr lang="zh-CN" altLang="en-US" sz="2000" dirty="0" smtClean="0"/>
              <a:t>最低</a:t>
            </a:r>
            <a:r>
              <a:rPr lang="en-US" altLang="zh-CN" sz="2000" dirty="0" smtClean="0"/>
              <a:t>:lowest</a:t>
            </a:r>
          </a:p>
          <a:p>
            <a:endParaRPr lang="en-US" altLang="zh-CN" sz="1400" dirty="0" smtClean="0"/>
          </a:p>
          <a:p>
            <a:r>
              <a:rPr lang="en-US" altLang="zh-CN" sz="1600" dirty="0" smtClean="0"/>
              <a:t>A:</a:t>
            </a:r>
            <a:r>
              <a:rPr lang="zh-CN" altLang="en-US" sz="1600" dirty="0" smtClean="0"/>
              <a:t>（最高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最低）气温</a:t>
            </a:r>
            <a:r>
              <a:rPr lang="zh-CN" altLang="en-US" sz="1600" dirty="0" smtClean="0">
                <a:solidFill>
                  <a:srgbClr val="7030A0"/>
                </a:solidFill>
              </a:rPr>
              <a:t>是</a:t>
            </a:r>
            <a:r>
              <a:rPr lang="en-US" altLang="zh-CN" sz="1600" dirty="0" smtClean="0"/>
              <a:t>__</a:t>
            </a:r>
            <a:r>
              <a:rPr lang="zh-CN" altLang="en-US" sz="1600" dirty="0" smtClean="0"/>
              <a:t>度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（左右）。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sz="1600" dirty="0" smtClean="0"/>
              <a:t>B:</a:t>
            </a:r>
            <a:r>
              <a:rPr lang="zh-CN" altLang="en-US" sz="1600" dirty="0" smtClean="0"/>
              <a:t> （最高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最低）气温</a:t>
            </a:r>
            <a:r>
              <a:rPr lang="zh-CN" altLang="en-US" sz="1600" dirty="0" smtClean="0">
                <a:solidFill>
                  <a:srgbClr val="7030A0"/>
                </a:solidFill>
              </a:rPr>
              <a:t>在</a:t>
            </a:r>
            <a:r>
              <a:rPr lang="en-US" altLang="zh-CN" sz="1600" dirty="0" smtClean="0"/>
              <a:t>__</a:t>
            </a:r>
            <a:r>
              <a:rPr lang="zh-CN" altLang="en-US" sz="1600" dirty="0" smtClean="0"/>
              <a:t>度（左右）。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sz="1600" dirty="0" smtClean="0"/>
              <a:t>C: </a:t>
            </a:r>
            <a:r>
              <a:rPr lang="zh-CN" altLang="en-US" sz="1600" dirty="0" smtClean="0"/>
              <a:t>（最高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最低）气温</a:t>
            </a:r>
            <a:r>
              <a:rPr lang="zh-CN" altLang="en-US" sz="1600" dirty="0" smtClean="0">
                <a:solidFill>
                  <a:srgbClr val="7030A0"/>
                </a:solidFill>
              </a:rPr>
              <a:t>有</a:t>
            </a:r>
            <a:r>
              <a:rPr lang="en-US" altLang="zh-CN" sz="1600" dirty="0" smtClean="0"/>
              <a:t>__</a:t>
            </a:r>
            <a:r>
              <a:rPr lang="zh-CN" altLang="en-US" sz="1600" dirty="0" smtClean="0"/>
              <a:t>度（左右）。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2286000"/>
            <a:ext cx="5486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86400" y="2286000"/>
            <a:ext cx="0" cy="2743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9" descr="C:\Users\AmyDesktop\Pictures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362200"/>
            <a:ext cx="3352800" cy="1362075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24375"/>
            <a:ext cx="2125421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2286000" y="37338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Place + season + not + adj.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2057400" y="39624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Shanghai + spring + not + cold.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57400" y="41910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Spring in Shanghai is not cold.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2209800" y="44196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Sometimes,(it) rains.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152400" y="6172200"/>
            <a:ext cx="457200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0" y="556260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Air temperature</a:t>
            </a:r>
            <a:endParaRPr 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685800" y="6172200"/>
            <a:ext cx="228600" cy="4571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81000" y="6705600"/>
            <a:ext cx="457200" cy="4571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133600" y="4724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气温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…</a:t>
            </a:r>
            <a:r>
              <a:rPr lang="zh-CN" altLang="en-US" sz="2000" dirty="0" smtClean="0">
                <a:solidFill>
                  <a:srgbClr val="7030A0"/>
                </a:solidFill>
              </a:rPr>
              <a:t>以下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r>
              <a:rPr lang="en-US" sz="1600" dirty="0" smtClean="0"/>
              <a:t>Air temperature is below…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2133600" y="54102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Air temperature is below 25 degrees.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4787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23" grpId="0"/>
      <p:bldP spid="24" grpId="0"/>
      <p:bldP spid="25" grpId="0"/>
      <p:bldP spid="26" grpId="0"/>
      <p:bldP spid="27" grpId="0" animBg="1"/>
      <p:bldP spid="28" grpId="0"/>
      <p:bldP spid="30" grpId="0" animBg="1"/>
      <p:bldP spid="31" grpId="0" animBg="1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4384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很冷，</a:t>
            </a:r>
            <a:endParaRPr lang="en-US" altLang="zh-CN" sz="4400" dirty="0" smtClean="0"/>
          </a:p>
          <a:p>
            <a:r>
              <a:rPr lang="zh-CN" altLang="en-US" sz="4400" dirty="0">
                <a:solidFill>
                  <a:srgbClr val="003366"/>
                </a:solidFill>
              </a:rPr>
              <a:t>最低气温</a:t>
            </a:r>
            <a:endParaRPr lang="en-US" altLang="zh-CN" sz="4400" dirty="0">
              <a:solidFill>
                <a:srgbClr val="003366"/>
              </a:solidFill>
            </a:endParaRPr>
          </a:p>
          <a:p>
            <a:r>
              <a:rPr lang="zh-CN" altLang="en-US" sz="4400" dirty="0" smtClean="0">
                <a:solidFill>
                  <a:srgbClr val="7030A0"/>
                </a:solidFill>
              </a:rPr>
              <a:t>有时候</a:t>
            </a:r>
            <a:endParaRPr lang="en-US" altLang="zh-CN" sz="4400" dirty="0" smtClean="0">
              <a:solidFill>
                <a:srgbClr val="7030A0"/>
              </a:solidFill>
            </a:endParaRPr>
          </a:p>
          <a:p>
            <a:r>
              <a:rPr lang="zh-CN" altLang="en-US" sz="4400" dirty="0" smtClean="0">
                <a:solidFill>
                  <a:srgbClr val="FF0066"/>
                </a:solidFill>
              </a:rPr>
              <a:t>阴天</a:t>
            </a:r>
            <a:r>
              <a:rPr lang="zh-CN" altLang="en-US" sz="4400" dirty="0" smtClean="0"/>
              <a:t>，</a:t>
            </a:r>
            <a:endParaRPr lang="en-US" altLang="zh-CN" sz="4400" dirty="0" smtClean="0"/>
          </a:p>
          <a:p>
            <a:r>
              <a:rPr lang="zh-CN" altLang="en-US" sz="4400" dirty="0">
                <a:solidFill>
                  <a:srgbClr val="FF0000"/>
                </a:solidFill>
              </a:rPr>
              <a:t>纽约</a:t>
            </a:r>
            <a:endParaRPr lang="en-US" altLang="zh-CN" sz="4400" dirty="0">
              <a:solidFill>
                <a:srgbClr val="FF0000"/>
              </a:solidFill>
            </a:endParaRPr>
          </a:p>
          <a:p>
            <a:r>
              <a:rPr lang="zh-CN" altLang="en-US" sz="4400" dirty="0" smtClean="0"/>
              <a:t>在</a:t>
            </a:r>
            <a:endParaRPr lang="en-US" altLang="zh-CN" sz="4400" dirty="0" smtClean="0"/>
          </a:p>
          <a:p>
            <a:r>
              <a:rPr lang="zh-CN" altLang="en-US" sz="4400" dirty="0" smtClean="0">
                <a:solidFill>
                  <a:schemeClr val="bg2">
                    <a:lumMod val="50000"/>
                  </a:schemeClr>
                </a:solidFill>
              </a:rPr>
              <a:t>零下</a:t>
            </a:r>
            <a:endParaRPr lang="en-US" altLang="zh-CN" sz="44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zh-CN" altLang="en-US" sz="4400" dirty="0" smtClean="0">
                <a:solidFill>
                  <a:schemeClr val="accent6">
                    <a:lumMod val="75000"/>
                  </a:schemeClr>
                </a:solidFill>
              </a:rPr>
              <a:t>二十度</a:t>
            </a:r>
            <a:endParaRPr lang="en-US" altLang="zh-CN" sz="44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zh-CN" altLang="en-US" sz="4400" dirty="0">
                <a:solidFill>
                  <a:srgbClr val="00B050"/>
                </a:solidFill>
              </a:rPr>
              <a:t>冬天</a:t>
            </a:r>
            <a:endParaRPr lang="en-US" altLang="zh-CN" sz="4400" dirty="0">
              <a:solidFill>
                <a:srgbClr val="00B050"/>
              </a:solidFill>
            </a:endParaRPr>
          </a:p>
          <a:p>
            <a:r>
              <a:rPr lang="zh-CN" altLang="en-US" sz="4400" dirty="0" smtClean="0">
                <a:solidFill>
                  <a:schemeClr val="accent5"/>
                </a:solidFill>
              </a:rPr>
              <a:t>左右</a:t>
            </a:r>
            <a:r>
              <a:rPr lang="zh-CN" altLang="en-US" sz="4400" dirty="0" smtClean="0"/>
              <a:t>。</a:t>
            </a:r>
            <a:endParaRPr lang="en-US" sz="44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971800" y="-1"/>
            <a:ext cx="0" cy="7848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00400" y="-1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Each group will: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Cut out the words.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Put them in the order to show the weather condition in each city and the temperature in each city.</a:t>
            </a:r>
          </a:p>
          <a:p>
            <a:pPr marL="342900" indent="-342900">
              <a:buAutoNum type="arabicPeriod"/>
            </a:pPr>
            <a:r>
              <a:rPr lang="en-US" sz="4000" dirty="0" smtClean="0"/>
              <a:t>Please use your notes as the reference.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47407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</a:rPr>
              <a:t>纽约</a:t>
            </a:r>
            <a:r>
              <a:rPr lang="zh-CN" altLang="en-US" sz="8800" dirty="0" smtClean="0">
                <a:solidFill>
                  <a:srgbClr val="00B050"/>
                </a:solidFill>
              </a:rPr>
              <a:t>冬天</a:t>
            </a:r>
            <a:r>
              <a:rPr lang="zh-CN" altLang="en-US" sz="8800" dirty="0" smtClean="0"/>
              <a:t>很冷，</a:t>
            </a:r>
            <a:r>
              <a:rPr lang="zh-CN" altLang="en-US" sz="8800" dirty="0" smtClean="0">
                <a:solidFill>
                  <a:srgbClr val="7030A0"/>
                </a:solidFill>
              </a:rPr>
              <a:t>有时候</a:t>
            </a:r>
            <a:r>
              <a:rPr lang="zh-CN" altLang="en-US" sz="8800" dirty="0" smtClean="0">
                <a:solidFill>
                  <a:srgbClr val="FF0066"/>
                </a:solidFill>
              </a:rPr>
              <a:t>阴天</a:t>
            </a:r>
            <a:r>
              <a:rPr lang="zh-CN" altLang="en-US" sz="8800" dirty="0" smtClean="0"/>
              <a:t>，</a:t>
            </a:r>
            <a:r>
              <a:rPr lang="zh-CN" altLang="en-US" sz="8800" dirty="0" smtClean="0">
                <a:solidFill>
                  <a:srgbClr val="003366"/>
                </a:solidFill>
              </a:rPr>
              <a:t>最低气温</a:t>
            </a:r>
            <a:r>
              <a:rPr lang="zh-CN" altLang="en-US" sz="8800" dirty="0" smtClean="0"/>
              <a:t>在</a:t>
            </a:r>
            <a:r>
              <a:rPr lang="zh-CN" altLang="en-US" sz="8800" dirty="0" smtClean="0">
                <a:solidFill>
                  <a:schemeClr val="bg2">
                    <a:lumMod val="50000"/>
                  </a:schemeClr>
                </a:solidFill>
              </a:rPr>
              <a:t>零下</a:t>
            </a:r>
            <a:r>
              <a:rPr lang="zh-CN" altLang="en-US" sz="8800" dirty="0" smtClean="0">
                <a:solidFill>
                  <a:schemeClr val="accent6">
                    <a:lumMod val="75000"/>
                  </a:schemeClr>
                </a:solidFill>
              </a:rPr>
              <a:t>二十度</a:t>
            </a:r>
            <a:r>
              <a:rPr lang="zh-CN" altLang="en-US" sz="8800" dirty="0" smtClean="0">
                <a:solidFill>
                  <a:schemeClr val="accent5"/>
                </a:solidFill>
              </a:rPr>
              <a:t>左右</a:t>
            </a:r>
            <a:r>
              <a:rPr lang="zh-CN" altLang="en-US" sz="8800" dirty="0" smtClean="0"/>
              <a:t>。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21667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</a:rPr>
              <a:t>北京</a:t>
            </a:r>
            <a:r>
              <a:rPr lang="zh-CN" altLang="en-US" sz="8800" dirty="0" smtClean="0">
                <a:solidFill>
                  <a:srgbClr val="00B050"/>
                </a:solidFill>
              </a:rPr>
              <a:t>春天</a:t>
            </a:r>
            <a:r>
              <a:rPr lang="zh-CN" altLang="en-US" sz="8800" dirty="0" smtClean="0"/>
              <a:t>不冷，</a:t>
            </a:r>
            <a:r>
              <a:rPr lang="zh-CN" altLang="en-US" sz="8800" dirty="0" smtClean="0">
                <a:solidFill>
                  <a:srgbClr val="7030A0"/>
                </a:solidFill>
              </a:rPr>
              <a:t>常常</a:t>
            </a:r>
            <a:r>
              <a:rPr lang="zh-CN" altLang="en-US" sz="8800" dirty="0" smtClean="0">
                <a:solidFill>
                  <a:srgbClr val="FF0066"/>
                </a:solidFill>
              </a:rPr>
              <a:t>刮风</a:t>
            </a:r>
            <a:r>
              <a:rPr lang="zh-CN" altLang="en-US" sz="8800" dirty="0" smtClean="0"/>
              <a:t>，</a:t>
            </a:r>
            <a:r>
              <a:rPr lang="zh-CN" altLang="en-US" sz="8800" dirty="0" smtClean="0">
                <a:solidFill>
                  <a:srgbClr val="003366"/>
                </a:solidFill>
              </a:rPr>
              <a:t>气温</a:t>
            </a:r>
            <a:r>
              <a:rPr lang="zh-CN" altLang="en-US" sz="8800" dirty="0" smtClean="0"/>
              <a:t>在</a:t>
            </a:r>
            <a:r>
              <a:rPr lang="zh-CN" altLang="en-US" sz="8800" dirty="0" smtClean="0">
                <a:solidFill>
                  <a:schemeClr val="accent6">
                    <a:lumMod val="75000"/>
                  </a:schemeClr>
                </a:solidFill>
              </a:rPr>
              <a:t>十八度</a:t>
            </a:r>
            <a:r>
              <a:rPr lang="zh-CN" altLang="en-US" sz="8800" dirty="0" smtClean="0">
                <a:solidFill>
                  <a:schemeClr val="accent5"/>
                </a:solidFill>
              </a:rPr>
              <a:t>左右</a:t>
            </a:r>
            <a:r>
              <a:rPr lang="zh-CN" altLang="en-US" sz="8800" dirty="0" smtClean="0"/>
              <a:t>。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151294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89154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dirty="0" smtClean="0">
                <a:solidFill>
                  <a:srgbClr val="FF0000"/>
                </a:solidFill>
              </a:rPr>
              <a:t>亚特兰大</a:t>
            </a:r>
            <a:r>
              <a:rPr lang="zh-CN" altLang="en-US" sz="8800" dirty="0" smtClean="0">
                <a:solidFill>
                  <a:srgbClr val="00B050"/>
                </a:solidFill>
              </a:rPr>
              <a:t>夏天</a:t>
            </a:r>
            <a:r>
              <a:rPr lang="zh-CN" altLang="en-US" sz="8800" dirty="0" smtClean="0"/>
              <a:t>很热，</a:t>
            </a:r>
            <a:r>
              <a:rPr lang="zh-CN" altLang="en-US" sz="8800" dirty="0" smtClean="0">
                <a:solidFill>
                  <a:srgbClr val="7030A0"/>
                </a:solidFill>
              </a:rPr>
              <a:t>有时候</a:t>
            </a:r>
            <a:r>
              <a:rPr lang="zh-CN" altLang="en-US" sz="8800" dirty="0" smtClean="0">
                <a:solidFill>
                  <a:srgbClr val="FF0066"/>
                </a:solidFill>
              </a:rPr>
              <a:t>下雨</a:t>
            </a:r>
            <a:r>
              <a:rPr lang="zh-CN" altLang="en-US" sz="8800" dirty="0" smtClean="0"/>
              <a:t>，</a:t>
            </a:r>
            <a:r>
              <a:rPr lang="zh-CN" altLang="en-US" sz="8800" dirty="0" smtClean="0">
                <a:solidFill>
                  <a:srgbClr val="003366"/>
                </a:solidFill>
              </a:rPr>
              <a:t>最高气温</a:t>
            </a:r>
            <a:r>
              <a:rPr lang="zh-CN" altLang="en-US" sz="8800" dirty="0" smtClean="0"/>
              <a:t>有</a:t>
            </a:r>
            <a:r>
              <a:rPr lang="zh-CN" altLang="en-US" sz="8800" dirty="0" smtClean="0">
                <a:solidFill>
                  <a:schemeClr val="accent6">
                    <a:lumMod val="75000"/>
                  </a:schemeClr>
                </a:solidFill>
              </a:rPr>
              <a:t>四十五度</a:t>
            </a:r>
            <a:r>
              <a:rPr lang="zh-CN" altLang="en-US" sz="8800" dirty="0" smtClean="0"/>
              <a:t>。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xmlns="" val="23543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3008"/>
            <a:ext cx="4648200" cy="914400"/>
          </a:xfrm>
        </p:spPr>
        <p:txBody>
          <a:bodyPr>
            <a:normAutofit fontScale="92500"/>
          </a:bodyPr>
          <a:lstStyle/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Atlanta’s winter is not cold. The highest temperature is around 62 degrees, the lowest temperature is around 25 degrees. It’s windy sometimes. I like Atlanta.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9695" y="2015508"/>
            <a:ext cx="4648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亚特兰大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695" y="1634508"/>
            <a:ext cx="321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City + season + not + cold.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9695" y="2548908"/>
            <a:ext cx="321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Highest air temperature + 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有</a:t>
            </a:r>
            <a:r>
              <a:rPr lang="en-US" altLang="zh-CN" sz="1600" dirty="0" smtClean="0"/>
              <a:t> + 62 degrees + around.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49695" y="3844308"/>
            <a:ext cx="3215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lowest air temperature + </a:t>
            </a:r>
            <a:r>
              <a:rPr lang="zh-CN" altLang="en-US" sz="1600" dirty="0" smtClean="0"/>
              <a:t>是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在</a:t>
            </a:r>
            <a:r>
              <a:rPr lang="en-US" altLang="zh-CN" sz="1600" dirty="0" smtClean="0"/>
              <a:t>/</a:t>
            </a:r>
            <a:r>
              <a:rPr lang="zh-CN" altLang="en-US" sz="1600" dirty="0" smtClean="0"/>
              <a:t>有</a:t>
            </a:r>
            <a:r>
              <a:rPr lang="en-US" altLang="zh-CN" sz="1600" dirty="0" smtClean="0"/>
              <a:t> + 25 degrees + around.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9695" y="5139708"/>
            <a:ext cx="321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Sometimes + windy.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695" y="6282708"/>
            <a:ext cx="32150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 like Atlanta.</a:t>
            </a:r>
            <a:endParaRPr lang="en-US" sz="16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4495800" y="353008"/>
            <a:ext cx="472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smtClean="0">
                <a:solidFill>
                  <a:schemeClr val="tx1"/>
                </a:solidFill>
              </a:rPr>
              <a:t>Atlanta’s summer is hot. The lowest temperature is around 70 degrees, the highest temperature is around 98 degrees. It rains sometimes. I like Atlanta.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2617" y="1542392"/>
            <a:ext cx="326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City + season + </a:t>
            </a:r>
            <a:r>
              <a:rPr lang="zh-CN" altLang="en-US" sz="1400" dirty="0" smtClean="0"/>
              <a:t>很</a:t>
            </a:r>
            <a:r>
              <a:rPr lang="en-US" sz="1400" dirty="0" smtClean="0"/>
              <a:t> + hot.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4712617" y="2456792"/>
            <a:ext cx="326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lowest air temperature + 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在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有</a:t>
            </a:r>
            <a:r>
              <a:rPr lang="en-US" altLang="zh-CN" sz="1400" dirty="0" smtClean="0"/>
              <a:t> + </a:t>
            </a:r>
            <a:r>
              <a:rPr lang="en-US" altLang="zh-CN" sz="1400" dirty="0"/>
              <a:t>7</a:t>
            </a:r>
            <a:r>
              <a:rPr lang="en-US" altLang="zh-CN" sz="1400" dirty="0" smtClean="0"/>
              <a:t>0 degrees + around.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712617" y="3752192"/>
            <a:ext cx="326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highest air temperature + 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在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有</a:t>
            </a:r>
            <a:r>
              <a:rPr lang="en-US" altLang="zh-CN" sz="1400" dirty="0" smtClean="0"/>
              <a:t> + 95 degrees + around.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712617" y="5047592"/>
            <a:ext cx="326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Sometimes + rains.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12617" y="6190592"/>
            <a:ext cx="3267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 like Atlanta.</a:t>
            </a:r>
            <a:endParaRPr lang="en-US" sz="14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728202" y="1964469"/>
            <a:ext cx="4648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亚特兰大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95800" y="0"/>
            <a:ext cx="0" cy="784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176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3" grpId="0"/>
      <p:bldP spid="14" grpId="0"/>
      <p:bldP spid="15" grpId="0" build="p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5257800" cy="707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934200" y="5105400"/>
            <a:ext cx="2057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左右</a:t>
            </a:r>
            <a:r>
              <a:rPr lang="en-US" altLang="zh-CN" sz="1400" dirty="0" smtClean="0"/>
              <a:t>-</a:t>
            </a:r>
            <a:r>
              <a:rPr lang="en-US" altLang="zh-CN" sz="1400" dirty="0" err="1" smtClean="0"/>
              <a:t>zuo</a:t>
            </a:r>
            <a:r>
              <a:rPr lang="en-US" altLang="zh-CN" sz="1400" dirty="0" smtClean="0"/>
              <a:t> you-around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2438400"/>
            <a:ext cx="914400" cy="457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3429000"/>
            <a:ext cx="914400" cy="457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4800600"/>
            <a:ext cx="609600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4600" y="5410200"/>
            <a:ext cx="304800" cy="457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95800" y="5486400"/>
            <a:ext cx="246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零下</a:t>
            </a:r>
            <a:r>
              <a:rPr lang="en-US" altLang="zh-CN" dirty="0" smtClean="0"/>
              <a:t>-ling </a:t>
            </a:r>
            <a:r>
              <a:rPr lang="en-US" altLang="zh-CN" dirty="0" err="1" smtClean="0"/>
              <a:t>xia</a:t>
            </a:r>
            <a:r>
              <a:rPr lang="en-US" altLang="zh-CN" dirty="0" smtClean="0"/>
              <a:t>-below zero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6400" y="2438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今天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3733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明天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486400" y="5410200"/>
            <a:ext cx="38100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1066800"/>
            <a:ext cx="3550780" cy="646330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/>
              <a:t>What’s the temperature tomorrow?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What’s the weather like today?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Overcast.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altLang="zh-CN" dirty="0" smtClean="0"/>
              <a:t>Around -10 degrees.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dirty="0" smtClean="0"/>
              <a:t>Very windy and heavy snow.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What’s the weather like tomorrow?</a:t>
            </a:r>
          </a:p>
          <a:p>
            <a:endParaRPr lang="en-US" dirty="0" smtClean="0"/>
          </a:p>
          <a:p>
            <a:endParaRPr lang="en-US" altLang="zh-CN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3505200" y="0"/>
            <a:ext cx="0" cy="7696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0" y="0"/>
            <a:ext cx="23622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看纸的背面，标号。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30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9" grpId="0" animBg="1"/>
      <p:bldP spid="20" grpId="0"/>
      <p:bldP spid="29" grpId="0"/>
      <p:bldP spid="31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0809" y="2521514"/>
            <a:ext cx="3810000" cy="762000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 smtClean="0"/>
              <a:t>Oral Task:</a:t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Each student will be called to say 5 sentences.</a:t>
            </a:r>
            <a:br>
              <a:rPr lang="en-US" altLang="zh-CN" sz="2800" dirty="0" smtClean="0"/>
            </a:b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 smtClean="0"/>
              <a:t>You can change the information if you wan to.</a:t>
            </a:r>
            <a:br>
              <a:rPr lang="en-US" altLang="zh-CN" sz="2800" dirty="0" smtClean="0"/>
            </a:b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This is your class assignment GRADE.</a:t>
            </a:r>
            <a:br>
              <a:rPr lang="en-US" altLang="zh-CN" sz="2800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9600"/>
            <a:ext cx="6400800" cy="1752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zh-CN" altLang="en-US" sz="3600" dirty="0" smtClean="0">
                <a:solidFill>
                  <a:srgbClr val="FF0000"/>
                </a:solidFill>
              </a:rPr>
              <a:t>这是</a:t>
            </a:r>
            <a:r>
              <a:rPr lang="en-US" altLang="zh-CN" sz="3600" dirty="0" smtClean="0">
                <a:solidFill>
                  <a:srgbClr val="FF0000"/>
                </a:solidFill>
              </a:rPr>
              <a:t>…</a:t>
            </a:r>
            <a:r>
              <a:rPr lang="zh-CN" altLang="en-US" sz="3600" dirty="0" smtClean="0">
                <a:solidFill>
                  <a:srgbClr val="FF0000"/>
                </a:solidFill>
              </a:rPr>
              <a:t>。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endParaRPr lang="en-US" altLang="zh-CN" sz="3600" dirty="0" smtClean="0"/>
          </a:p>
          <a:p>
            <a:pPr marL="514350" indent="-51435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…</a:t>
            </a:r>
            <a:r>
              <a:rPr lang="zh-CN" altLang="en-US" sz="3600" dirty="0" smtClean="0">
                <a:solidFill>
                  <a:schemeClr val="tx1"/>
                </a:solidFill>
              </a:rPr>
              <a:t>的</a:t>
            </a:r>
            <a:r>
              <a:rPr lang="en-US" altLang="zh-CN" sz="3600" dirty="0" smtClean="0">
                <a:solidFill>
                  <a:schemeClr val="tx1"/>
                </a:solidFill>
              </a:rPr>
              <a:t>…</a:t>
            </a:r>
            <a:r>
              <a:rPr lang="zh-CN" altLang="en-US" sz="3600" dirty="0" smtClean="0">
                <a:solidFill>
                  <a:schemeClr val="tx1"/>
                </a:solidFill>
              </a:rPr>
              <a:t>很</a:t>
            </a:r>
            <a:r>
              <a:rPr lang="en-US" altLang="zh-CN" sz="3600" dirty="0" smtClean="0">
                <a:solidFill>
                  <a:schemeClr val="tx1"/>
                </a:solidFill>
              </a:rPr>
              <a:t>…</a:t>
            </a:r>
            <a:r>
              <a:rPr lang="zh-CN" altLang="en-US" sz="3600" dirty="0" smtClean="0">
                <a:solidFill>
                  <a:schemeClr val="tx1"/>
                </a:solidFill>
              </a:rPr>
              <a:t>。</a:t>
            </a:r>
            <a:endParaRPr lang="en-US" altLang="zh-CN" sz="36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en-US" altLang="zh-CN" sz="3600" dirty="0" smtClean="0"/>
          </a:p>
          <a:p>
            <a:pPr marL="514350" indent="-514350" algn="l">
              <a:buAutoNum type="arabicPeriod"/>
            </a:pPr>
            <a:r>
              <a:rPr lang="zh-CN" altLang="en-US" sz="3600" dirty="0" smtClean="0">
                <a:solidFill>
                  <a:srgbClr val="00B050"/>
                </a:solidFill>
              </a:rPr>
              <a:t>最高</a:t>
            </a:r>
            <a:r>
              <a:rPr lang="en-US" altLang="zh-CN" sz="3600" dirty="0" smtClean="0">
                <a:solidFill>
                  <a:srgbClr val="00B050"/>
                </a:solidFill>
              </a:rPr>
              <a:t>/</a:t>
            </a:r>
            <a:r>
              <a:rPr lang="zh-CN" altLang="en-US" sz="3600" dirty="0" smtClean="0">
                <a:solidFill>
                  <a:srgbClr val="00B050"/>
                </a:solidFill>
              </a:rPr>
              <a:t>最低气温</a:t>
            </a:r>
            <a:r>
              <a:rPr lang="en-US" altLang="zh-CN" sz="3600" dirty="0" smtClean="0">
                <a:solidFill>
                  <a:srgbClr val="00B050"/>
                </a:solidFill>
              </a:rPr>
              <a:t>…</a:t>
            </a:r>
            <a:r>
              <a:rPr lang="zh-CN" altLang="en-US" sz="3600" dirty="0" smtClean="0">
                <a:solidFill>
                  <a:srgbClr val="00B050"/>
                </a:solidFill>
              </a:rPr>
              <a:t>度。</a:t>
            </a:r>
            <a:endParaRPr lang="en-US" altLang="zh-CN" sz="3600" dirty="0" smtClean="0">
              <a:solidFill>
                <a:srgbClr val="00B050"/>
              </a:solidFill>
            </a:endParaRPr>
          </a:p>
          <a:p>
            <a:pPr marL="514350" indent="-514350" algn="l">
              <a:buAutoNum type="arabicPeriod"/>
            </a:pPr>
            <a:endParaRPr lang="en-US" altLang="zh-CN" sz="3600" dirty="0" smtClean="0"/>
          </a:p>
          <a:p>
            <a:pPr marL="514350" indent="-514350" algn="l">
              <a:buAutoNum type="arabicPeriod"/>
            </a:pPr>
            <a:r>
              <a:rPr lang="zh-CN" altLang="en-US" sz="3600" dirty="0" smtClean="0">
                <a:solidFill>
                  <a:srgbClr val="0070C0"/>
                </a:solidFill>
              </a:rPr>
              <a:t>有时候</a:t>
            </a:r>
            <a:r>
              <a:rPr lang="en-US" altLang="zh-CN" sz="3600" dirty="0" smtClean="0">
                <a:solidFill>
                  <a:srgbClr val="0070C0"/>
                </a:solidFill>
              </a:rPr>
              <a:t>/</a:t>
            </a:r>
            <a:r>
              <a:rPr lang="zh-CN" altLang="en-US" sz="3600" dirty="0" smtClean="0">
                <a:solidFill>
                  <a:srgbClr val="0070C0"/>
                </a:solidFill>
              </a:rPr>
              <a:t>经常</a:t>
            </a:r>
            <a:r>
              <a:rPr lang="en-US" altLang="zh-CN" sz="3600" dirty="0" smtClean="0">
                <a:solidFill>
                  <a:srgbClr val="0070C0"/>
                </a:solidFill>
              </a:rPr>
              <a:t>…</a:t>
            </a:r>
            <a:r>
              <a:rPr lang="zh-CN" altLang="en-US" sz="3600" dirty="0" smtClean="0">
                <a:solidFill>
                  <a:srgbClr val="0070C0"/>
                </a:solidFill>
              </a:rPr>
              <a:t>。</a:t>
            </a:r>
            <a:endParaRPr lang="en-US" altLang="zh-CN" sz="3600" dirty="0" smtClean="0">
              <a:solidFill>
                <a:srgbClr val="0070C0"/>
              </a:solidFill>
            </a:endParaRPr>
          </a:p>
          <a:p>
            <a:pPr marL="514350" indent="-514350" algn="l">
              <a:buAutoNum type="arabicPeriod"/>
            </a:pPr>
            <a:endParaRPr lang="en-US" altLang="zh-CN" sz="3600" dirty="0" smtClean="0"/>
          </a:p>
          <a:p>
            <a:pPr marL="514350" indent="-514350" algn="l">
              <a:buAutoNum type="arabicPeriod"/>
            </a:pPr>
            <a:r>
              <a:rPr lang="zh-CN" altLang="en-US" sz="3600" dirty="0" smtClean="0">
                <a:solidFill>
                  <a:srgbClr val="FF0000"/>
                </a:solidFill>
              </a:rPr>
              <a:t>我（不）喜欢</a:t>
            </a:r>
            <a:r>
              <a:rPr lang="en-US" altLang="zh-CN" sz="3600" dirty="0" smtClean="0">
                <a:solidFill>
                  <a:srgbClr val="FF0000"/>
                </a:solidFill>
              </a:rPr>
              <a:t>…</a:t>
            </a:r>
            <a:r>
              <a:rPr lang="zh-CN" altLang="en-US" sz="3600" dirty="0" smtClean="0">
                <a:solidFill>
                  <a:srgbClr val="FF0000"/>
                </a:solidFill>
              </a:rPr>
              <a:t>的</a:t>
            </a:r>
            <a:r>
              <a:rPr lang="en-US" altLang="zh-CN" sz="3600" dirty="0" smtClean="0">
                <a:solidFill>
                  <a:srgbClr val="FF0000"/>
                </a:solidFill>
              </a:rPr>
              <a:t>…</a:t>
            </a:r>
            <a:r>
              <a:rPr lang="zh-CN" altLang="en-US" sz="3600" dirty="0" smtClean="0">
                <a:solidFill>
                  <a:srgbClr val="FF0000"/>
                </a:solidFill>
              </a:rPr>
              <a:t>。</a:t>
            </a:r>
            <a:endParaRPr lang="en-US" altLang="zh-CN" sz="3600" dirty="0" smtClean="0">
              <a:solidFill>
                <a:srgbClr val="FF0000"/>
              </a:solidFill>
            </a:endParaRPr>
          </a:p>
          <a:p>
            <a:pPr marL="514350" indent="-514350" algn="l">
              <a:buAutoNum type="arabicPeriod"/>
            </a:pP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52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北京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9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北京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29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冬天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129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冷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2667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B050"/>
                </a:solidFill>
              </a:rPr>
              <a:t>零下十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0" y="4038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0070C0"/>
                </a:solidFill>
              </a:rPr>
              <a:t>下大雪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81300" y="5181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北京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2961" y="5181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</a:rPr>
              <a:t>冬天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64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914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Atlanta’s winter is not cold. The highest temperature is around 62 degrees, the lowest temperature is around 25 degrees. It’s windy sometimes. I like Atlanta.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0668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亚特兰大冬天不冷。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1336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最高气温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六十二度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左右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349" y="5791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我喜欢亚特兰大。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有时候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刮</a:t>
            </a: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风。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City + season + not + cold.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002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Highest air temperature + </a:t>
            </a:r>
            <a:r>
              <a:rPr lang="zh-CN" altLang="en-US" sz="2000" dirty="0" smtClean="0"/>
              <a:t>是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有</a:t>
            </a:r>
            <a:r>
              <a:rPr lang="en-US" altLang="zh-CN" sz="2000" dirty="0" smtClean="0"/>
              <a:t> + 62 degrees + around.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lowest air temperature + </a:t>
            </a:r>
            <a:r>
              <a:rPr lang="zh-CN" altLang="en-US" sz="2000" dirty="0" smtClean="0"/>
              <a:t>是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有</a:t>
            </a:r>
            <a:r>
              <a:rPr lang="en-US" altLang="zh-CN" sz="2000" dirty="0" smtClean="0"/>
              <a:t> + 25 degrees + around.</a:t>
            </a:r>
            <a:endParaRPr lang="en-US" sz="20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最低气温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二十五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度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左右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910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Sometimes + windy.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3340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like Atlanta.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97813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9144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Atlanta’s summer is hot. The lowest temperature is around 70 degrees, the highest temperature is around 98 degrees. It rains sometimes. I like Atlanta.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1066800"/>
            <a:ext cx="9144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亚特兰大夏天很热。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1336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最低气温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</a:t>
            </a:r>
            <a:r>
              <a:rPr lang="zh-CN" altLang="en-US" sz="6000" dirty="0"/>
              <a:t>七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十度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左右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349" y="57912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我喜欢亚特兰大。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0" y="45720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有时候下雨。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858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City + season + </a:t>
            </a:r>
            <a:r>
              <a:rPr lang="zh-CN" altLang="en-US" sz="2000" dirty="0" smtClean="0"/>
              <a:t>很</a:t>
            </a:r>
            <a:r>
              <a:rPr lang="en-US" sz="2000" dirty="0" smtClean="0"/>
              <a:t> + hot.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6002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lowest air temperature + </a:t>
            </a:r>
            <a:r>
              <a:rPr lang="zh-CN" altLang="en-US" sz="2000" dirty="0" smtClean="0"/>
              <a:t>是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有</a:t>
            </a:r>
            <a:r>
              <a:rPr lang="en-US" altLang="zh-CN" sz="2000" dirty="0" smtClean="0"/>
              <a:t> + </a:t>
            </a:r>
            <a:r>
              <a:rPr lang="en-US" altLang="zh-CN" sz="2000" dirty="0"/>
              <a:t>7</a:t>
            </a:r>
            <a:r>
              <a:rPr lang="en-US" altLang="zh-CN" sz="2000" dirty="0" smtClean="0"/>
              <a:t>0 degrees + around.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8956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highest air temperature + </a:t>
            </a:r>
            <a:r>
              <a:rPr lang="zh-CN" altLang="en-US" sz="2000" dirty="0" smtClean="0"/>
              <a:t>是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在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有</a:t>
            </a:r>
            <a:r>
              <a:rPr lang="en-US" altLang="zh-CN" sz="2000" dirty="0" smtClean="0"/>
              <a:t> + 95 degrees + around.</a:t>
            </a:r>
            <a:endParaRPr lang="en-US" sz="20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0" y="335280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最</a:t>
            </a:r>
            <a:r>
              <a:rPr lang="zh-CN" altLang="en-US" sz="6000" dirty="0"/>
              <a:t>高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气温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是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在</a:t>
            </a:r>
            <a:r>
              <a:rPr kumimoji="0" lang="en-US" altLang="zh-CN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有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九十五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度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左右</a:t>
            </a:r>
            <a:r>
              <a:rPr kumimoji="0" lang="zh-CN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。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1910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Sometimes + rains.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53340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 like Atlanta.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21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026702" cy="92333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http://quizlet.com/40698056/flashcards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DO NOW: MAKE NOTES. YOU WILL BE CALLED TO TAKE THIS MATCHING ON QUIZLET TO GET A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QUIZ GRADE.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613" y="962025"/>
            <a:ext cx="8267700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580120" y="2597760"/>
              <a:ext cx="371520" cy="32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4280" y="2534400"/>
                <a:ext cx="40320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821560" y="2630160"/>
              <a:ext cx="419760" cy="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05720" y="2566440"/>
                <a:ext cx="4514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5708880" y="3194640"/>
              <a:ext cx="209880" cy="16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93040" y="3131280"/>
                <a:ext cx="2415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4112280" y="3904920"/>
              <a:ext cx="371160" cy="64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6440" y="3841200"/>
                <a:ext cx="4028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6563520" y="3953160"/>
              <a:ext cx="339120" cy="16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47680" y="3889800"/>
                <a:ext cx="3708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3096360" y="4566240"/>
              <a:ext cx="677520" cy="16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80520" y="4502880"/>
                <a:ext cx="70920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6611760" y="4550400"/>
              <a:ext cx="387720" cy="32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95920" y="4486680"/>
                <a:ext cx="41940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3063960" y="5744520"/>
              <a:ext cx="161640" cy="324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48120" y="5680800"/>
                <a:ext cx="1933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6547320" y="5857200"/>
              <a:ext cx="194040" cy="327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31480" y="5793840"/>
                <a:ext cx="2257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3241440" y="6502680"/>
              <a:ext cx="209880" cy="36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25600" y="6439320"/>
                <a:ext cx="2415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6386040" y="6535080"/>
              <a:ext cx="290880" cy="3276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70200" y="6471720"/>
                <a:ext cx="322560" cy="159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/>
              <a:t>他春天去悉尼（澳大利亚</a:t>
            </a:r>
            <a:r>
              <a:rPr lang="zh-CN" altLang="en-US" sz="4000" dirty="0" smtClean="0"/>
              <a:t>），</a:t>
            </a:r>
            <a:endParaRPr lang="en-US" altLang="zh-CN" sz="4000" dirty="0" smtClean="0"/>
          </a:p>
          <a:p>
            <a:r>
              <a:rPr lang="zh-CN" altLang="en-US" sz="4000" dirty="0" smtClean="0"/>
              <a:t>悉</a:t>
            </a:r>
            <a:r>
              <a:rPr lang="zh-CN" altLang="en-US" sz="4000" dirty="0"/>
              <a:t>尼的春天经常是晴天。</a:t>
            </a:r>
            <a:endParaRPr lang="en-US" altLang="zh-CN" sz="4000" dirty="0"/>
          </a:p>
          <a:p>
            <a:r>
              <a:rPr lang="zh-CN" altLang="en-US" sz="4000" dirty="0" smtClean="0"/>
              <a:t>白先生今年七十二岁。</a:t>
            </a:r>
            <a:endParaRPr lang="en-US" altLang="zh-CN" sz="4000" dirty="0" smtClean="0"/>
          </a:p>
          <a:p>
            <a:r>
              <a:rPr lang="zh-CN" altLang="en-US" sz="4000" dirty="0" smtClean="0"/>
              <a:t>他是英国人。</a:t>
            </a:r>
            <a:endParaRPr lang="en-US" altLang="zh-CN" sz="4000" dirty="0" smtClean="0"/>
          </a:p>
          <a:p>
            <a:r>
              <a:rPr lang="zh-CN" altLang="en-US" sz="4000" dirty="0" smtClean="0"/>
              <a:t>他夏天去</a:t>
            </a:r>
            <a:r>
              <a:rPr lang="zh-CN" altLang="en-US" sz="4000" dirty="0"/>
              <a:t>亚特兰大</a:t>
            </a:r>
            <a:r>
              <a:rPr lang="zh-CN" altLang="en-US" sz="4000" dirty="0" smtClean="0"/>
              <a:t>，</a:t>
            </a:r>
            <a:endParaRPr lang="en-US" altLang="zh-CN" sz="4000" dirty="0" smtClean="0"/>
          </a:p>
          <a:p>
            <a:r>
              <a:rPr lang="zh-CN" altLang="en-US" sz="4000" dirty="0"/>
              <a:t>亚特兰大</a:t>
            </a:r>
            <a:r>
              <a:rPr lang="zh-CN" altLang="en-US" sz="4000" dirty="0" smtClean="0"/>
              <a:t>的夏天很热。</a:t>
            </a:r>
            <a:endParaRPr lang="en-US" altLang="zh-CN" sz="4000" dirty="0" smtClean="0"/>
          </a:p>
          <a:p>
            <a:r>
              <a:rPr lang="zh-CN" altLang="en-US" sz="4000" dirty="0" smtClean="0"/>
              <a:t>他秋天去纽约，</a:t>
            </a:r>
            <a:endParaRPr lang="en-US" altLang="zh-CN" sz="4000" dirty="0" smtClean="0"/>
          </a:p>
          <a:p>
            <a:r>
              <a:rPr lang="zh-CN" altLang="en-US" sz="4000" dirty="0" smtClean="0"/>
              <a:t>纽约的秋天不冷也不热。</a:t>
            </a:r>
            <a:endParaRPr lang="en-US" altLang="zh-CN" sz="4000" dirty="0" smtClean="0"/>
          </a:p>
          <a:p>
            <a:r>
              <a:rPr lang="zh-CN" altLang="en-US" sz="4000" dirty="0" smtClean="0"/>
              <a:t>他是老师。</a:t>
            </a:r>
            <a:endParaRPr lang="en-US" altLang="zh-CN" sz="4000" dirty="0" smtClean="0"/>
          </a:p>
          <a:p>
            <a:r>
              <a:rPr lang="zh-CN" altLang="en-US" sz="4000" dirty="0" smtClean="0"/>
              <a:t>他冬天去曼谷（泰国），</a:t>
            </a:r>
            <a:endParaRPr lang="en-US" altLang="zh-CN" sz="4000" dirty="0" smtClean="0"/>
          </a:p>
          <a:p>
            <a:r>
              <a:rPr lang="zh-CN" altLang="en-US" sz="4000" dirty="0" smtClean="0"/>
              <a:t>曼谷的冬天很暖和。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162800" y="152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Task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7230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23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581400" y="1066800"/>
            <a:ext cx="4572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City + season + (weather) + </a:t>
            </a:r>
            <a:r>
              <a:rPr lang="en-US" sz="1100" dirty="0" err="1" smtClean="0"/>
              <a:t>zui</a:t>
            </a:r>
            <a:r>
              <a:rPr lang="en-US" sz="1100" dirty="0" smtClean="0"/>
              <a:t> </a:t>
            </a:r>
            <a:r>
              <a:rPr lang="en-US" sz="1100" dirty="0" err="1" smtClean="0"/>
              <a:t>hao</a:t>
            </a:r>
            <a:r>
              <a:rPr lang="en-US" sz="1100" dirty="0" smtClean="0"/>
              <a:t>.</a:t>
            </a:r>
            <a:r>
              <a:rPr lang="zh-CN" altLang="en-US" sz="1100" dirty="0" smtClean="0"/>
              <a:t>（最好）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66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Beijing’s fall is the best.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44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不</a:t>
            </a:r>
            <a:r>
              <a:rPr lang="zh-CN" altLang="en-US" dirty="0" smtClean="0">
                <a:solidFill>
                  <a:srgbClr val="FF0000"/>
                </a:solidFill>
              </a:rPr>
              <a:t>冷</a:t>
            </a:r>
            <a:r>
              <a:rPr lang="zh-CN" altLang="en-US" dirty="0" smtClean="0"/>
              <a:t>也不</a:t>
            </a:r>
            <a:r>
              <a:rPr lang="zh-CN" altLang="en-US" dirty="0" smtClean="0">
                <a:solidFill>
                  <a:srgbClr val="FF0000"/>
                </a:solidFill>
              </a:rPr>
              <a:t>热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82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It’s not cold or hot.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2098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Often is sunny.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67000" y="2590800"/>
            <a:ext cx="4572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19600" y="213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气温</a:t>
            </a:r>
            <a:r>
              <a:rPr lang="zh-CN" altLang="en-US" dirty="0" smtClean="0">
                <a:solidFill>
                  <a:srgbClr val="7030A0"/>
                </a:solidFill>
              </a:rPr>
              <a:t>在</a:t>
            </a:r>
            <a:r>
              <a:rPr lang="en-US" altLang="zh-CN" dirty="0" smtClean="0"/>
              <a:t>…</a:t>
            </a:r>
            <a:r>
              <a:rPr lang="zh-CN" altLang="en-US" dirty="0" smtClean="0">
                <a:solidFill>
                  <a:srgbClr val="FF0000"/>
                </a:solidFill>
              </a:rPr>
              <a:t>度</a:t>
            </a:r>
            <a:r>
              <a:rPr lang="zh-CN" altLang="en-US" dirty="0" smtClean="0"/>
              <a:t>以上。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43400" y="2438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is above 15 degrees.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76800" y="4038600"/>
            <a:ext cx="4572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29400" y="2895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City + season + </a:t>
            </a:r>
            <a:r>
              <a:rPr lang="zh-CN" altLang="en-US" dirty="0" smtClean="0"/>
              <a:t>很 </a:t>
            </a:r>
            <a:r>
              <a:rPr lang="en-US" altLang="zh-CN" dirty="0" smtClean="0"/>
              <a:t>+ adj.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05600" y="3276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Tokyo’s winter is cold.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029200" y="4648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是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37338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Sometimes snows.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4114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最低气温</a:t>
            </a:r>
            <a:r>
              <a:rPr lang="zh-CN" altLang="en-US" dirty="0" smtClean="0">
                <a:solidFill>
                  <a:srgbClr val="7030A0"/>
                </a:solidFill>
              </a:rPr>
              <a:t>是</a:t>
            </a:r>
            <a:r>
              <a:rPr lang="zh-CN" altLang="en-US" dirty="0" smtClean="0">
                <a:solidFill>
                  <a:srgbClr val="00B0F0"/>
                </a:solidFill>
              </a:rPr>
              <a:t>零下</a:t>
            </a:r>
            <a:r>
              <a:rPr lang="en-US" altLang="zh-CN" dirty="0" smtClean="0"/>
              <a:t>…</a:t>
            </a:r>
            <a:r>
              <a:rPr lang="zh-CN" altLang="en-US" dirty="0" smtClean="0">
                <a:solidFill>
                  <a:srgbClr val="FF0000"/>
                </a:solidFill>
              </a:rPr>
              <a:t>度</a:t>
            </a:r>
            <a:r>
              <a:rPr lang="zh-CN" altLang="en-US" dirty="0" smtClean="0"/>
              <a:t>。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57800" y="5105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lowest temperature is below 15 degrees below zero.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469120" y="5023440"/>
              <a:ext cx="454680" cy="17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3280" y="4960080"/>
                <a:ext cx="4863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446520" y="5057640"/>
              <a:ext cx="171720" cy="176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0680" y="4994280"/>
                <a:ext cx="20340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44029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  <p:bldP spid="9" grpId="0"/>
      <p:bldP spid="11" grpId="0" animBg="1"/>
      <p:bldP spid="12" grpId="0"/>
      <p:bldP spid="13" grpId="0"/>
      <p:bldP spid="14" grpId="0" animBg="1"/>
      <p:bldP spid="15" grpId="0"/>
      <p:bldP spid="16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12-2013\2012-2013 (2nd semester)\Level 2\0117-0118\Student\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2475" y="7938"/>
            <a:ext cx="5099050" cy="68421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1336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Warm </a:t>
            </a:r>
            <a:r>
              <a:rPr lang="zh-CN" altLang="en-US" dirty="0" smtClean="0"/>
              <a:t>暖和</a:t>
            </a:r>
            <a:endParaRPr lang="en-US" dirty="0" smtClean="0"/>
          </a:p>
          <a:p>
            <a:r>
              <a:rPr lang="en-US" dirty="0" smtClean="0"/>
              <a:t>Often </a:t>
            </a:r>
            <a:r>
              <a:rPr lang="en-US" u="sng" dirty="0" smtClean="0"/>
              <a:t>Cloudy </a:t>
            </a:r>
            <a:r>
              <a:rPr lang="zh-CN" altLang="en-US" u="sng" dirty="0" smtClean="0"/>
              <a:t>多云</a:t>
            </a:r>
            <a:endParaRPr lang="en-US" u="sng" dirty="0" smtClean="0"/>
          </a:p>
          <a:p>
            <a:r>
              <a:rPr lang="en-US" dirty="0" smtClean="0"/>
              <a:t>Is around 10 to 15 degrees</a:t>
            </a:r>
          </a:p>
          <a:p>
            <a:r>
              <a:rPr lang="zh-CN" altLang="en-US" dirty="0" smtClean="0"/>
              <a:t>从</a:t>
            </a:r>
            <a:r>
              <a:rPr lang="en-US" altLang="zh-CN" dirty="0" smtClean="0"/>
              <a:t>…</a:t>
            </a:r>
            <a:r>
              <a:rPr lang="zh-CN" altLang="en-US" dirty="0" smtClean="0"/>
              <a:t>到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2200" y="10668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Cool </a:t>
            </a:r>
            <a:r>
              <a:rPr lang="zh-CN" altLang="en-US" dirty="0" smtClean="0"/>
              <a:t>凉快</a:t>
            </a:r>
            <a:endParaRPr lang="en-US" dirty="0" smtClean="0"/>
          </a:p>
          <a:p>
            <a:r>
              <a:rPr lang="en-US" dirty="0" smtClean="0"/>
              <a:t>Not often </a:t>
            </a:r>
            <a:r>
              <a:rPr lang="zh-CN" altLang="en-US" dirty="0" smtClean="0"/>
              <a:t>不常 </a:t>
            </a:r>
            <a:endParaRPr lang="en-US" altLang="zh-CN" dirty="0" smtClean="0"/>
          </a:p>
          <a:p>
            <a:r>
              <a:rPr lang="en-US" dirty="0" smtClean="0"/>
              <a:t>Rains </a:t>
            </a:r>
            <a:r>
              <a:rPr lang="zh-CN" altLang="en-US" dirty="0" smtClean="0"/>
              <a:t>下雨</a:t>
            </a:r>
            <a:endParaRPr lang="en-US" dirty="0" smtClean="0"/>
          </a:p>
          <a:p>
            <a:r>
              <a:rPr lang="en-US" dirty="0" smtClean="0"/>
              <a:t>Is around 15 degrees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24384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Warm</a:t>
            </a:r>
          </a:p>
          <a:p>
            <a:r>
              <a:rPr lang="en-US" dirty="0" smtClean="0"/>
              <a:t>Often sunny</a:t>
            </a:r>
          </a:p>
          <a:p>
            <a:r>
              <a:rPr lang="en-US" dirty="0" smtClean="0"/>
              <a:t>Is around 25 degrees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3528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 Cold</a:t>
            </a:r>
          </a:p>
          <a:p>
            <a:r>
              <a:rPr lang="en-US" dirty="0" smtClean="0"/>
              <a:t>Often </a:t>
            </a:r>
            <a:r>
              <a:rPr lang="en-US" u="sng" dirty="0" smtClean="0"/>
              <a:t>snows(light)</a:t>
            </a:r>
            <a:r>
              <a:rPr lang="zh-CN" altLang="en-US" u="sng" dirty="0" smtClean="0"/>
              <a:t>下小雪</a:t>
            </a:r>
            <a:endParaRPr lang="en-US" u="sng" dirty="0" smtClean="0"/>
          </a:p>
          <a:p>
            <a:r>
              <a:rPr lang="en-US" u="sng" dirty="0" smtClean="0"/>
              <a:t>Lowest  </a:t>
            </a:r>
            <a:r>
              <a:rPr lang="zh-CN" altLang="en-US" u="sng" dirty="0" smtClean="0"/>
              <a:t>最低 </a:t>
            </a:r>
            <a:r>
              <a:rPr lang="en-US" dirty="0" smtClean="0"/>
              <a:t>temperature is 10 degrees </a:t>
            </a:r>
            <a:r>
              <a:rPr lang="en-US" u="sng" dirty="0" smtClean="0"/>
              <a:t>below zero </a:t>
            </a:r>
            <a:r>
              <a:rPr lang="zh-CN" altLang="en-US" u="sng" dirty="0" smtClean="0"/>
              <a:t>零下</a:t>
            </a:r>
            <a:r>
              <a:rPr lang="en-US" altLang="zh-CN" u="sng" dirty="0" smtClean="0"/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0" y="35052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 Hot</a:t>
            </a:r>
          </a:p>
          <a:p>
            <a:r>
              <a:rPr lang="en-US" dirty="0" smtClean="0"/>
              <a:t>Often sunny</a:t>
            </a:r>
          </a:p>
          <a:p>
            <a:r>
              <a:rPr lang="en-US" dirty="0" smtClean="0"/>
              <a:t>Highest temperature is 38 degrees.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105400"/>
            <a:ext cx="6934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2. City + season +</a:t>
            </a:r>
            <a:r>
              <a:rPr lang="zh-CN" altLang="en-US" sz="1400" dirty="0" smtClean="0"/>
              <a:t> 很 </a:t>
            </a:r>
            <a:r>
              <a:rPr lang="en-US" altLang="zh-CN" sz="1400" dirty="0" smtClean="0"/>
              <a:t>+ cool, not often </a:t>
            </a:r>
            <a:r>
              <a:rPr lang="zh-CN" altLang="en-US" sz="1400" dirty="0" smtClean="0"/>
              <a:t>下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有雨，</a:t>
            </a:r>
            <a:r>
              <a:rPr lang="en-US" altLang="zh-CN" sz="1400" dirty="0" smtClean="0"/>
              <a:t>temperature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在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有</a:t>
            </a:r>
            <a:r>
              <a:rPr lang="en-US" altLang="zh-CN" sz="1400" dirty="0" smtClean="0"/>
              <a:t>15 degrees around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0" y="4800600"/>
            <a:ext cx="7543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1. City + season +</a:t>
            </a:r>
            <a:r>
              <a:rPr lang="zh-CN" altLang="en-US" sz="1400" dirty="0" smtClean="0"/>
              <a:t> 很</a:t>
            </a:r>
            <a:r>
              <a:rPr lang="en-US" altLang="zh-CN" sz="1400" dirty="0" smtClean="0"/>
              <a:t> + warm, often cloudy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temperature 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在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有</a:t>
            </a:r>
            <a:r>
              <a:rPr lang="en-US" altLang="zh-CN" sz="1400" dirty="0" smtClean="0"/>
              <a:t>10 </a:t>
            </a:r>
            <a:r>
              <a:rPr lang="zh-CN" altLang="en-US" sz="1400" dirty="0" smtClean="0"/>
              <a:t>到 </a:t>
            </a:r>
            <a:r>
              <a:rPr lang="en-US" altLang="zh-CN" sz="1400" dirty="0" smtClean="0"/>
              <a:t>15 degrees around</a:t>
            </a:r>
            <a:r>
              <a:rPr lang="zh-CN" altLang="en-US" sz="1400" dirty="0" smtClean="0"/>
              <a:t> 左右。</a:t>
            </a:r>
            <a:endParaRPr lang="en-US" altLang="zh-CN" sz="14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0" y="5410200"/>
            <a:ext cx="7239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altLang="zh-CN" sz="1400" dirty="0" smtClean="0"/>
              <a:t>3</a:t>
            </a:r>
            <a:r>
              <a:rPr lang="en-US" sz="1400" dirty="0" smtClean="0"/>
              <a:t>. City + season +</a:t>
            </a:r>
            <a:r>
              <a:rPr lang="zh-CN" altLang="en-US" sz="1400" dirty="0" smtClean="0"/>
              <a:t> 很 </a:t>
            </a:r>
            <a:r>
              <a:rPr lang="en-US" altLang="zh-CN" sz="1400" dirty="0" smtClean="0"/>
              <a:t>+ warm, often </a:t>
            </a:r>
            <a:r>
              <a:rPr lang="zh-CN" altLang="en-US" sz="1400" dirty="0" smtClean="0"/>
              <a:t>是 </a:t>
            </a:r>
            <a:r>
              <a:rPr lang="en-US" altLang="zh-CN" sz="1400" dirty="0" smtClean="0"/>
              <a:t>sunny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temperature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在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有</a:t>
            </a:r>
            <a:r>
              <a:rPr lang="en-US" altLang="zh-CN" sz="1400" dirty="0" smtClean="0"/>
              <a:t>25 degrees around</a:t>
            </a:r>
            <a:r>
              <a:rPr lang="zh-CN" altLang="en-US" sz="1400" dirty="0" smtClean="0"/>
              <a:t>。</a:t>
            </a:r>
            <a:endParaRPr lang="en-US" altLang="zh-CN" sz="14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0" y="5715000"/>
            <a:ext cx="7620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4. City + season +</a:t>
            </a:r>
            <a:r>
              <a:rPr lang="zh-CN" altLang="en-US" sz="1400" dirty="0" smtClean="0"/>
              <a:t> 很 </a:t>
            </a:r>
            <a:r>
              <a:rPr lang="en-US" altLang="zh-CN" sz="1400" dirty="0" smtClean="0"/>
              <a:t>+ cold, often snows (light)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lowest temperature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在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有 </a:t>
            </a:r>
            <a:r>
              <a:rPr lang="en-US" altLang="zh-CN" sz="1400" dirty="0" smtClean="0"/>
              <a:t>below zero 10 degrees</a:t>
            </a:r>
            <a:r>
              <a:rPr lang="zh-CN" altLang="en-US" sz="1400" dirty="0" smtClean="0"/>
              <a:t>。</a:t>
            </a:r>
            <a:r>
              <a:rPr lang="en-US" altLang="zh-CN" sz="1400" dirty="0" smtClean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6019800"/>
            <a:ext cx="7391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/>
              <a:t>5. City + season +</a:t>
            </a:r>
            <a:r>
              <a:rPr lang="zh-CN" altLang="en-US" sz="1400" dirty="0" smtClean="0"/>
              <a:t> 很 </a:t>
            </a:r>
            <a:r>
              <a:rPr lang="en-US" altLang="zh-CN" sz="1400" dirty="0" smtClean="0"/>
              <a:t>+ hot, often</a:t>
            </a:r>
            <a:r>
              <a:rPr lang="zh-CN" altLang="en-US" sz="1400" dirty="0" smtClean="0"/>
              <a:t>是 </a:t>
            </a:r>
            <a:r>
              <a:rPr lang="en-US" altLang="zh-CN" sz="1400" dirty="0" smtClean="0"/>
              <a:t>sunny </a:t>
            </a:r>
            <a:r>
              <a:rPr lang="zh-CN" altLang="en-US" sz="1400" dirty="0" smtClean="0"/>
              <a:t>，</a:t>
            </a:r>
            <a:r>
              <a:rPr lang="en-US" altLang="zh-CN" sz="1400" dirty="0" smtClean="0"/>
              <a:t>highest temperature</a:t>
            </a:r>
            <a:r>
              <a:rPr lang="zh-CN" altLang="en-US" sz="1400" dirty="0" smtClean="0"/>
              <a:t>是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在</a:t>
            </a:r>
            <a:r>
              <a:rPr lang="en-US" altLang="zh-CN" sz="1400" dirty="0" smtClean="0"/>
              <a:t>/</a:t>
            </a:r>
            <a:r>
              <a:rPr lang="zh-CN" altLang="en-US" sz="1400" dirty="0" smtClean="0"/>
              <a:t>有 </a:t>
            </a:r>
            <a:r>
              <a:rPr lang="en-US" altLang="zh-CN" sz="1400" dirty="0" smtClean="0"/>
              <a:t>38 degrees.</a:t>
            </a:r>
          </a:p>
          <a:p>
            <a:pPr marL="342900" indent="-342900"/>
            <a:r>
              <a:rPr lang="en-US" altLang="zh-CN" sz="1400" dirty="0" smtClean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762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zh-CN" altLang="en-US" dirty="0" smtClean="0"/>
              <a:t>伦敦 春天</a:t>
            </a:r>
            <a:endParaRPr lang="en-US" altLang="zh-CN" dirty="0" smtClean="0"/>
          </a:p>
          <a:p>
            <a:r>
              <a:rPr lang="en-US" altLang="zh-CN" dirty="0" smtClean="0"/>
              <a:t>2. </a:t>
            </a:r>
            <a:r>
              <a:rPr lang="zh-CN" altLang="en-US" dirty="0" smtClean="0"/>
              <a:t>巴黎 秋天</a:t>
            </a:r>
            <a:endParaRPr lang="en-US" altLang="zh-CN" dirty="0" smtClean="0"/>
          </a:p>
          <a:p>
            <a:r>
              <a:rPr lang="en-US" altLang="zh-CN" dirty="0" smtClean="0"/>
              <a:t>3. </a:t>
            </a:r>
            <a:r>
              <a:rPr lang="zh-CN" altLang="en-US" dirty="0" smtClean="0"/>
              <a:t>悉尼 春天</a:t>
            </a:r>
            <a:endParaRPr lang="en-US" altLang="zh-CN" dirty="0" smtClean="0"/>
          </a:p>
          <a:p>
            <a:r>
              <a:rPr lang="en-US" altLang="zh-CN" dirty="0" smtClean="0"/>
              <a:t>4. </a:t>
            </a:r>
            <a:r>
              <a:rPr lang="zh-CN" altLang="en-US" dirty="0" smtClean="0"/>
              <a:t>东京 冬天</a:t>
            </a:r>
            <a:endParaRPr lang="en-US" altLang="zh-CN" dirty="0" smtClean="0"/>
          </a:p>
          <a:p>
            <a:r>
              <a:rPr lang="en-US" altLang="zh-CN" dirty="0" smtClean="0"/>
              <a:t>5. </a:t>
            </a:r>
            <a:r>
              <a:rPr lang="zh-CN" altLang="en-US" dirty="0" smtClean="0"/>
              <a:t>北京 夏天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432675" y="51274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 2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487037" y="91837"/>
            <a:ext cx="152861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/>
              <a:t>TASK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061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3 QUIZLET instructions –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天气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3 (21 terms)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21/21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21/21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21 of 21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21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18221" y="4836671"/>
            <a:ext cx="2587487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are do this on your cellphone or 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n-US" dirty="0" smtClean="0">
                <a:solidFill>
                  <a:srgbClr val="FF0000"/>
                </a:solidFill>
              </a:rPr>
              <a:t>, DON’T  use the app, do it on safari, </a:t>
            </a:r>
            <a:r>
              <a:rPr lang="en-US" dirty="0" err="1" smtClean="0">
                <a:solidFill>
                  <a:srgbClr val="FF0000"/>
                </a:solidFill>
              </a:rPr>
              <a:t>firefox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chrone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or IE.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17" y="152400"/>
            <a:ext cx="67056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     08/14 Chinese Level 2 TO DO LIST: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TASK 1 CHART PAPER ACTIVITY.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TASK 2 Describe the pictures on your own paper. (due 08/14)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Task 3 </a:t>
            </a:r>
            <a:r>
              <a:rPr lang="en-US" sz="2400" dirty="0" err="1" smtClean="0">
                <a:solidFill>
                  <a:srgbClr val="FF0000"/>
                </a:solidFill>
              </a:rPr>
              <a:t>Quizlet</a:t>
            </a:r>
            <a:r>
              <a:rPr lang="en-US" sz="2400" dirty="0" smtClean="0">
                <a:solidFill>
                  <a:srgbClr val="FF0000"/>
                </a:solidFill>
              </a:rPr>
              <a:t> on your cellphone (due 08/14, ask for permission to extend the due day to next Tuesday)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17" y="6107876"/>
            <a:ext cx="635441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you are do this on your cellphone or </a:t>
            </a:r>
            <a:r>
              <a:rPr lang="en-US" dirty="0" err="1" smtClean="0">
                <a:solidFill>
                  <a:srgbClr val="FF0000"/>
                </a:solidFill>
              </a:rPr>
              <a:t>ipad</a:t>
            </a:r>
            <a:r>
              <a:rPr lang="en-US" dirty="0" smtClean="0">
                <a:solidFill>
                  <a:srgbClr val="FF0000"/>
                </a:solidFill>
              </a:rPr>
              <a:t>, DON’T  use the app, do it on safari, </a:t>
            </a:r>
            <a:r>
              <a:rPr lang="en-US" dirty="0" err="1" smtClean="0">
                <a:solidFill>
                  <a:srgbClr val="FF0000"/>
                </a:solidFill>
              </a:rPr>
              <a:t>firefox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chrone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or IE.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581400"/>
            <a:ext cx="2004993" cy="1404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5417" y="5383976"/>
            <a:ext cx="1220210" cy="1447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6311949" y="3430031"/>
            <a:ext cx="778566" cy="762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311949" y="4521822"/>
            <a:ext cx="730429" cy="6835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80576" y="2955012"/>
            <a:ext cx="2053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between Task 2&amp;3, you will be called to take your DO NOW matching quiz, you will have 1 chance ONLY in class.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992960" y="3931920"/>
              <a:ext cx="43920" cy="49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6760" y="3868560"/>
                <a:ext cx="75960" cy="17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95330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4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TASK 1  QUIZLET instructions –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天气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1 &amp; 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天气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2 </a:t>
            </a:r>
            <a:r>
              <a:rPr lang="en-US" sz="1600" b="1" dirty="0" smtClean="0"/>
              <a:t>each section is 20%  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Learn-Make sure you finish 100%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Speller-Make sure you finish 100%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Scatter-The time needs to be within 35 seconds.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Test- </a:t>
            </a:r>
            <a:r>
              <a:rPr lang="en-US" u="sng" dirty="0" smtClean="0"/>
              <a:t>Create New Test </a:t>
            </a:r>
            <a:r>
              <a:rPr lang="en-US" dirty="0" smtClean="0"/>
              <a:t>after you change the settings to: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9207"/>
            <a:ext cx="2238375" cy="381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55374" y="1115342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783370" y="1116350"/>
            <a:ext cx="752061" cy="208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5240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doesn’t matter.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13716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100</a:t>
            </a:r>
            <a:endParaRPr lang="en-US" sz="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374" y="1802271"/>
            <a:ext cx="2657143" cy="2571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92" y="2108144"/>
            <a:ext cx="1476190" cy="1066667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457200" y="2667000"/>
            <a:ext cx="854765" cy="209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2590800"/>
            <a:ext cx="75537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The comment doesn’t matter.</a:t>
            </a:r>
            <a:endParaRPr lang="en-US" sz="8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1524001" y="3124201"/>
            <a:ext cx="1066799" cy="76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67000" y="2971800"/>
            <a:ext cx="75537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12</a:t>
            </a:r>
            <a:endParaRPr lang="en-US" sz="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7963" y="3882934"/>
            <a:ext cx="1009524" cy="52381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2438400" y="4038600"/>
            <a:ext cx="786806" cy="129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276600" y="3733800"/>
            <a:ext cx="75537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This number has to be less than 40</a:t>
            </a:r>
            <a:endParaRPr lang="en-US" sz="8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48662" y="4666092"/>
            <a:ext cx="1161338" cy="2118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3191" y="676460"/>
            <a:ext cx="3310809" cy="61863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笔</a:t>
            </a:r>
            <a:r>
              <a:rPr lang="zh-CN" altLang="en-US" b="1" dirty="0" smtClean="0"/>
              <a:t>记</a:t>
            </a:r>
            <a:r>
              <a:rPr lang="en-US" altLang="zh-CN" b="1" dirty="0" smtClean="0"/>
              <a:t>notes: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828800" y="914400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10/10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219200" y="2133600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10/10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90800" y="6627168"/>
            <a:ext cx="60960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10 of 10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43000" y="2895600"/>
            <a:ext cx="381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42193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26" y="152400"/>
            <a:ext cx="8845826" cy="460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716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830645"/>
            <a:ext cx="8229600" cy="768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4739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8086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224" y="2514600"/>
            <a:ext cx="894677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105401"/>
            <a:ext cx="916886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1"/>
            <a:ext cx="898475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144000" cy="1703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69661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5257800" cy="7078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1676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What’s the weather like today?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4114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What’s the temperature tomorrow?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5105400"/>
            <a:ext cx="2057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左右</a:t>
            </a:r>
            <a:r>
              <a:rPr lang="en-US" altLang="zh-CN" sz="1400" dirty="0" smtClean="0"/>
              <a:t>-</a:t>
            </a:r>
            <a:r>
              <a:rPr lang="en-US" altLang="zh-CN" sz="1400" dirty="0" err="1" smtClean="0"/>
              <a:t>zuo</a:t>
            </a:r>
            <a:r>
              <a:rPr lang="en-US" altLang="zh-CN" sz="1400" dirty="0" smtClean="0"/>
              <a:t> you-around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23622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Overcast.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27432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What’s the weather like tomorrow?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572000" y="2438400"/>
            <a:ext cx="914400" cy="457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3429000"/>
            <a:ext cx="914400" cy="457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334000" y="4800600"/>
            <a:ext cx="609600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24600" y="5410200"/>
            <a:ext cx="304800" cy="4571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495800" y="5486400"/>
            <a:ext cx="246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零下</a:t>
            </a:r>
            <a:r>
              <a:rPr lang="en-US" altLang="zh-CN" dirty="0" smtClean="0"/>
              <a:t>-ling </a:t>
            </a:r>
            <a:r>
              <a:rPr lang="en-US" altLang="zh-CN" dirty="0" err="1" smtClean="0"/>
              <a:t>xia</a:t>
            </a:r>
            <a:r>
              <a:rPr lang="en-US" altLang="zh-CN" dirty="0" smtClean="0"/>
              <a:t>-below zero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3581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0000"/>
                </a:solidFill>
              </a:rPr>
              <a:t>56 degrees </a:t>
            </a:r>
            <a:r>
              <a:rPr lang="en-US" altLang="zh-CN" sz="1600" dirty="0" smtClean="0">
                <a:solidFill>
                  <a:schemeClr val="accent1"/>
                </a:solidFill>
              </a:rPr>
              <a:t>below zero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3962400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accent1"/>
                </a:solidFill>
              </a:rPr>
              <a:t>Below zero </a:t>
            </a:r>
            <a:r>
              <a:rPr lang="en-US" altLang="zh-CN" sz="1600" dirty="0" smtClean="0"/>
              <a:t>+ </a:t>
            </a:r>
            <a:r>
              <a:rPr lang="en-US" altLang="zh-CN" sz="1600" dirty="0" smtClean="0">
                <a:solidFill>
                  <a:srgbClr val="FF0000"/>
                </a:solidFill>
              </a:rPr>
              <a:t>56 degrees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4343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accent1"/>
                </a:solidFill>
              </a:rPr>
              <a:t>零下</a:t>
            </a:r>
            <a:r>
              <a:rPr lang="zh-CN" altLang="en-US" sz="2000" dirty="0" smtClean="0">
                <a:solidFill>
                  <a:srgbClr val="FF0000"/>
                </a:solidFill>
              </a:rPr>
              <a:t>五十六度</a:t>
            </a:r>
            <a:endParaRPr lang="en-US" altLang="zh-CN" sz="2000" dirty="0" smtClean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0" y="58674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Around -10 degrees.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Find:</a:t>
            </a:r>
          </a:p>
          <a:p>
            <a:endParaRPr lang="en-US" dirty="0" smtClean="0"/>
          </a:p>
          <a:p>
            <a:r>
              <a:rPr lang="en-US" dirty="0" smtClean="0"/>
              <a:t>What’s the weather like…?</a:t>
            </a:r>
          </a:p>
          <a:p>
            <a:endParaRPr lang="en-US" dirty="0" smtClean="0"/>
          </a:p>
          <a:p>
            <a:r>
              <a:rPr lang="en-US" dirty="0" smtClean="0"/>
              <a:t>What’s the temperature…?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24384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今天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781800" y="3657600"/>
            <a:ext cx="28956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Very windy and heavy snow.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3733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/>
              <a:t>明天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5486400" y="5410200"/>
            <a:ext cx="381000" cy="4571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49240" y="5229360"/>
              <a:ext cx="420480" cy="120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233400" y="5165640"/>
                <a:ext cx="4521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5503320" y="5272200"/>
              <a:ext cx="154800" cy="172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487480" y="5208480"/>
                <a:ext cx="186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486400" y="5212080"/>
              <a:ext cx="385920" cy="94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470560" y="5148720"/>
                <a:ext cx="4176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5889240" y="4980600"/>
              <a:ext cx="385920" cy="5576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879880" y="4971240"/>
                <a:ext cx="404640" cy="57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06302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9" grpId="0" animBg="1"/>
      <p:bldP spid="20" grpId="0"/>
      <p:bldP spid="21" grpId="0"/>
      <p:bldP spid="22" grpId="0"/>
      <p:bldP spid="24" grpId="0"/>
      <p:bldP spid="29" grpId="0"/>
      <p:bldP spid="30" grpId="0" animBg="1"/>
      <p:bldP spid="31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5129358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724400" y="0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Use </a:t>
            </a:r>
            <a:r>
              <a:rPr lang="en-US" sz="1000" u="sng" dirty="0" smtClean="0"/>
              <a:t>8</a:t>
            </a:r>
            <a:r>
              <a:rPr lang="en-US" sz="1000" dirty="0" smtClean="0"/>
              <a:t> sentences (As the example shown) to describe each picture. You MUST put the time of day  for the         .  </a:t>
            </a:r>
            <a:r>
              <a:rPr lang="en-US" sz="1000" b="1" i="1" u="sng" dirty="0" smtClean="0"/>
              <a:t>Today/Tomorrow </a:t>
            </a:r>
            <a:r>
              <a:rPr lang="en-US" sz="1000" b="1" i="1" u="sng" smtClean="0"/>
              <a:t>+ TOD </a:t>
            </a:r>
            <a:r>
              <a:rPr lang="en-US" sz="1000" b="1" i="1" u="sng" dirty="0" smtClean="0"/>
              <a:t>+ weather condition.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0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4343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4038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24200" y="5334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0600" y="579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81600" y="12954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picked __.</a:t>
            </a:r>
          </a:p>
          <a:p>
            <a:r>
              <a:rPr lang="en-US" sz="2000" dirty="0" smtClean="0"/>
              <a:t>A:</a:t>
            </a:r>
          </a:p>
          <a:p>
            <a:r>
              <a:rPr lang="en-US" sz="2000" dirty="0" smtClean="0"/>
              <a:t>B:</a:t>
            </a:r>
          </a:p>
          <a:p>
            <a:r>
              <a:rPr lang="en-US" sz="2000" dirty="0" smtClean="0"/>
              <a:t>A:</a:t>
            </a:r>
          </a:p>
          <a:p>
            <a:r>
              <a:rPr lang="en-US" sz="2000" dirty="0" smtClean="0"/>
              <a:t>B:</a:t>
            </a:r>
          </a:p>
          <a:p>
            <a:r>
              <a:rPr lang="en-US" sz="2000" dirty="0" smtClean="0"/>
              <a:t>A:</a:t>
            </a:r>
          </a:p>
          <a:p>
            <a:r>
              <a:rPr lang="en-US" sz="2000" dirty="0" smtClean="0"/>
              <a:t>B:</a:t>
            </a:r>
          </a:p>
          <a:p>
            <a:r>
              <a:rPr lang="en-US" sz="2000" dirty="0" smtClean="0"/>
              <a:t>A:</a:t>
            </a:r>
          </a:p>
          <a:p>
            <a:r>
              <a:rPr lang="en-US" sz="2000" dirty="0" smtClean="0"/>
              <a:t>B: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81600" y="40386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picked __.</a:t>
            </a:r>
          </a:p>
          <a:p>
            <a:r>
              <a:rPr lang="en-US" sz="2000" dirty="0" smtClean="0"/>
              <a:t>A:</a:t>
            </a:r>
          </a:p>
          <a:p>
            <a:r>
              <a:rPr lang="en-US" sz="2000" dirty="0" smtClean="0"/>
              <a:t>B:</a:t>
            </a:r>
          </a:p>
          <a:p>
            <a:r>
              <a:rPr lang="en-US" sz="2000" dirty="0" smtClean="0"/>
              <a:t>A:</a:t>
            </a:r>
          </a:p>
          <a:p>
            <a:r>
              <a:rPr lang="en-US" sz="2000" dirty="0" smtClean="0"/>
              <a:t>B:</a:t>
            </a:r>
          </a:p>
          <a:p>
            <a:r>
              <a:rPr lang="en-US" sz="2000" dirty="0" smtClean="0"/>
              <a:t>A:</a:t>
            </a:r>
          </a:p>
          <a:p>
            <a:r>
              <a:rPr lang="en-US" sz="2000" dirty="0" smtClean="0"/>
              <a:t>B:</a:t>
            </a:r>
          </a:p>
          <a:p>
            <a:r>
              <a:rPr lang="en-US" sz="2000" dirty="0" smtClean="0"/>
              <a:t>A:</a:t>
            </a:r>
          </a:p>
          <a:p>
            <a:r>
              <a:rPr lang="en-US" sz="2000" dirty="0" smtClean="0"/>
              <a:t>B:</a:t>
            </a:r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447800" y="152400"/>
            <a:ext cx="1524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828800" y="12192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00400" y="381000"/>
            <a:ext cx="5943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Words for reference:</a:t>
            </a:r>
          </a:p>
          <a:p>
            <a:r>
              <a:rPr lang="zh-CN" altLang="en-US" sz="1200" dirty="0" smtClean="0"/>
              <a:t>早上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上午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中午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下午</a:t>
            </a:r>
            <a:r>
              <a:rPr lang="en-US" altLang="zh-CN" sz="1200" dirty="0" smtClean="0"/>
              <a:t>-</a:t>
            </a:r>
            <a:r>
              <a:rPr lang="zh-CN" altLang="en-US" sz="1200" dirty="0" smtClean="0"/>
              <a:t>晚上   一</a:t>
            </a:r>
            <a:r>
              <a:rPr lang="en-US" altLang="zh-CN" sz="1200" dirty="0" smtClean="0"/>
              <a:t>1</a:t>
            </a:r>
            <a:r>
              <a:rPr lang="zh-CN" altLang="en-US" sz="1200" dirty="0" smtClean="0"/>
              <a:t>，二</a:t>
            </a:r>
            <a:r>
              <a:rPr lang="en-US" altLang="zh-CN" sz="1200" dirty="0" smtClean="0"/>
              <a:t>2</a:t>
            </a:r>
            <a:r>
              <a:rPr lang="zh-CN" altLang="en-US" sz="1200" dirty="0" smtClean="0"/>
              <a:t>，三</a:t>
            </a:r>
            <a:r>
              <a:rPr lang="en-US" altLang="zh-CN" sz="1200" dirty="0" smtClean="0"/>
              <a:t>3</a:t>
            </a:r>
            <a:r>
              <a:rPr lang="zh-CN" altLang="en-US" sz="1200" dirty="0" smtClean="0"/>
              <a:t>，四</a:t>
            </a:r>
            <a:r>
              <a:rPr lang="en-US" altLang="zh-CN" sz="1200" dirty="0" smtClean="0"/>
              <a:t>4</a:t>
            </a:r>
            <a:r>
              <a:rPr lang="zh-CN" altLang="en-US" sz="1200" dirty="0" smtClean="0"/>
              <a:t>， 五</a:t>
            </a:r>
            <a:r>
              <a:rPr lang="en-US" altLang="zh-CN" sz="1200" dirty="0" smtClean="0"/>
              <a:t>5</a:t>
            </a:r>
            <a:r>
              <a:rPr lang="zh-CN" altLang="en-US" sz="1200" dirty="0" smtClean="0"/>
              <a:t>，六</a:t>
            </a:r>
            <a:r>
              <a:rPr lang="en-US" altLang="zh-CN" sz="1200" dirty="0" smtClean="0"/>
              <a:t>6</a:t>
            </a:r>
            <a:r>
              <a:rPr lang="zh-CN" altLang="en-US" sz="1200" dirty="0" smtClean="0"/>
              <a:t>，七</a:t>
            </a:r>
            <a:r>
              <a:rPr lang="en-US" altLang="zh-CN" sz="1200" dirty="0" smtClean="0"/>
              <a:t>7</a:t>
            </a:r>
            <a:r>
              <a:rPr lang="zh-CN" altLang="en-US" sz="1200" dirty="0" smtClean="0"/>
              <a:t>，八</a:t>
            </a:r>
            <a:r>
              <a:rPr lang="en-US" altLang="zh-CN" sz="1200" dirty="0" smtClean="0"/>
              <a:t>8</a:t>
            </a:r>
            <a:r>
              <a:rPr lang="zh-CN" altLang="en-US" sz="1200" dirty="0" smtClean="0"/>
              <a:t>，九</a:t>
            </a:r>
            <a:r>
              <a:rPr lang="en-US" altLang="zh-CN" sz="1200" dirty="0" smtClean="0"/>
              <a:t>9</a:t>
            </a:r>
            <a:r>
              <a:rPr lang="zh-CN" altLang="en-US" sz="1200" dirty="0" smtClean="0"/>
              <a:t>，十</a:t>
            </a:r>
            <a:r>
              <a:rPr lang="en-US" altLang="zh-CN" sz="1200" dirty="0" smtClean="0"/>
              <a:t>10</a:t>
            </a:r>
            <a:endParaRPr lang="en-US" sz="1200" dirty="0" smtClean="0"/>
          </a:p>
        </p:txBody>
      </p:sp>
      <p:sp>
        <p:nvSpPr>
          <p:cNvPr id="17" name="5-Point Star 16"/>
          <p:cNvSpPr/>
          <p:nvPr/>
        </p:nvSpPr>
        <p:spPr>
          <a:xfrm>
            <a:off x="609600" y="33528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752600" y="4724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1828800" y="64008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4038600" y="3657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3200400" y="57912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6096000" y="2286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1219200" y="6858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724400" y="8382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If the temperature is below zero, add  </a:t>
            </a:r>
            <a:r>
              <a:rPr lang="zh-CN" altLang="en-US" sz="1000" dirty="0" smtClean="0"/>
              <a:t>零下</a:t>
            </a:r>
            <a:r>
              <a:rPr lang="en-US" altLang="zh-CN" sz="1000" dirty="0" smtClean="0"/>
              <a:t> in front of the number. Example:</a:t>
            </a:r>
          </a:p>
          <a:p>
            <a:r>
              <a:rPr lang="en-US" sz="1400" b="1" i="1" u="sng" dirty="0" smtClean="0"/>
              <a:t>-15degrees=</a:t>
            </a:r>
            <a:r>
              <a:rPr lang="zh-CN" altLang="en-US" sz="1400" b="1" i="1" u="sng" dirty="0" smtClean="0"/>
              <a:t>零下十五度</a:t>
            </a:r>
            <a:endParaRPr lang="en-US" sz="1400" b="1" i="1" u="sng" dirty="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800600" y="838200"/>
            <a:ext cx="0" cy="6934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00600" y="4114800"/>
            <a:ext cx="434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xmlns="" Requires="p14">
          <p:contentPart p14:bwMode="auto" r:id="rId3">
            <p14:nvContentPartPr>
              <p14:cNvPr id="20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4050" y="3435350"/>
              <a:ext cx="139700" cy="1588"/>
            </p14:xfrm>
          </p:contentPart>
        </mc:Choice>
        <mc:Fallback>
          <p:pic>
            <p:nvPicPr>
              <p:cNvPr id="20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-1440"/>
                <a:ext cx="13968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14212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1921</Words>
  <Application>Microsoft Office PowerPoint</Application>
  <PresentationFormat>On-screen Show (4:3)</PresentationFormat>
  <Paragraphs>392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Nagee 的作业  </vt:lpstr>
      <vt:lpstr>Slide 14</vt:lpstr>
      <vt:lpstr>Slide 15</vt:lpstr>
      <vt:lpstr>Slide 16</vt:lpstr>
      <vt:lpstr>Slide 17</vt:lpstr>
      <vt:lpstr>Slide 18</vt:lpstr>
      <vt:lpstr>Slide 19</vt:lpstr>
      <vt:lpstr>Oral Task:  Each student will be called to say 5 sentences.  You can change the information if you wan to.  This is your class assignment GRADE. 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Emory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AmyDesktop</dc:creator>
  <cp:lastModifiedBy>Amy Feng</cp:lastModifiedBy>
  <cp:revision>78</cp:revision>
  <cp:lastPrinted>2014-04-15T20:27:00Z</cp:lastPrinted>
  <dcterms:created xsi:type="dcterms:W3CDTF">2014-04-12T15:55:04Z</dcterms:created>
  <dcterms:modified xsi:type="dcterms:W3CDTF">2015-08-16T15:55:15Z</dcterms:modified>
</cp:coreProperties>
</file>