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tags/tag14.xml" ContentType="application/vnd.openxmlformats-officedocument.presentationml.tags+xml"/>
  <Override PartName="/ppt/ink/ink10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ink/ink9.xml" ContentType="application/inkml+xml"/>
  <Override PartName="/ppt/ink/ink19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ink/ink1.xml" ContentType="application/inkml+xml"/>
  <Override PartName="/ppt/ink/ink13.xml" ContentType="application/inkml+xml"/>
  <Override PartName="/ppt/ink/ink22.xml" ContentType="application/inkml+xml"/>
  <Override PartName="/ppt/slideLayouts/slideLayout10.xml" ContentType="application/vnd.openxmlformats-officedocument.presentationml.slideLayout+xml"/>
  <Default Extension="gif" ContentType="image/gif"/>
  <Override PartName="/ppt/ink/ink11.xml" ContentType="application/inkml+xml"/>
  <Override PartName="/ppt/ink/ink2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77" r:id="rId5"/>
    <p:sldId id="258" r:id="rId6"/>
    <p:sldId id="260" r:id="rId7"/>
    <p:sldId id="275" r:id="rId8"/>
    <p:sldId id="262" r:id="rId9"/>
    <p:sldId id="263" r:id="rId10"/>
    <p:sldId id="265" r:id="rId11"/>
    <p:sldId id="267" r:id="rId12"/>
    <p:sldId id="271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26T14:34:18.7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10739 8096,'0'0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39.05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0,'18'0,"17"0,-17 0,-18 0,35 0,-17 0,-1 0,1 0,0 0,-1 0,1 0,17 0,-17 0,-18 0,17 0,-17 0,18 0,-18 0,17 0,1 0,-18 0,18 0,-18 0,17 0,1 0,-18 0,17 0,-17 0,18 0,-18 0,18 0,-1 0,-17 0,18 0,-18 0,17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41.1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0,'0'0,"18"17,-1-17,1 0,-1 0,-17 0,35 0,-17 0,-18 0,35 0,-35 0,18 0,-1 0,1 0,-18 0,18 0,-18 0,17 0,-17 0,18 0,-1 0,-17 0,18 0,-18 0,18 0,-1 0,-17 0,18 0,-18 0,17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42.7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0-1,'0'0,"0"0,18 16,-1-16,-17 0,18 0,-1 0,1 0,0 0,-1 0,-17 0,18 0,-1 0,1 0,-18 0,18 0,-1 0,1 0,-18 0,17 0,-17 0,18 0,-18 0,18 0,-1 0,-17 0,18 0,-18 0,17 0,1 0,-18 0,18 0,-18 0,17 0,-17 0,18 0,-1 0,-17 17,18-17,-18 0,18 0,-1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19.06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17825792,'18'0,"-1"0,-17 0,18 0,0 0,-1 0,-17 0,18 0,-1 0,-17 0,18 0,0 0,-1 0,1 0,-18 0,17 0,1 0,-18 0,18 0,-1 0,1 0,-18 0,17 0,-17 0,18 0,0 0,-18 0,17 0,-17 0,18 0,-18 0,17 0,1 0,-18 0,18 0,-18 0,17 0,1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21.31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0-33554432,'0'0,"18"0,0 0,-18 0,17 0,-17 0,18 0,0 0,-1 0,-17 0,18 0,0 0,-1 0,18 0,-35 0,17 0,-17 0,35 0,-35 0,18 0,-18 0,18 0,-1 0,1 0,-18 0,35 0,-35 0,18 0,-18 0,17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22.87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0-1,'0'0,"0"0,17 0,1 0,-1 0,-17 0,18 0,17 0,-17 0,-1 12,19-12,-36 0,17 0,-17 0,18 0,-18 0,17 0,1 0,-18 0,17 0,19 0,-36 0,17 0,-17 0,18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25.33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15,'0'0,"0"0,0 0,35 0,-18 0,-17 0,18 0,0 0,-1 0,-17 0,18 0,-1 0,-17 0,18 0,-18 0,35 0,-17 0,-1-13,-17 13,18 0,-18 0,17 0,-17 0,18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28.92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1,'0'0,"18"0,-1 0,1 0,17 0,18 0,-18 0,-17 0,17 0,-17 0,-1 0,1 0,17 0,-17 0,-1 0,1 0,0 0,17 0,-18 0,-17 0,36 0,-36 0,17 0,1 0,-1 5,-17-5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30.49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111149056,'0'0,"0"0,18 0,-1 0,1 0,17 0,0 0,-18 0,1 0,0 0,17 0,-35 0,35 0,-35 0,17 0,-17 0,35 0,-35 0,35 0,-17 0,-18 0,18 0,-18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32.74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0-239075328,'0'0,"0"0,17 0,-17 0,36 0,-19 0,1 0,-1 0,71 0,-52 0,-19 0,18 0,1 0,-19 0,1 0,-1 0,1 0,0 0,-18 0,17 0,1 0,-1 0,-17 0,18 0,-18 0,18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26T14:34:18.7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10739 8096,'0'0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39.05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-2-17825792,'18'0,"17"0,-17 0,-18 0,35 0,-17 0,-1 0,1 0,0 0,-1 0,1 0,17 0,-17 0,-18 0,17 0,-17 0,18 0,-18 0,17 0,1 0,-18 0,18 0,-18 0,17 0,1 0,-18 0,17 0,-17 0,18 0,-18 0,18 0,-1 0,-17 0,18 0,-18 0,17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41.1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0,'0'0,"18"17,-1-17,1 0,-1 0,-17 0,35 0,-17 0,-18 0,35 0,-35 0,18 0,-1 0,1 0,-18 0,18 0,-18 0,17 0,-17 0,18 0,-1 0,-17 0,18 0,-18 0,18 0,-1 0,-17 0,18 0,-18 0,17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42.7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0-1,'0'0,"0"0,18 16,-1-16,-17 0,18 0,-1 0,1 0,0 0,-1 0,-17 0,18 0,-1 0,1 0,-18 0,18 0,-1 0,1 0,-18 0,17 0,-17 0,18 0,-18 0,18 0,-1 0,-17 0,18 0,-18 0,17 0,1 0,-18 0,18 0,-18 0,17 0,-17 0,18 0,-1 0,-17 17,18-17,-18 0,18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19.06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0,'18'0,"-1"0,-17 0,18 0,0 0,-1 0,-17 0,18 0,-1 0,-17 0,18 0,0 0,-1 0,1 0,-18 0,17 0,1 0,-18 0,18 0,-1 0,1 0,-18 0,17 0,-17 0,18 0,0 0,-18 0,17 0,-17 0,18 0,-18 0,17 0,1 0,-18 0,18 0,-18 0,17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21.31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0-33554432,'0'0,"18"0,0 0,-18 0,17 0,-17 0,18 0,0 0,-1 0,-17 0,18 0,0 0,-1 0,18 0,-35 0,17 0,-17 0,35 0,-35 0,18 0,-18 0,18 0,-1 0,1 0,-18 0,35 0,-35 0,18 0,-18 0,17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22.87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0-1,'0'0,"0"0,17 0,1 0,-1 0,-17 0,18 0,17 0,-17 0,-1 12,19-12,-36 0,17 0,-17 0,18 0,-18 0,17 0,1 0,-18 0,17 0,19 0,-36 0,17 0,-17 0,18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25.33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15,'0'0,"0"0,0 0,35 0,-18 0,-17 0,18 0,0 0,-1 0,-17 0,18 0,-1 0,-17 0,18 0,-18 0,35 0,-17 0,-1-13,-17 13,18 0,-18 0,17 0,-17 0,18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28.92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1,'0'0,"18"0,-1 0,1 0,17 0,18 0,-18 0,-17 0,17 0,-17 0,-1 0,1 0,17 0,-17 0,-1 0,1 0,0 0,17 0,-18 0,-17 0,36 0,-36 0,17 0,1 0,-1 5,-17-5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30.49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134217728,'0'0,"0"0,18 0,-1 0,1 0,17 0,0 0,-18 0,1 0,0 0,17 0,-35 0,35 0,-35 0,17 0,-17 0,35 0,-35 0,35 0,-17 0,-18 0,18 0,-18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2-07T21:15:32.74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0-268435456,'0'0,"0"0,17 0,-17 0,36 0,-19 0,1 0,-1 0,71 0,-52 0,-19 0,18 0,1 0,-19 0,1 0,-1 0,1 0,0 0,-18 0,17 0,1 0,-1 0,-17 0,18 0,-18 0,18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A7C4-1D7A-4E5F-991D-9B596830141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93E2-1FDA-403E-A70B-D530D58A4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67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46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66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AF4A-79D5-4F9F-9DAF-2117D9A69E6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1.emf"/><Relationship Id="rId18" Type="http://schemas.openxmlformats.org/officeDocument/2006/relationships/customXml" Target="../ink/ink9.xml"/><Relationship Id="rId3" Type="http://schemas.openxmlformats.org/officeDocument/2006/relationships/image" Target="../media/image17.png"/><Relationship Id="rId21" Type="http://schemas.openxmlformats.org/officeDocument/2006/relationships/image" Target="../media/image25.emf"/><Relationship Id="rId12" Type="http://schemas.openxmlformats.org/officeDocument/2006/relationships/customXml" Target="../ink/ink6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tags" Target="../tags/tag10.xml"/><Relationship Id="rId11" Type="http://schemas.openxmlformats.org/officeDocument/2006/relationships/image" Target="../media/image20.emf"/><Relationship Id="rId24" Type="http://schemas.openxmlformats.org/officeDocument/2006/relationships/customXml" Target="../ink/ink12.xml"/><Relationship Id="rId5" Type="http://schemas.openxmlformats.org/officeDocument/2006/relationships/image" Target="../media/image18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customXml" Target="../ink/ink5.xml"/><Relationship Id="rId19" Type="http://schemas.openxmlformats.org/officeDocument/2006/relationships/image" Target="../media/image24.emf"/><Relationship Id="rId4" Type="http://schemas.openxmlformats.org/officeDocument/2006/relationships/customXml" Target="../ink/ink3.xml"/><Relationship Id="rId9" Type="http://schemas.openxmlformats.org/officeDocument/2006/relationships/image" Target="../media/image1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2.emf"/><Relationship Id="rId18" Type="http://schemas.openxmlformats.org/officeDocument/2006/relationships/customXml" Target="../ink/ink20.xml"/><Relationship Id="rId3" Type="http://schemas.openxmlformats.org/officeDocument/2006/relationships/image" Target="../media/image17.png"/><Relationship Id="rId21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customXml" Target="../ink/ink17.xml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1" Type="http://schemas.openxmlformats.org/officeDocument/2006/relationships/tags" Target="../tags/tag14.xml"/><Relationship Id="rId6" Type="http://schemas.openxmlformats.org/officeDocument/2006/relationships/customXml" Target="../ink/ink14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10" Type="http://schemas.openxmlformats.org/officeDocument/2006/relationships/customXml" Target="../ink/ink16.xml"/><Relationship Id="rId19" Type="http://schemas.openxmlformats.org/officeDocument/2006/relationships/image" Target="../media/image25.emf"/><Relationship Id="rId4" Type="http://schemas.openxmlformats.org/officeDocument/2006/relationships/customXml" Target="../ink/ink13.xml"/><Relationship Id="rId9" Type="http://schemas.openxmlformats.org/officeDocument/2006/relationships/image" Target="../media/image20.emf"/><Relationship Id="rId14" Type="http://schemas.openxmlformats.org/officeDocument/2006/relationships/customXml" Target="../ink/ink18.xml"/><Relationship Id="rId22" Type="http://schemas.openxmlformats.org/officeDocument/2006/relationships/customXml" Target="../ink/ink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customXml" Target="../ink/ink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-641078"/>
            <a:ext cx="5181600" cy="422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37338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the following information:</a:t>
            </a:r>
          </a:p>
          <a:p>
            <a:r>
              <a:rPr lang="en-US" sz="2400" dirty="0" smtClean="0"/>
              <a:t>1.</a:t>
            </a:r>
            <a:r>
              <a:rPr lang="zh-CN" altLang="en-US" sz="2400" dirty="0" smtClean="0"/>
              <a:t>名字</a:t>
            </a:r>
            <a:endParaRPr lang="en-US" sz="2400" dirty="0" smtClean="0"/>
          </a:p>
          <a:p>
            <a:r>
              <a:rPr lang="en-US" sz="2400" dirty="0" smtClean="0"/>
              <a:t>2.</a:t>
            </a:r>
            <a:r>
              <a:rPr lang="zh-CN" altLang="en-US" sz="2400" dirty="0" smtClean="0"/>
              <a:t>年龄</a:t>
            </a:r>
            <a:r>
              <a:rPr lang="zh-CN" altLang="en-US" sz="2400" dirty="0"/>
              <a:t>（</a:t>
            </a:r>
            <a:r>
              <a:rPr lang="zh-CN" altLang="en-US" sz="2400" dirty="0" smtClean="0"/>
              <a:t>岁）</a:t>
            </a:r>
            <a:endParaRPr lang="en-US" sz="2400" dirty="0" smtClean="0"/>
          </a:p>
          <a:p>
            <a:r>
              <a:rPr lang="en-US" sz="2400" dirty="0" smtClean="0"/>
              <a:t>3.</a:t>
            </a:r>
            <a:r>
              <a:rPr lang="zh-CN" altLang="en-US" sz="2400" dirty="0" smtClean="0"/>
              <a:t>年级</a:t>
            </a:r>
            <a:endParaRPr lang="en-US" sz="2400" dirty="0" smtClean="0"/>
          </a:p>
          <a:p>
            <a:r>
              <a:rPr lang="en-US" sz="2400" dirty="0" smtClean="0"/>
              <a:t>4.</a:t>
            </a:r>
            <a:r>
              <a:rPr lang="zh-CN" altLang="en-US" sz="2400" dirty="0" smtClean="0"/>
              <a:t>身高（个子）</a:t>
            </a:r>
            <a:endParaRPr lang="en-US" sz="2400" dirty="0" smtClean="0"/>
          </a:p>
          <a:p>
            <a:r>
              <a:rPr lang="en-US" sz="2400" dirty="0" smtClean="0"/>
              <a:t>5.Clothes preference (color + 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 + clothes)</a:t>
            </a:r>
            <a:endParaRPr lang="en-US" sz="2400" dirty="0" smtClean="0"/>
          </a:p>
          <a:p>
            <a:r>
              <a:rPr lang="en-US" sz="2400" dirty="0" smtClean="0"/>
              <a:t>6.</a:t>
            </a:r>
            <a:r>
              <a:rPr lang="zh-CN" altLang="en-US" sz="2400" dirty="0" smtClean="0"/>
              <a:t>运动</a:t>
            </a:r>
            <a:endParaRPr lang="en-US" sz="2400" dirty="0" smtClean="0"/>
          </a:p>
          <a:p>
            <a:r>
              <a:rPr lang="en-US" sz="2400" dirty="0" smtClean="0"/>
              <a:t>7.</a:t>
            </a:r>
            <a:r>
              <a:rPr lang="zh-CN" altLang="en-US" sz="2400" dirty="0" smtClean="0"/>
              <a:t>爱好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547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-2819400"/>
            <a:ext cx="7086600" cy="98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172200" y="25146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2200" y="29718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0" y="34290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2200" y="38100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72200" y="42672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72200" y="47244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2200" y="51054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72200" y="55626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72200" y="60198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64008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77000" y="45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应该</a:t>
            </a:r>
            <a:r>
              <a:rPr lang="en-US" altLang="zh-CN" dirty="0" smtClean="0">
                <a:solidFill>
                  <a:srgbClr val="0070C0"/>
                </a:solidFill>
              </a:rPr>
              <a:t>=</a:t>
            </a:r>
            <a:r>
              <a:rPr lang="zh-CN" altLang="en-US" dirty="0" smtClean="0">
                <a:solidFill>
                  <a:srgbClr val="0070C0"/>
                </a:solidFill>
              </a:rPr>
              <a:t>要</a:t>
            </a:r>
            <a:r>
              <a:rPr lang="en-US" altLang="zh-CN" dirty="0" smtClean="0">
                <a:solidFill>
                  <a:srgbClr val="0070C0"/>
                </a:solidFill>
              </a:rPr>
              <a:t>=should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87364"/>
            <a:ext cx="861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Task 1 : Match the suggestions with the situations.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77000" y="83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多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do something = do something more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000" y="144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少 </a:t>
            </a:r>
            <a:r>
              <a:rPr lang="en-US" altLang="zh-CN" dirty="0" smtClean="0">
                <a:solidFill>
                  <a:srgbClr val="00B050"/>
                </a:solidFill>
              </a:rPr>
              <a:t>do something = do something less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5600" y="60960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说汉语。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10400" y="48006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数学题。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2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2597150"/>
              <a:ext cx="165100" cy="1588"/>
            </p14:xfrm>
          </p:contentPart>
        </mc:Choice>
        <mc:Fallback>
          <p:pic>
            <p:nvPicPr>
              <p:cNvPr id="22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15173" y="2597150"/>
                <a:ext cx="196753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2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3048000"/>
              <a:ext cx="139700" cy="1588"/>
            </p14:xfrm>
          </p:contentPart>
        </mc:Choice>
        <mc:Fallback>
          <p:pic>
            <p:nvPicPr>
              <p:cNvPr id="22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746908" y="3048000"/>
                <a:ext cx="171385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22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5450" y="3486150"/>
              <a:ext cx="120650" cy="6350"/>
            </p14:xfrm>
          </p:contentPart>
        </mc:Choice>
        <mc:Fallback>
          <p:pic>
            <p:nvPicPr>
              <p:cNvPr id="22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759603" y="3420409"/>
                <a:ext cx="152343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2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5450" y="4362450"/>
              <a:ext cx="107950" cy="6350"/>
            </p14:xfrm>
          </p:contentPart>
        </mc:Choice>
        <mc:Fallback>
          <p:pic>
            <p:nvPicPr>
              <p:cNvPr id="22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759617" y="4300361"/>
                <a:ext cx="139615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5232400"/>
              <a:ext cx="190500" cy="6350"/>
            </p14:xfrm>
          </p:contentPart>
        </mc:Choice>
        <mc:Fallback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486555" y="5170311"/>
                <a:ext cx="222190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1450" y="6057900"/>
              <a:ext cx="133350" cy="1588"/>
            </p14:xfrm>
          </p:contentPart>
        </mc:Choice>
        <mc:Fallback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505592" y="6057900"/>
                <a:ext cx="165066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7800" y="6477000"/>
              <a:ext cx="177800" cy="1588"/>
            </p14:xfrm>
          </p:contentPart>
        </mc:Choice>
        <mc:Fallback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511964" y="6477000"/>
                <a:ext cx="209473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22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3700" y="3905250"/>
              <a:ext cx="177800" cy="1588"/>
            </p14:xfrm>
          </p:contentPart>
        </mc:Choice>
        <mc:Fallback>
          <p:pic>
            <p:nvPicPr>
              <p:cNvPr id="22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727864" y="3905250"/>
                <a:ext cx="209473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22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9700" y="4794250"/>
              <a:ext cx="133350" cy="6350"/>
            </p14:xfrm>
          </p:contentPart>
        </mc:Choice>
        <mc:Fallback>
          <p:pic>
            <p:nvPicPr>
              <p:cNvPr id="22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6473842" y="4732161"/>
                <a:ext cx="165066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4">
            <p14:nvContentPartPr>
              <p14:cNvPr id="22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9700" y="5651500"/>
              <a:ext cx="171450" cy="12700"/>
            </p14:xfrm>
          </p:contentPart>
        </mc:Choice>
        <mc:Fallback>
          <p:pic>
            <p:nvPicPr>
              <p:cNvPr id="22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6473852" y="5589411"/>
                <a:ext cx="203147" cy="136878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627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7438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236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你应该少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28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你要去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你应该多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你要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你应该少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你要少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你应该喝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533400"/>
            <a:ext cx="3048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Task 2</a:t>
            </a:r>
          </a:p>
          <a:p>
            <a:r>
              <a:rPr lang="en-US" altLang="zh-CN" dirty="0" smtClean="0"/>
              <a:t>Finish your own sentences.</a:t>
            </a:r>
          </a:p>
          <a:p>
            <a:r>
              <a:rPr lang="en-US" altLang="zh-CN" dirty="0" smtClean="0"/>
              <a:t>Reference:</a:t>
            </a:r>
          </a:p>
          <a:p>
            <a:r>
              <a:rPr lang="en-US" altLang="zh-CN" dirty="0" smtClean="0"/>
              <a:t>Task 1</a:t>
            </a:r>
          </a:p>
          <a:p>
            <a:endParaRPr lang="en-US" altLang="zh-CN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015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8382000"/>
            <a:ext cx="9144000" cy="1223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62400" y="200480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给：</a:t>
            </a:r>
            <a:r>
              <a:rPr lang="en-US" altLang="zh-CN" dirty="0" smtClean="0"/>
              <a:t>give/for/to…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057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048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2426732"/>
            <a:ext cx="3733800" cy="11546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098" y="17639"/>
            <a:ext cx="906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3: Translate the sentences to English.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33092" y="2374141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the subject.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Find the verb.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Subject does something for another person.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21471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 prescribe you some medicines.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193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2209800" y="28194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流鼻涕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发烧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拉肚子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头疼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咳嗽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053" name="Picture 5" descr="C:\Users\Wang Desktop\AppData\Local\Microsoft\Windows\Temporary Internet Files\Content.IE5\OT8TI7ZX\cold-thermometer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748915" cy="2114550"/>
          </a:xfrm>
          <a:prstGeom prst="rect">
            <a:avLst/>
          </a:prstGeom>
          <a:noFill/>
        </p:spPr>
      </p:pic>
      <p:pic>
        <p:nvPicPr>
          <p:cNvPr id="2057" name="Picture 9" descr="C:\Users\Wang Desktop\AppData\Local\Microsoft\Windows\Temporary Internet Files\Content.IE5\IUKDBZ2H\cough-medium_new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52400"/>
            <a:ext cx="1600200" cy="1600200"/>
          </a:xfrm>
          <a:prstGeom prst="rect">
            <a:avLst/>
          </a:prstGeom>
          <a:noFill/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医生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061" name="Picture 13" descr="http://photocdn.sohu.com/20071020/Img2527531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52400"/>
            <a:ext cx="1364133" cy="1809750"/>
          </a:xfrm>
          <a:prstGeom prst="rect">
            <a:avLst/>
          </a:prstGeom>
          <a:noFill/>
        </p:spPr>
      </p:pic>
      <p:pic>
        <p:nvPicPr>
          <p:cNvPr id="2065" name="Picture 17" descr="http://pica.nipic.com/2007-12-07/200712713233324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133600"/>
            <a:ext cx="1401064" cy="2133600"/>
          </a:xfrm>
          <a:prstGeom prst="rect">
            <a:avLst/>
          </a:prstGeom>
          <a:noFill/>
        </p:spPr>
      </p:pic>
      <p:pic>
        <p:nvPicPr>
          <p:cNvPr id="2068" name="Picture 20" descr="https://encrypted-tbn3.gstatic.com/images?q=tbn:ANd9GcQhBB3b5yww4ZYleysnEALhgRI_4bmawc5yIyItjKl6s4t76IgHl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9853" y="2286000"/>
            <a:ext cx="1654147" cy="1676400"/>
          </a:xfrm>
          <a:prstGeom prst="rect">
            <a:avLst/>
          </a:prstGeom>
          <a:noFill/>
        </p:spPr>
      </p:pic>
      <p:pic>
        <p:nvPicPr>
          <p:cNvPr id="2070" name="Picture 22" descr="http://img.kanzhongguo.com/dat/media/27/2010/10/10/201010101147576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8600" y="0"/>
            <a:ext cx="1905000" cy="14287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7211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-2819400"/>
            <a:ext cx="7086600" cy="98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34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571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609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72200" y="25146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2200" y="29718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0" y="34290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2200" y="38100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72200" y="42672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72200" y="47244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2200" y="51054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72200" y="55626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72200" y="60198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64008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77000" y="45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应该</a:t>
            </a:r>
            <a:r>
              <a:rPr lang="en-US" altLang="zh-CN" dirty="0" smtClean="0">
                <a:solidFill>
                  <a:srgbClr val="0070C0"/>
                </a:solidFill>
              </a:rPr>
              <a:t>=</a:t>
            </a:r>
            <a:r>
              <a:rPr lang="zh-CN" altLang="en-US" dirty="0" smtClean="0">
                <a:solidFill>
                  <a:srgbClr val="0070C0"/>
                </a:solidFill>
              </a:rPr>
              <a:t>要</a:t>
            </a:r>
            <a:r>
              <a:rPr lang="en-US" altLang="zh-CN" dirty="0" smtClean="0">
                <a:solidFill>
                  <a:srgbClr val="0070C0"/>
                </a:solidFill>
              </a:rPr>
              <a:t>=should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87364"/>
            <a:ext cx="861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Task 1 : Match the suggestions with the situations.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77000" y="83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多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do something = do something more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000" y="144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少 </a:t>
            </a:r>
            <a:r>
              <a:rPr lang="en-US" altLang="zh-CN" dirty="0" smtClean="0">
                <a:solidFill>
                  <a:srgbClr val="00B050"/>
                </a:solidFill>
              </a:rPr>
              <a:t>do something = do something less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5600" y="60960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说汉语。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10400" y="48006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数学题。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2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2597150"/>
              <a:ext cx="165100" cy="1588"/>
            </p14:xfrm>
          </p:contentPart>
        </mc:Choice>
        <mc:Fallback>
          <p:pic>
            <p:nvPicPr>
              <p:cNvPr id="22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15173" y="2597150"/>
                <a:ext cx="196753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22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3048000"/>
              <a:ext cx="139700" cy="1588"/>
            </p14:xfrm>
          </p:contentPart>
        </mc:Choice>
        <mc:Fallback>
          <p:pic>
            <p:nvPicPr>
              <p:cNvPr id="22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746908" y="3048000"/>
                <a:ext cx="171385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2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5450" y="3486150"/>
              <a:ext cx="120650" cy="6350"/>
            </p14:xfrm>
          </p:contentPart>
        </mc:Choice>
        <mc:Fallback>
          <p:pic>
            <p:nvPicPr>
              <p:cNvPr id="22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759603" y="3420409"/>
                <a:ext cx="152343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22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5450" y="4362450"/>
              <a:ext cx="107950" cy="6350"/>
            </p14:xfrm>
          </p:contentPart>
        </mc:Choice>
        <mc:Fallback>
          <p:pic>
            <p:nvPicPr>
              <p:cNvPr id="22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759617" y="4300361"/>
                <a:ext cx="139615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5232400"/>
              <a:ext cx="190500" cy="6350"/>
            </p14:xfrm>
          </p:contentPart>
        </mc:Choice>
        <mc:Fallback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486555" y="5170311"/>
                <a:ext cx="222190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1450" y="6057900"/>
              <a:ext cx="133350" cy="1588"/>
            </p14:xfrm>
          </p:contentPart>
        </mc:Choice>
        <mc:Fallback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505592" y="6057900"/>
                <a:ext cx="165066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7800" y="6477000"/>
              <a:ext cx="177800" cy="1588"/>
            </p14:xfrm>
          </p:contentPart>
        </mc:Choice>
        <mc:Fallback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511964" y="6477000"/>
                <a:ext cx="209473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22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3700" y="3905250"/>
              <a:ext cx="177800" cy="1588"/>
            </p14:xfrm>
          </p:contentPart>
        </mc:Choice>
        <mc:Fallback>
          <p:pic>
            <p:nvPicPr>
              <p:cNvPr id="22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727864" y="3905250"/>
                <a:ext cx="209473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22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9700" y="4794250"/>
              <a:ext cx="133350" cy="6350"/>
            </p14:xfrm>
          </p:contentPart>
        </mc:Choice>
        <mc:Fallback>
          <p:pic>
            <p:nvPicPr>
              <p:cNvPr id="22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473842" y="4732161"/>
                <a:ext cx="165066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22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9700" y="5651500"/>
              <a:ext cx="171450" cy="12700"/>
            </p14:xfrm>
          </p:contentPart>
        </mc:Choice>
        <mc:Fallback>
          <p:pic>
            <p:nvPicPr>
              <p:cNvPr id="22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6473852" y="5589411"/>
                <a:ext cx="203147" cy="136878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515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2348"/>
            <a:ext cx="395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A:</a:t>
            </a:r>
            <a:r>
              <a:rPr lang="zh-CN" altLang="en-US" sz="2400" dirty="0" smtClean="0"/>
              <a:t>你在找什么？</a:t>
            </a:r>
            <a:endParaRPr lang="en-US" altLang="zh-CN" sz="2400" dirty="0" smtClean="0"/>
          </a:p>
          <a:p>
            <a:r>
              <a:rPr lang="en-US" altLang="zh-CN" sz="2400" dirty="0" smtClean="0"/>
              <a:t>B:</a:t>
            </a:r>
            <a:r>
              <a:rPr lang="zh-CN" altLang="en-US" sz="2400" dirty="0" smtClean="0"/>
              <a:t>我在找</a:t>
            </a:r>
            <a:r>
              <a:rPr lang="zh-CN" altLang="en-US" sz="2400" dirty="0" smtClean="0">
                <a:solidFill>
                  <a:srgbClr val="FF0000"/>
                </a:solidFill>
              </a:rPr>
              <a:t>手机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en-US" altLang="zh-CN" sz="2400" dirty="0" smtClean="0"/>
              <a:t>A:</a:t>
            </a:r>
            <a:r>
              <a:rPr lang="zh-CN" altLang="en-US" sz="2400" dirty="0" smtClean="0"/>
              <a:t>别着急，我帮你找。</a:t>
            </a:r>
            <a:endParaRPr lang="en-US" altLang="zh-CN" sz="2400" dirty="0" smtClean="0"/>
          </a:p>
          <a:p>
            <a:r>
              <a:rPr lang="en-US" altLang="zh-CN" sz="2400" dirty="0" smtClean="0"/>
              <a:t>B</a:t>
            </a:r>
            <a:r>
              <a:rPr lang="en-US" altLang="zh-CN" sz="2400" dirty="0"/>
              <a:t>:</a:t>
            </a:r>
            <a:r>
              <a:rPr lang="zh-CN" altLang="en-US" sz="2400" dirty="0" smtClean="0"/>
              <a:t>谢谢。</a:t>
            </a:r>
            <a:endParaRPr lang="en-US" altLang="zh-CN" sz="2400" dirty="0" smtClean="0"/>
          </a:p>
          <a:p>
            <a:r>
              <a:rPr lang="en-US" altLang="zh-CN" sz="2400" dirty="0" smtClean="0"/>
              <a:t>A:</a:t>
            </a:r>
            <a:r>
              <a:rPr lang="zh-CN" altLang="en-US" sz="2400" dirty="0" smtClean="0"/>
              <a:t>你的</a:t>
            </a:r>
            <a:r>
              <a:rPr lang="zh-CN" altLang="en-US" sz="2400" dirty="0" smtClean="0">
                <a:solidFill>
                  <a:srgbClr val="FF0000"/>
                </a:solidFill>
              </a:rPr>
              <a:t>手机</a:t>
            </a:r>
            <a:r>
              <a:rPr lang="zh-CN" altLang="en-US" sz="2400" dirty="0" smtClean="0"/>
              <a:t>长什么样？</a:t>
            </a:r>
            <a:endParaRPr lang="en-US" altLang="zh-CN" sz="2400" dirty="0" smtClean="0"/>
          </a:p>
          <a:p>
            <a:r>
              <a:rPr lang="en-US" altLang="zh-CN" sz="2400" dirty="0" smtClean="0"/>
              <a:t>B</a:t>
            </a:r>
            <a:r>
              <a:rPr lang="en-US" altLang="zh-CN" sz="2400" dirty="0"/>
              <a:t>:</a:t>
            </a:r>
            <a:r>
              <a:rPr lang="zh-CN" altLang="en-US" sz="2400" dirty="0" smtClean="0"/>
              <a:t>它是</a:t>
            </a:r>
            <a:r>
              <a:rPr lang="zh-CN" altLang="en-US" sz="2400" dirty="0" smtClean="0">
                <a:solidFill>
                  <a:srgbClr val="FF0000"/>
                </a:solidFill>
              </a:rPr>
              <a:t>红色的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不大也不小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en-US" altLang="zh-CN" sz="2400" dirty="0" smtClean="0"/>
              <a:t>A</a:t>
            </a:r>
            <a:r>
              <a:rPr lang="en-US" altLang="zh-CN" sz="2400" dirty="0"/>
              <a:t>:</a:t>
            </a:r>
            <a:r>
              <a:rPr lang="zh-CN" altLang="en-US" sz="2400" dirty="0" smtClean="0"/>
              <a:t>它是什么时候不见的？</a:t>
            </a:r>
            <a:endParaRPr lang="en-US" altLang="zh-CN" sz="2400" dirty="0" smtClean="0"/>
          </a:p>
          <a:p>
            <a:r>
              <a:rPr lang="en-US" altLang="zh-CN" sz="2400" dirty="0" smtClean="0"/>
              <a:t>B:</a:t>
            </a:r>
            <a:r>
              <a:rPr lang="zh-CN" altLang="en-US" sz="2400" dirty="0" smtClean="0">
                <a:solidFill>
                  <a:srgbClr val="7030A0"/>
                </a:solidFill>
              </a:rPr>
              <a:t>我吃午饭</a:t>
            </a:r>
            <a:r>
              <a:rPr lang="zh-CN" altLang="en-US" sz="2400" dirty="0" smtClean="0"/>
              <a:t>的时候。</a:t>
            </a:r>
            <a:endParaRPr lang="en-US" altLang="zh-CN" sz="2400" dirty="0" smtClean="0"/>
          </a:p>
          <a:p>
            <a:r>
              <a:rPr lang="en-US" altLang="zh-CN" sz="2400" dirty="0" smtClean="0"/>
              <a:t>A</a:t>
            </a:r>
            <a:r>
              <a:rPr lang="en-US" altLang="zh-CN" sz="2400" dirty="0"/>
              <a:t>;</a:t>
            </a:r>
            <a:r>
              <a:rPr lang="zh-CN" altLang="en-US" sz="2400" dirty="0" smtClean="0"/>
              <a:t>我们应该去</a:t>
            </a:r>
            <a:r>
              <a:rPr lang="zh-CN" altLang="en-US" sz="2400" dirty="0" smtClean="0">
                <a:solidFill>
                  <a:srgbClr val="00B050"/>
                </a:solidFill>
              </a:rPr>
              <a:t>饭店</a:t>
            </a:r>
            <a:r>
              <a:rPr lang="zh-CN" altLang="en-US" sz="2400" dirty="0" smtClean="0"/>
              <a:t>找。</a:t>
            </a:r>
            <a:endParaRPr lang="en-US" altLang="zh-CN" sz="2400" dirty="0" smtClean="0"/>
          </a:p>
          <a:p>
            <a:r>
              <a:rPr lang="en-US" altLang="zh-CN" sz="2400" dirty="0" smtClean="0"/>
              <a:t>B :</a:t>
            </a:r>
            <a:r>
              <a:rPr lang="zh-CN" altLang="en-US" sz="2400" dirty="0" smtClean="0"/>
              <a:t>好。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Write a dialog and make a matching lost and found sign to go with it.</a:t>
            </a:r>
          </a:p>
          <a:p>
            <a:pPr algn="ctr"/>
            <a:r>
              <a:rPr lang="en-US" dirty="0" smtClean="0"/>
              <a:t>MISSING PET</a:t>
            </a:r>
          </a:p>
          <a:p>
            <a:pPr algn="ctr"/>
            <a:r>
              <a:rPr lang="en-US" altLang="zh-CN" sz="2400" dirty="0"/>
              <a:t> </a:t>
            </a:r>
            <a:r>
              <a:rPr lang="en-US" altLang="zh-CN" sz="2400" dirty="0" smtClean="0"/>
              <a:t>                                             </a:t>
            </a:r>
            <a:r>
              <a:rPr lang="zh-CN" altLang="en-US" sz="2400" dirty="0" smtClean="0"/>
              <a:t>寻狗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猫启事 </a:t>
            </a:r>
            <a:r>
              <a:rPr lang="en-US" altLang="zh-CN" sz="2400" dirty="0" smtClean="0"/>
              <a:t>(missing pet)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2568" y="990600"/>
            <a:ext cx="5191432" cy="61555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 are making a sign to find your missing cat or dog.</a:t>
            </a:r>
          </a:p>
          <a:p>
            <a:r>
              <a:rPr lang="en-US" sz="1400" dirty="0" smtClean="0"/>
              <a:t>On the sign, you need to cover:</a:t>
            </a:r>
          </a:p>
          <a:p>
            <a:pPr marL="342900" indent="-342900"/>
            <a:r>
              <a:rPr lang="en-US" sz="1400" dirty="0" smtClean="0"/>
              <a:t>1. Your pet’s name:</a:t>
            </a:r>
          </a:p>
          <a:p>
            <a:pPr marL="342900" indent="-342900"/>
            <a:r>
              <a:rPr lang="zh-CN" altLang="en-US" sz="2400" dirty="0" smtClean="0"/>
              <a:t>我的狗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猫叫</a:t>
            </a:r>
            <a:r>
              <a:rPr lang="en-US" altLang="zh-CN" sz="2400" dirty="0" smtClean="0">
                <a:solidFill>
                  <a:srgbClr val="FFFF00"/>
                </a:solidFill>
              </a:rPr>
              <a:t>…</a:t>
            </a:r>
            <a:r>
              <a:rPr lang="zh-CN" altLang="en-US" sz="2400" dirty="0" smtClean="0"/>
              <a:t>。</a:t>
            </a:r>
            <a:endParaRPr lang="en-US" sz="2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2. The appearance of your pet:</a:t>
            </a:r>
          </a:p>
          <a:p>
            <a:pPr marL="342900" indent="-342900"/>
            <a:r>
              <a:rPr lang="zh-CN" altLang="en-US" sz="2400" dirty="0" smtClean="0"/>
              <a:t>我的狗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猫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斤重。</a:t>
            </a:r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它有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毛，是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色的。</a:t>
            </a:r>
            <a:endParaRPr lang="en-US" altLang="zh-CN" sz="2400" dirty="0" smtClean="0"/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1400" dirty="0" smtClean="0"/>
              <a:t>3. When and where you lose your pet:</a:t>
            </a:r>
          </a:p>
          <a:p>
            <a:pPr marL="342900" indent="-342900"/>
            <a:r>
              <a:rPr lang="zh-CN" altLang="en-US" sz="2400" dirty="0" smtClean="0"/>
              <a:t>我的狗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猫是</a:t>
            </a:r>
            <a:r>
              <a:rPr lang="en-US" altLang="zh-CN" sz="2400" dirty="0" smtClean="0">
                <a:solidFill>
                  <a:srgbClr val="7030A0"/>
                </a:solidFill>
              </a:rPr>
              <a:t>when</a:t>
            </a:r>
            <a:r>
              <a:rPr lang="zh-CN" altLang="en-US" sz="2400" dirty="0" smtClean="0"/>
              <a:t>在</a:t>
            </a:r>
            <a:r>
              <a:rPr lang="en-US" altLang="zh-CN" sz="2400" dirty="0" smtClean="0">
                <a:solidFill>
                  <a:srgbClr val="00B050"/>
                </a:solidFill>
              </a:rPr>
              <a:t>where</a:t>
            </a:r>
            <a:r>
              <a:rPr lang="zh-CN" altLang="en-US" sz="2400" dirty="0" smtClean="0"/>
              <a:t>不见的。</a:t>
            </a:r>
            <a:endParaRPr lang="en-US" altLang="zh-CN" sz="2400" dirty="0" smtClean="0"/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1400" dirty="0" smtClean="0"/>
              <a:t>4. Your contact information:</a:t>
            </a:r>
          </a:p>
          <a:p>
            <a:pPr marL="342900" indent="-342900"/>
            <a:r>
              <a:rPr lang="en-US" sz="1400" dirty="0" smtClean="0"/>
              <a:t>Your name-</a:t>
            </a:r>
            <a:r>
              <a:rPr lang="zh-CN" altLang="en-US" sz="2400" dirty="0" smtClean="0"/>
              <a:t>我是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342900" indent="-342900"/>
            <a:r>
              <a:rPr lang="en-US" altLang="zh-CN" sz="1400" dirty="0" smtClean="0"/>
              <a:t>Telephone number-</a:t>
            </a:r>
            <a:r>
              <a:rPr lang="zh-CN" altLang="en-US" sz="2400" dirty="0" smtClean="0"/>
              <a:t>我的电话是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342900" indent="-342900"/>
            <a:r>
              <a:rPr lang="en-US" altLang="zh-CN" sz="1400" dirty="0" smtClean="0"/>
              <a:t>Address-</a:t>
            </a:r>
            <a:r>
              <a:rPr lang="zh-CN" altLang="en-US" sz="2400" dirty="0" smtClean="0"/>
              <a:t>我家住在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。</a:t>
            </a:r>
            <a:r>
              <a:rPr lang="en-US" altLang="zh-CN" sz="2400" dirty="0" smtClean="0">
                <a:solidFill>
                  <a:schemeClr val="accent2"/>
                </a:solidFill>
              </a:rPr>
              <a:t>(…</a:t>
            </a:r>
            <a:r>
              <a:rPr lang="zh-CN" altLang="en-US" sz="2400" dirty="0" smtClean="0">
                <a:solidFill>
                  <a:schemeClr val="accent2"/>
                </a:solidFill>
              </a:rPr>
              <a:t>街</a:t>
            </a:r>
            <a:r>
              <a:rPr lang="en-US" altLang="zh-CN" sz="2400" dirty="0" smtClean="0">
                <a:solidFill>
                  <a:schemeClr val="accent2"/>
                </a:solidFill>
              </a:rPr>
              <a:t>…</a:t>
            </a:r>
            <a:r>
              <a:rPr lang="zh-CN" altLang="en-US" sz="2400" dirty="0" smtClean="0">
                <a:solidFill>
                  <a:schemeClr val="accent2"/>
                </a:solidFill>
              </a:rPr>
              <a:t>楼</a:t>
            </a:r>
            <a:r>
              <a:rPr lang="en-US" altLang="zh-CN" sz="2400" dirty="0" smtClean="0">
                <a:solidFill>
                  <a:schemeClr val="accent2"/>
                </a:solidFill>
              </a:rPr>
              <a:t>…</a:t>
            </a:r>
            <a:r>
              <a:rPr lang="zh-CN" altLang="en-US" sz="2400" dirty="0" smtClean="0">
                <a:solidFill>
                  <a:schemeClr val="accent2"/>
                </a:solidFill>
              </a:rPr>
              <a:t>号</a:t>
            </a:r>
            <a:r>
              <a:rPr lang="en-US" altLang="zh-CN" sz="2400" dirty="0" smtClean="0">
                <a:solidFill>
                  <a:schemeClr val="accent2"/>
                </a:solidFill>
              </a:rPr>
              <a:t>)</a:t>
            </a:r>
          </a:p>
          <a:p>
            <a:pPr marL="342900" indent="-342900"/>
            <a:r>
              <a:rPr lang="en-US" altLang="zh-CN" sz="1400" dirty="0" smtClean="0"/>
              <a:t>5. I would like to pay you…if you find my pet:</a:t>
            </a:r>
          </a:p>
          <a:p>
            <a:pPr marL="342900" indent="-342900"/>
            <a:r>
              <a:rPr lang="zh-CN" altLang="en-US" sz="2400" dirty="0" smtClean="0"/>
              <a:t>如果您找到</a:t>
            </a:r>
            <a:r>
              <a:rPr lang="en-US" altLang="zh-CN" sz="2400" dirty="0">
                <a:solidFill>
                  <a:srgbClr val="FFFF00"/>
                </a:solidFill>
              </a:rPr>
              <a:t>…</a:t>
            </a:r>
            <a:r>
              <a:rPr lang="en-US" altLang="zh-CN" sz="2400" dirty="0" smtClean="0"/>
              <a:t>, </a:t>
            </a:r>
            <a:r>
              <a:rPr lang="zh-CN" altLang="en-US" sz="2400" dirty="0" smtClean="0"/>
              <a:t>我会给您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元作为感谢。</a:t>
            </a:r>
            <a:endParaRPr lang="en-US" altLang="zh-CN" sz="2400" dirty="0" smtClean="0"/>
          </a:p>
          <a:p>
            <a:pPr marL="342900" indent="-342900"/>
            <a:r>
              <a:rPr lang="en-US" altLang="zh-CN" sz="1400" dirty="0" smtClean="0"/>
              <a:t>6. draw/doodle a picture of your pet on your sign.</a:t>
            </a:r>
          </a:p>
          <a:p>
            <a:pPr marL="342900" indent="-342900"/>
            <a:endParaRPr lang="en-US" altLang="zh-CN" sz="1400" dirty="0" smtClean="0"/>
          </a:p>
          <a:p>
            <a:pPr marL="342900" indent="-342900"/>
            <a:endParaRPr lang="en-US" altLang="zh-CN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looking for your missing dog or cat, this dialog happens when you are looking. Make sure you change the words accordingly.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612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90600"/>
            <a:ext cx="62960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NOW-match the numbers with letters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874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8519750"/>
              </p:ext>
            </p:extLst>
          </p:nvPr>
        </p:nvGraphicFramePr>
        <p:xfrm>
          <a:off x="3352800" y="2362200"/>
          <a:ext cx="3352800" cy="41065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200"/>
                <a:gridCol w="838200"/>
                <a:gridCol w="838200"/>
                <a:gridCol w="838200"/>
              </a:tblGrid>
              <a:tr h="821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1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1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1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1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7000" y="304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class assignment due TODAY!</a:t>
            </a:r>
          </a:p>
          <a:p>
            <a:endParaRPr lang="en-US" dirty="0" smtClean="0"/>
          </a:p>
          <a:p>
            <a:r>
              <a:rPr lang="en-US" dirty="0" smtClean="0"/>
              <a:t>Match the boxes to form words</a:t>
            </a:r>
            <a:r>
              <a:rPr lang="en-US" dirty="0"/>
              <a:t> </a:t>
            </a:r>
            <a:r>
              <a:rPr lang="en-US" dirty="0" smtClean="0"/>
              <a:t>or phrases.</a:t>
            </a:r>
          </a:p>
          <a:p>
            <a:endParaRPr lang="en-US" dirty="0"/>
          </a:p>
          <a:p>
            <a:r>
              <a:rPr lang="en-US" dirty="0" smtClean="0"/>
              <a:t>Glue the words on the construction paper.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122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TASK2  QUIZLET instructions – </a:t>
            </a:r>
            <a:r>
              <a:rPr lang="zh-CN" altLang="en-US" sz="1600" b="1" dirty="0" smtClean="0"/>
              <a:t>生病 </a:t>
            </a:r>
            <a:r>
              <a:rPr lang="zh-CN" altLang="en-US" sz="1600" b="1" i="1" u="sng" dirty="0" smtClean="0"/>
              <a:t> </a:t>
            </a:r>
            <a:r>
              <a:rPr lang="en-US" sz="1600" b="1" dirty="0" smtClean="0"/>
              <a:t>each section/20%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Flashcard-Go over all the words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26" y="969496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432" y="91634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0513" y="2785523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657" y="3010784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56731" y="3147531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17481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11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08794" y="4214199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39624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20/20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20/20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96875" y="2879665"/>
            <a:ext cx="40836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/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90682" y="6581001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20/20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16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66040" y="291456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50200" y="285120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866040" y="291456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50200" y="2851200"/>
                <a:ext cx="3204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/>
          <p:cNvSpPr/>
          <p:nvPr/>
        </p:nvSpPr>
        <p:spPr>
          <a:xfrm>
            <a:off x="1447800" y="0"/>
            <a:ext cx="649908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TASK 3: translate the conversation between a patient and a doctor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33400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医生：你好，你哪儿不舒服？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病人：我头疼咳嗽还流鼻涕。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医生：你发烧吗？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病人：我今天早上量了体温，没有发烧。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医生：你现在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量一下</a:t>
            </a:r>
            <a:r>
              <a:rPr lang="zh-CN" altLang="en-US" sz="2800" dirty="0" smtClean="0"/>
              <a:t>体温。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病人：好。我四十度， 发烧了。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医生：我给你开</a:t>
            </a:r>
            <a:r>
              <a:rPr lang="zh-CN" altLang="en-US" sz="2800" dirty="0" smtClean="0">
                <a:solidFill>
                  <a:srgbClr val="7030A0"/>
                </a:solidFill>
              </a:rPr>
              <a:t>点儿</a:t>
            </a:r>
            <a:r>
              <a:rPr lang="zh-CN" altLang="en-US" sz="2800" dirty="0" smtClean="0"/>
              <a:t>药。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病人：你开什么药？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医生：发烧药和咳嗽药。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病人：谢谢。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医生：你明天不要去上学，你要在家休息一天。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病人：好，谢谢医生。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医生：不客气。</a:t>
            </a:r>
            <a:endParaRPr lang="en-US" altLang="zh-CN" sz="2800" dirty="0" smtClean="0"/>
          </a:p>
          <a:p>
            <a:endParaRPr lang="en-US" altLang="zh-CN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317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69045"/>
            <a:ext cx="7808913" cy="458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V. + </a:t>
            </a:r>
            <a:r>
              <a:rPr lang="zh-CN" altLang="en-US" dirty="0" smtClean="0"/>
              <a:t>一下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V.+ V.</a:t>
            </a:r>
          </a:p>
          <a:p>
            <a:pPr algn="ctr"/>
            <a:r>
              <a:rPr lang="en-US" dirty="0" smtClean="0"/>
              <a:t>V.</a:t>
            </a:r>
            <a:r>
              <a:rPr lang="zh-CN" altLang="en-US" dirty="0" smtClean="0"/>
              <a:t>一</a:t>
            </a:r>
            <a:r>
              <a:rPr lang="en-US" altLang="zh-CN" dirty="0" smtClean="0"/>
              <a:t>V.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 something for a second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447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</a:t>
            </a:r>
            <a:r>
              <a:rPr lang="zh-CN" altLang="en-US" dirty="0" smtClean="0"/>
              <a:t>我量一下你的体温。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5146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will measure your temperature for a second.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91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Reference:</a:t>
            </a:r>
          </a:p>
          <a:p>
            <a:r>
              <a:rPr lang="en-US" dirty="0"/>
              <a:t>reference 03/10 Task 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010400" y="3200400"/>
            <a:ext cx="9144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4: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349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2209800" y="28194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流鼻涕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发烧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拉肚子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头疼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咳嗽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053" name="Picture 5" descr="C:\Users\Wang Desktop\AppData\Local\Microsoft\Windows\Temporary Internet Files\Content.IE5\OT8TI7ZX\cold-thermometer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748915" cy="2114550"/>
          </a:xfrm>
          <a:prstGeom prst="rect">
            <a:avLst/>
          </a:prstGeom>
          <a:noFill/>
        </p:spPr>
      </p:pic>
      <p:pic>
        <p:nvPicPr>
          <p:cNvPr id="2057" name="Picture 9" descr="C:\Users\Wang Desktop\AppData\Local\Microsoft\Windows\Temporary Internet Files\Content.IE5\IUKDBZ2H\cough-medium_new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52400"/>
            <a:ext cx="1600200" cy="1600200"/>
          </a:xfrm>
          <a:prstGeom prst="rect">
            <a:avLst/>
          </a:prstGeom>
          <a:noFill/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医生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061" name="Picture 13" descr="http://photocdn.sohu.com/20071020/Img2527531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52400"/>
            <a:ext cx="1364133" cy="1809750"/>
          </a:xfrm>
          <a:prstGeom prst="rect">
            <a:avLst/>
          </a:prstGeom>
          <a:noFill/>
        </p:spPr>
      </p:pic>
      <p:pic>
        <p:nvPicPr>
          <p:cNvPr id="2065" name="Picture 17" descr="http://pica.nipic.com/2007-12-07/200712713233324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133600"/>
            <a:ext cx="1401064" cy="2133600"/>
          </a:xfrm>
          <a:prstGeom prst="rect">
            <a:avLst/>
          </a:prstGeom>
          <a:noFill/>
        </p:spPr>
      </p:pic>
      <p:pic>
        <p:nvPicPr>
          <p:cNvPr id="2068" name="Picture 20" descr="https://encrypted-tbn3.gstatic.com/images?q=tbn:ANd9GcQhBB3b5yww4ZYleysnEALhgRI_4bmawc5yIyItjKl6s4t76IgHl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9853" y="2286000"/>
            <a:ext cx="1654147" cy="1676400"/>
          </a:xfrm>
          <a:prstGeom prst="rect">
            <a:avLst/>
          </a:prstGeom>
          <a:noFill/>
        </p:spPr>
      </p:pic>
      <p:pic>
        <p:nvPicPr>
          <p:cNvPr id="2070" name="Picture 22" descr="http://img.kanzhongguo.com/dat/media/27/2010/10/10/201010101147576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8600" y="0"/>
            <a:ext cx="1905000" cy="14287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5867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105400" cy="681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266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36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362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962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5486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5562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-1066800"/>
            <a:ext cx="60960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 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953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903</Words>
  <Application>Microsoft Office PowerPoint</Application>
  <PresentationFormat>On-screen Show (4:3)</PresentationFormat>
  <Paragraphs>216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Amy Feng</cp:lastModifiedBy>
  <cp:revision>85</cp:revision>
  <dcterms:created xsi:type="dcterms:W3CDTF">2015-01-18T20:15:08Z</dcterms:created>
  <dcterms:modified xsi:type="dcterms:W3CDTF">2016-03-20T18:49:51Z</dcterms:modified>
</cp:coreProperties>
</file>