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1" r:id="rId2"/>
    <p:sldId id="321" r:id="rId3"/>
    <p:sldId id="303" r:id="rId4"/>
    <p:sldId id="304" r:id="rId5"/>
    <p:sldId id="305" r:id="rId6"/>
    <p:sldId id="306" r:id="rId7"/>
    <p:sldId id="309" r:id="rId8"/>
    <p:sldId id="310" r:id="rId9"/>
    <p:sldId id="311" r:id="rId10"/>
    <p:sldId id="312" r:id="rId11"/>
    <p:sldId id="313" r:id="rId12"/>
    <p:sldId id="314" r:id="rId13"/>
    <p:sldId id="317" r:id="rId14"/>
    <p:sldId id="32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93" autoAdjust="0"/>
  </p:normalViewPr>
  <p:slideViewPr>
    <p:cSldViewPr>
      <p:cViewPr varScale="1">
        <p:scale>
          <a:sx n="103" d="100"/>
          <a:sy n="103" d="100"/>
        </p:scale>
        <p:origin x="-9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CEB4C-341F-4C81-8959-60F623894FFC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F4138-25D9-4F98-8D92-0F6C1D6744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19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13EA-836D-404A-868C-DD967F4DC35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A981D-E0C8-4D2F-92A6-596F93664F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algn="l"/>
            <a:r>
              <a:rPr lang="en-US" sz="2400" dirty="0" smtClean="0"/>
              <a:t>Pronounce these words. You will be asked to say 5 words to Ms. Feng later today to get a quiz grade.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58371" name="Rectangle 5"/>
          <p:cNvSpPr>
            <a:spLocks noChangeArrowheads="1"/>
          </p:cNvSpPr>
          <p:nvPr/>
        </p:nvSpPr>
        <p:spPr bwMode="auto">
          <a:xfrm>
            <a:off x="0" y="1219200"/>
            <a:ext cx="4343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zh-CN" altLang="en-US" sz="1600">
              <a:solidFill>
                <a:schemeClr val="tx2"/>
              </a:solidFill>
              <a:latin typeface="Daily Chinese"/>
              <a:ea typeface="Daily Chinese"/>
              <a:cs typeface="Daily Chinese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819400" y="1619250"/>
            <a:ext cx="464820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family/ </a:t>
            </a:r>
            <a:r>
              <a:rPr lang="en-US" sz="2400" dirty="0" smtClean="0"/>
              <a:t>home </a:t>
            </a:r>
            <a:r>
              <a:rPr lang="zh-CN" altLang="en-US" sz="2400" dirty="0" smtClean="0"/>
              <a:t>家</a:t>
            </a:r>
            <a:endParaRPr lang="en-US" sz="2400" dirty="0"/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My </a:t>
            </a:r>
            <a:r>
              <a:rPr lang="en-US" sz="2400" dirty="0" smtClean="0"/>
              <a:t>mom </a:t>
            </a:r>
            <a:r>
              <a:rPr lang="zh-CN" altLang="en-US" sz="2400" dirty="0" smtClean="0"/>
              <a:t>我</a:t>
            </a:r>
            <a:r>
              <a:rPr lang="zh-CN" altLang="en-US" sz="2400" dirty="0"/>
              <a:t>的妈妈</a:t>
            </a:r>
            <a:endParaRPr lang="en-US" sz="2400" dirty="0"/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Your </a:t>
            </a:r>
            <a:r>
              <a:rPr lang="en-US" sz="2400" dirty="0" smtClean="0"/>
              <a:t>dad </a:t>
            </a:r>
            <a:r>
              <a:rPr lang="zh-CN" altLang="en-US" sz="2400" dirty="0" smtClean="0"/>
              <a:t>你的</a:t>
            </a:r>
            <a:r>
              <a:rPr lang="zh-CN" altLang="en-US" sz="2400" dirty="0"/>
              <a:t>爸爸</a:t>
            </a:r>
            <a:endParaRPr lang="en-US" sz="2400" dirty="0"/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3 Older </a:t>
            </a:r>
            <a:r>
              <a:rPr lang="en-US" sz="2400" dirty="0" smtClean="0"/>
              <a:t>sisters </a:t>
            </a:r>
            <a:r>
              <a:rPr lang="zh-CN" altLang="en-US" sz="2400" dirty="0" smtClean="0"/>
              <a:t>三</a:t>
            </a:r>
            <a:r>
              <a:rPr lang="zh-CN" altLang="en-US" sz="2400" dirty="0"/>
              <a:t>个姐姐</a:t>
            </a:r>
            <a:endParaRPr lang="en-US" sz="2400" dirty="0"/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4 Older </a:t>
            </a:r>
            <a:r>
              <a:rPr lang="en-US" sz="2400" dirty="0" smtClean="0"/>
              <a:t>brothers </a:t>
            </a:r>
            <a:r>
              <a:rPr lang="zh-CN" altLang="en-US" sz="2400" dirty="0" smtClean="0"/>
              <a:t>四</a:t>
            </a:r>
            <a:r>
              <a:rPr lang="zh-CN" altLang="en-US" sz="2400" dirty="0"/>
              <a:t>个哥哥</a:t>
            </a:r>
            <a:endParaRPr lang="en-US" sz="2400" dirty="0"/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10 Younger </a:t>
            </a:r>
            <a:r>
              <a:rPr lang="en-US" sz="2400" dirty="0" smtClean="0"/>
              <a:t>sisters </a:t>
            </a:r>
            <a:r>
              <a:rPr lang="zh-CN" altLang="en-US" sz="2400" dirty="0" smtClean="0"/>
              <a:t>十</a:t>
            </a:r>
            <a:r>
              <a:rPr lang="zh-CN" altLang="en-US" sz="2400" dirty="0"/>
              <a:t>个妹妹</a:t>
            </a:r>
            <a:endParaRPr lang="en-US" sz="2400" dirty="0"/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8 Younger </a:t>
            </a:r>
            <a:r>
              <a:rPr lang="en-US" sz="2400" dirty="0" smtClean="0"/>
              <a:t>brothers </a:t>
            </a:r>
            <a:r>
              <a:rPr lang="zh-CN" altLang="en-US" sz="2400" dirty="0" smtClean="0"/>
              <a:t>八</a:t>
            </a:r>
            <a:r>
              <a:rPr lang="zh-CN" altLang="en-US" sz="2400" dirty="0"/>
              <a:t>个弟弟</a:t>
            </a:r>
            <a:endParaRPr lang="en-US" sz="2400" dirty="0"/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His </a:t>
            </a:r>
            <a:r>
              <a:rPr lang="en-US" sz="2400" dirty="0" smtClean="0"/>
              <a:t>grandpa </a:t>
            </a:r>
            <a:r>
              <a:rPr lang="zh-CN" altLang="en-US" sz="2400" dirty="0" smtClean="0"/>
              <a:t>他</a:t>
            </a:r>
            <a:r>
              <a:rPr lang="zh-CN" altLang="en-US" sz="2400" dirty="0"/>
              <a:t>的爷爷</a:t>
            </a:r>
            <a:endParaRPr lang="en-US" sz="2400" dirty="0"/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 dirty="0"/>
              <a:t>Her </a:t>
            </a:r>
            <a:r>
              <a:rPr lang="en-US" sz="2400" dirty="0" smtClean="0"/>
              <a:t>grandma </a:t>
            </a:r>
            <a:r>
              <a:rPr lang="zh-CN" altLang="en-US" sz="2400" dirty="0" smtClean="0"/>
              <a:t>她</a:t>
            </a:r>
            <a:r>
              <a:rPr lang="zh-CN" altLang="en-US" sz="2400" dirty="0"/>
              <a:t>的奶奶</a:t>
            </a:r>
            <a:endParaRPr lang="en-US" sz="2400" dirty="0"/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89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000" b="1" i="1" u="sng" smtClean="0">
                <a:solidFill>
                  <a:srgbClr val="403152"/>
                </a:solidFill>
              </a:rPr>
              <a:t>Lian xi </a:t>
            </a:r>
            <a:r>
              <a:rPr lang="zh-CN" altLang="en-US" sz="4000" b="1" i="1" u="sng" smtClean="0">
                <a:solidFill>
                  <a:srgbClr val="403152"/>
                </a:solidFill>
              </a:rPr>
              <a:t>（练习）</a:t>
            </a:r>
            <a:r>
              <a:rPr lang="en-US" altLang="zh-CN" sz="4000" b="1" i="1" u="sng" smtClean="0">
                <a:solidFill>
                  <a:srgbClr val="403152"/>
                </a:solidFill>
              </a:rPr>
              <a:t>-practice</a:t>
            </a:r>
            <a:r>
              <a:rPr lang="zh-CN" altLang="en-US" sz="4000" b="1" i="1" u="sng" smtClean="0">
                <a:solidFill>
                  <a:srgbClr val="403152"/>
                </a:solidFill>
              </a:rPr>
              <a:t>：</a:t>
            </a:r>
            <a:endParaRPr lang="en-US" sz="240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57400" y="609600"/>
            <a:ext cx="5715000" cy="1143000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Whose ruler is this?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This is (the) teacher’s.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66775" y="2106613"/>
            <a:ext cx="7239000" cy="137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4300">
                <a:latin typeface="Calibri" pitchFamily="34" charset="0"/>
              </a:rPr>
              <a:t> zhe  shì  shéi  de chǐ  zi?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4300">
                <a:latin typeface="Calibri" pitchFamily="34" charset="0"/>
              </a:rPr>
              <a:t>Zhe shi lao shi </a:t>
            </a:r>
            <a:r>
              <a:rPr lang="en-US" sz="4300">
                <a:solidFill>
                  <a:srgbClr val="FF0000"/>
                </a:solidFill>
                <a:latin typeface="Calibri" pitchFamily="34" charset="0"/>
              </a:rPr>
              <a:t>de</a:t>
            </a:r>
            <a:r>
              <a:rPr lang="en-US" sz="4300">
                <a:latin typeface="Calibri" pitchFamily="34" charset="0"/>
              </a:rPr>
              <a:t>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4572000"/>
            <a:ext cx="967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zh-CN" altLang="en-US" sz="9600" dirty="0">
                <a:latin typeface="+mj-ea"/>
                <a:ea typeface="+mj-ea"/>
                <a:cs typeface="SimSun" pitchFamily="2" charset="-122"/>
              </a:rPr>
              <a:t>这是谁的尺子？</a:t>
            </a:r>
            <a:endParaRPr lang="en-US" altLang="zh-CN" sz="9600" dirty="0">
              <a:latin typeface="+mj-ea"/>
              <a:ea typeface="+mj-ea"/>
              <a:cs typeface="SimSun" pitchFamily="2" charset="-122"/>
            </a:endParaRPr>
          </a:p>
          <a:p>
            <a:pPr algn="ctr" eaLnBrk="1" hangingPunct="1"/>
            <a:r>
              <a:rPr lang="zh-CN" altLang="en-US" sz="6600" dirty="0">
                <a:latin typeface="+mj-ea"/>
                <a:ea typeface="+mj-ea"/>
                <a:cs typeface="SimSun" pitchFamily="2" charset="-122"/>
              </a:rPr>
              <a:t>这是老师的。</a:t>
            </a:r>
            <a:endParaRPr lang="en-US" sz="6600" dirty="0">
              <a:latin typeface="+mj-ea"/>
              <a:ea typeface="+mj-ea"/>
              <a:cs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89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000" b="1" i="1" u="sng" smtClean="0">
                <a:solidFill>
                  <a:srgbClr val="403152"/>
                </a:solidFill>
              </a:rPr>
              <a:t>Asking who owns an  object</a:t>
            </a:r>
            <a:r>
              <a:rPr lang="en-US" sz="4000" smtClean="0"/>
              <a:t>: To ask…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57400" y="1219200"/>
            <a:ext cx="5562600" cy="68897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Whose </a:t>
            </a:r>
            <a:r>
              <a:rPr lang="en-US" sz="44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writing brush </a:t>
            </a:r>
            <a:r>
              <a:rPr lang="en-US" altLang="zh-CN" sz="44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is</a:t>
            </a:r>
            <a:r>
              <a:rPr lang="en-US" sz="4400" dirty="0">
                <a:latin typeface="+mj-lt"/>
                <a:ea typeface="+mj-ea"/>
                <a:cs typeface="+mj-cs"/>
              </a:rPr>
              <a:t> 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that</a:t>
            </a:r>
            <a:r>
              <a:rPr lang="en-US" sz="4400" dirty="0"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09800" y="3581400"/>
            <a:ext cx="55626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4000">
                <a:solidFill>
                  <a:schemeClr val="accent1"/>
                </a:solidFill>
                <a:latin typeface="Calibri" pitchFamily="34" charset="0"/>
              </a:rPr>
              <a:t>Nà</a:t>
            </a:r>
            <a:r>
              <a:rPr lang="en-US" sz="4000">
                <a:solidFill>
                  <a:srgbClr val="00B050"/>
                </a:solidFill>
                <a:latin typeface="Calibri" pitchFamily="34" charset="0"/>
              </a:rPr>
              <a:t> shì</a:t>
            </a:r>
            <a:r>
              <a:rPr lang="en-US" sz="4000">
                <a:latin typeface="Calibri" pitchFamily="34" charset="0"/>
              </a:rPr>
              <a:t> </a:t>
            </a:r>
            <a:r>
              <a:rPr lang="en-US" sz="4000">
                <a:solidFill>
                  <a:srgbClr val="FF0000"/>
                </a:solidFill>
                <a:latin typeface="Calibri" pitchFamily="34" charset="0"/>
              </a:rPr>
              <a:t>shéi  de </a:t>
            </a:r>
            <a:r>
              <a:rPr lang="en-US" sz="4000">
                <a:solidFill>
                  <a:srgbClr val="7030A0"/>
                </a:solidFill>
                <a:latin typeface="Calibri" pitchFamily="34" charset="0"/>
              </a:rPr>
              <a:t>máo  bǐ </a:t>
            </a:r>
            <a:r>
              <a:rPr lang="en-US" sz="4000">
                <a:latin typeface="Calibri" pitchFamily="34" charset="0"/>
              </a:rPr>
              <a:t>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4572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zh-CN" altLang="en-US" sz="9600" dirty="0">
                <a:solidFill>
                  <a:schemeClr val="accent1"/>
                </a:solidFill>
                <a:latin typeface="+mj-ea"/>
                <a:ea typeface="+mj-ea"/>
                <a:cs typeface="SimSun" pitchFamily="2" charset="-122"/>
              </a:rPr>
              <a:t>那</a:t>
            </a:r>
            <a:r>
              <a:rPr lang="zh-CN" altLang="en-US" sz="9600" dirty="0">
                <a:solidFill>
                  <a:srgbClr val="00B050"/>
                </a:solidFill>
                <a:latin typeface="+mj-ea"/>
                <a:ea typeface="+mj-ea"/>
                <a:cs typeface="SimSun" pitchFamily="2" charset="-122"/>
              </a:rPr>
              <a:t>是</a:t>
            </a:r>
            <a:r>
              <a:rPr lang="zh-CN" altLang="en-US" sz="9600" dirty="0">
                <a:solidFill>
                  <a:srgbClr val="FF0000"/>
                </a:solidFill>
                <a:latin typeface="+mj-ea"/>
                <a:ea typeface="+mj-ea"/>
                <a:cs typeface="SimSun" pitchFamily="2" charset="-122"/>
              </a:rPr>
              <a:t>谁的</a:t>
            </a:r>
            <a:r>
              <a:rPr lang="zh-CN" altLang="en-US" sz="9600" dirty="0">
                <a:solidFill>
                  <a:srgbClr val="7030A0"/>
                </a:solidFill>
                <a:latin typeface="+mj-ea"/>
                <a:ea typeface="+mj-ea"/>
                <a:cs typeface="SimSun" pitchFamily="2" charset="-122"/>
              </a:rPr>
              <a:t>毛笔</a:t>
            </a:r>
            <a:r>
              <a:rPr lang="zh-CN" altLang="en-US" sz="9600" dirty="0">
                <a:latin typeface="+mj-ea"/>
                <a:ea typeface="+mj-ea"/>
                <a:cs typeface="SimSun" pitchFamily="2" charset="-122"/>
              </a:rPr>
              <a:t>？</a:t>
            </a:r>
            <a:endParaRPr lang="en-US" sz="9600" dirty="0">
              <a:latin typeface="+mj-ea"/>
              <a:ea typeface="+mj-ea"/>
              <a:cs typeface="SimSun" pitchFamily="2" charset="-122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2438400"/>
            <a:ext cx="5562600" cy="688975"/>
          </a:xfrm>
          <a:prstGeom prst="rect">
            <a:avLst/>
          </a:prstGeom>
        </p:spPr>
        <p:txBody>
          <a:bodyPr anchor="ctr">
            <a:normAutofit fontScale="75000" lnSpcReduction="2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i="1" u="sng" dirty="0">
                <a:solidFill>
                  <a:srgbClr val="0070C0"/>
                </a:solidFill>
                <a:latin typeface="Arial" charset="0"/>
              </a:rPr>
              <a:t>That </a:t>
            </a:r>
            <a:r>
              <a:rPr lang="en-US" altLang="zh-CN" sz="4400" b="1" i="1" u="sng" dirty="0">
                <a:solidFill>
                  <a:srgbClr val="00B050"/>
                </a:solidFill>
                <a:latin typeface="Arial" charset="0"/>
              </a:rPr>
              <a:t>is </a:t>
            </a:r>
            <a:r>
              <a:rPr lang="en-US" sz="4400" b="1" i="1" u="sng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whose </a:t>
            </a:r>
            <a:r>
              <a:rPr lang="en-US" sz="4400" b="1" i="1" u="sng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writing brush</a:t>
            </a:r>
            <a:r>
              <a:rPr lang="en-US" sz="4400" b="1" i="1" u="sng" dirty="0">
                <a:latin typeface="+mj-lt"/>
                <a:ea typeface="+mj-ea"/>
                <a:cs typeface="+mj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057400" y="1219200"/>
            <a:ext cx="5562600" cy="68897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That </a:t>
            </a:r>
            <a:r>
              <a:rPr lang="en-US" sz="44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is 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his </a:t>
            </a:r>
            <a:r>
              <a:rPr lang="en-US" sz="44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writing brush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33600" y="3124200"/>
            <a:ext cx="5562600" cy="68897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nà</a:t>
            </a:r>
            <a:r>
              <a:rPr lang="en-US" sz="4400" dirty="0">
                <a:latin typeface="+mj-lt"/>
                <a:ea typeface="+mj-ea"/>
                <a:cs typeface="+mj-cs"/>
              </a:rPr>
              <a:t>  </a:t>
            </a:r>
            <a:r>
              <a:rPr lang="en-US" sz="4400" dirty="0" err="1">
                <a:solidFill>
                  <a:srgbClr val="00B050"/>
                </a:solidFill>
                <a:latin typeface="+mj-lt"/>
                <a:ea typeface="+mj-ea"/>
                <a:cs typeface="+mj-cs"/>
              </a:rPr>
              <a:t>shì</a:t>
            </a:r>
            <a:r>
              <a:rPr lang="en-US" sz="4400" dirty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tā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 de </a:t>
            </a:r>
            <a:r>
              <a:rPr lang="en-US" sz="4400" dirty="0" err="1">
                <a:solidFill>
                  <a:srgbClr val="7030A0"/>
                </a:solidFill>
                <a:latin typeface="+mj-lt"/>
                <a:ea typeface="+mj-ea"/>
                <a:cs typeface="+mj-cs"/>
              </a:rPr>
              <a:t>máo</a:t>
            </a:r>
            <a:r>
              <a:rPr lang="en-US" sz="44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4400" dirty="0" err="1">
                <a:solidFill>
                  <a:srgbClr val="7030A0"/>
                </a:solidFill>
                <a:latin typeface="+mj-lt"/>
                <a:ea typeface="+mj-ea"/>
                <a:cs typeface="+mj-cs"/>
              </a:rPr>
              <a:t>bǐ</a:t>
            </a:r>
            <a:r>
              <a:rPr lang="en-US" sz="44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dirty="0"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600" y="45720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zh-CN" altLang="en-US" sz="9600" dirty="0">
                <a:solidFill>
                  <a:srgbClr val="FF0000"/>
                </a:solidFill>
                <a:latin typeface="+mj-ea"/>
                <a:ea typeface="+mj-ea"/>
                <a:cs typeface="SimSun" pitchFamily="2" charset="-122"/>
              </a:rPr>
              <a:t>那</a:t>
            </a:r>
            <a:r>
              <a:rPr lang="zh-CN" altLang="en-US" sz="9600" dirty="0">
                <a:solidFill>
                  <a:srgbClr val="00B050"/>
                </a:solidFill>
                <a:latin typeface="+mj-ea"/>
                <a:ea typeface="+mj-ea"/>
                <a:cs typeface="SimSun" pitchFamily="2" charset="-122"/>
              </a:rPr>
              <a:t>是</a:t>
            </a:r>
            <a:r>
              <a:rPr lang="zh-CN" altLang="en-US" sz="9600" dirty="0">
                <a:solidFill>
                  <a:srgbClr val="0070C0"/>
                </a:solidFill>
                <a:latin typeface="+mj-ea"/>
                <a:ea typeface="+mj-ea"/>
                <a:cs typeface="SimSun" pitchFamily="2" charset="-122"/>
              </a:rPr>
              <a:t>他的</a:t>
            </a:r>
            <a:r>
              <a:rPr lang="zh-CN" altLang="en-US" sz="9600" dirty="0">
                <a:solidFill>
                  <a:srgbClr val="7030A0"/>
                </a:solidFill>
                <a:latin typeface="+mj-ea"/>
                <a:ea typeface="+mj-ea"/>
                <a:cs typeface="SimSun" pitchFamily="2" charset="-122"/>
              </a:rPr>
              <a:t>毛笔</a:t>
            </a:r>
            <a:r>
              <a:rPr lang="zh-CN" altLang="en-US" sz="9600" dirty="0">
                <a:latin typeface="+mj-ea"/>
                <a:ea typeface="+mj-ea"/>
                <a:cs typeface="SimSun" pitchFamily="2" charset="-122"/>
              </a:rPr>
              <a:t>。</a:t>
            </a:r>
            <a:endParaRPr lang="en-US" sz="9600" dirty="0">
              <a:latin typeface="+mj-ea"/>
              <a:ea typeface="+mj-ea"/>
              <a:cs typeface="SimSun" pitchFamily="2" charset="-122"/>
            </a:endParaRPr>
          </a:p>
        </p:txBody>
      </p:sp>
      <p:sp>
        <p:nvSpPr>
          <p:cNvPr id="73733" name="Title 1"/>
          <p:cNvSpPr txBox="1">
            <a:spLocks/>
          </p:cNvSpPr>
          <p:nvPr/>
        </p:nvSpPr>
        <p:spPr bwMode="auto">
          <a:xfrm>
            <a:off x="0" y="0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0000"/>
              </a:lnSpc>
            </a:pPr>
            <a:r>
              <a:rPr lang="en-US" sz="2300" b="1" i="1" u="sng">
                <a:solidFill>
                  <a:srgbClr val="403152"/>
                </a:solidFill>
                <a:latin typeface="Calibri" pitchFamily="34" charset="0"/>
              </a:rPr>
              <a:t>Asking who owns an  object</a:t>
            </a:r>
            <a:r>
              <a:rPr lang="en-US" sz="2300">
                <a:latin typeface="Calibri" pitchFamily="34" charset="0"/>
              </a:rPr>
              <a:t>: To answer this question, replace the question word </a:t>
            </a:r>
            <a:r>
              <a:rPr lang="zh-CN" altLang="en-US" sz="2300">
                <a:latin typeface="Calibri" pitchFamily="34" charset="0"/>
              </a:rPr>
              <a:t>谁的 </a:t>
            </a:r>
            <a:r>
              <a:rPr lang="en-US" sz="2300">
                <a:latin typeface="Calibri" pitchFamily="34" charset="0"/>
              </a:rPr>
              <a:t>with the owner.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ctrTitle"/>
          </p:nvPr>
        </p:nvSpPr>
        <p:spPr>
          <a:xfrm>
            <a:off x="0" y="381000"/>
            <a:ext cx="9144000" cy="1524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zh-CN" sz="2400" b="1" i="1" u="sng" dirty="0" smtClean="0"/>
              <a:t>Homework: Translate the sentences in </a:t>
            </a:r>
            <a:r>
              <a:rPr lang="en-US" altLang="zh-CN" sz="2400" b="1" i="1" u="sng" dirty="0" smtClean="0">
                <a:solidFill>
                  <a:srgbClr val="FF0000"/>
                </a:solidFill>
              </a:rPr>
              <a:t>Characters</a:t>
            </a:r>
            <a:r>
              <a:rPr lang="en-US" altLang="zh-CN" sz="2400" b="1" i="1" u="sng" dirty="0" smtClean="0"/>
              <a:t> on your own paper.</a:t>
            </a:r>
            <a:br>
              <a:rPr lang="en-US" altLang="zh-CN" sz="2400" b="1" i="1" u="sng" dirty="0" smtClean="0"/>
            </a:br>
            <a:r>
              <a:rPr lang="en-US" altLang="zh-CN" sz="2400" b="1" i="1" u="sng" dirty="0" smtClean="0"/>
              <a:t/>
            </a:r>
            <a:br>
              <a:rPr lang="en-US" altLang="zh-CN" sz="2400" b="1" i="1" u="sng" dirty="0" smtClean="0"/>
            </a:br>
            <a:r>
              <a:rPr lang="en-US" altLang="zh-CN" sz="2800" b="1" i="1" u="sng" dirty="0" smtClean="0">
                <a:solidFill>
                  <a:srgbClr val="7030A0"/>
                </a:solidFill>
              </a:rPr>
              <a:t>Purple</a:t>
            </a:r>
            <a:r>
              <a:rPr lang="en-US" altLang="zh-CN" sz="2800" b="1" i="1" u="sng" dirty="0" smtClean="0"/>
              <a:t>: Order needs to be changed.</a:t>
            </a:r>
            <a:br>
              <a:rPr lang="en-US" altLang="zh-CN" sz="2800" b="1" i="1" u="sng" dirty="0" smtClean="0"/>
            </a:br>
            <a:r>
              <a:rPr lang="en-US" altLang="zh-CN" sz="2800" b="1" i="1" u="sng" dirty="0" smtClean="0">
                <a:solidFill>
                  <a:srgbClr val="FF0000"/>
                </a:solidFill>
              </a:rPr>
              <a:t>Red</a:t>
            </a:r>
            <a:r>
              <a:rPr lang="en-US" altLang="zh-CN" sz="2800" b="1" i="1" u="sng" dirty="0" smtClean="0"/>
              <a:t>: Possessive </a:t>
            </a:r>
            <a:r>
              <a:rPr lang="zh-CN" altLang="en-US" sz="2800" b="1" i="1" u="sng" dirty="0" smtClean="0"/>
              <a:t>的</a:t>
            </a:r>
            <a:endParaRPr lang="en-US" sz="2800" b="1" i="1" u="sng" dirty="0" smtClean="0"/>
          </a:p>
        </p:txBody>
      </p:sp>
      <p:sp>
        <p:nvSpPr>
          <p:cNvPr id="76803" name="Subtitle 2"/>
          <p:cNvSpPr>
            <a:spLocks noGrp="1"/>
          </p:cNvSpPr>
          <p:nvPr>
            <p:ph type="subTitle" idx="1"/>
          </p:nvPr>
        </p:nvSpPr>
        <p:spPr>
          <a:xfrm>
            <a:off x="-19878" y="2971800"/>
            <a:ext cx="5867400" cy="4495800"/>
          </a:xfrm>
        </p:spPr>
        <p:txBody>
          <a:bodyPr>
            <a:noAutofit/>
          </a:bodyPr>
          <a:lstStyle/>
          <a:p>
            <a:pPr marL="742950" indent="-742950" algn="l"/>
            <a:r>
              <a:rPr lang="en-US" altLang="zh-CN" sz="2400" dirty="0" smtClean="0">
                <a:solidFill>
                  <a:schemeClr val="tx1"/>
                </a:solidFill>
              </a:rPr>
              <a:t>1</a:t>
            </a:r>
            <a:r>
              <a:rPr lang="en-US" sz="2400" dirty="0" smtClean="0">
                <a:solidFill>
                  <a:schemeClr val="tx1"/>
                </a:solidFill>
              </a:rPr>
              <a:t>-This is </a:t>
            </a:r>
            <a:r>
              <a:rPr lang="en-US" sz="2400" dirty="0" smtClean="0">
                <a:solidFill>
                  <a:srgbClr val="FF0000"/>
                </a:solidFill>
              </a:rPr>
              <a:t>my</a:t>
            </a:r>
            <a:r>
              <a:rPr lang="en-US" sz="2400" dirty="0" smtClean="0">
                <a:solidFill>
                  <a:schemeClr val="tx1"/>
                </a:solidFill>
              </a:rPr>
              <a:t> teacher.</a:t>
            </a:r>
          </a:p>
          <a:p>
            <a:pPr marL="742950" indent="-742950" algn="l"/>
            <a:r>
              <a:rPr lang="en-US" altLang="zh-CN" sz="24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-</a:t>
            </a:r>
            <a:r>
              <a:rPr lang="en-US" sz="2400" dirty="0" smtClean="0">
                <a:solidFill>
                  <a:srgbClr val="7030A0"/>
                </a:solidFill>
              </a:rPr>
              <a:t>Whose knife is that</a:t>
            </a:r>
            <a:r>
              <a:rPr lang="en-US" sz="2400" dirty="0" smtClean="0">
                <a:solidFill>
                  <a:schemeClr val="tx1"/>
                </a:solidFill>
              </a:rPr>
              <a:t>? That is </a:t>
            </a:r>
            <a:r>
              <a:rPr lang="en-US" sz="2400" dirty="0" smtClean="0">
                <a:solidFill>
                  <a:srgbClr val="FF0000"/>
                </a:solidFill>
              </a:rPr>
              <a:t>my</a:t>
            </a:r>
            <a:r>
              <a:rPr lang="en-US" sz="2400" dirty="0" smtClean="0">
                <a:solidFill>
                  <a:schemeClr val="tx1"/>
                </a:solidFill>
              </a:rPr>
              <a:t> knife.</a:t>
            </a:r>
          </a:p>
          <a:p>
            <a:pPr marL="742950" indent="-742950" algn="l" eaLnBrk="1" hangingPunct="1"/>
            <a:r>
              <a:rPr lang="en-US" altLang="zh-CN" sz="2400" dirty="0" smtClean="0">
                <a:solidFill>
                  <a:schemeClr val="tx1"/>
                </a:solidFill>
              </a:rPr>
              <a:t>3</a:t>
            </a:r>
            <a:r>
              <a:rPr lang="en-US" sz="2400" dirty="0" smtClean="0">
                <a:solidFill>
                  <a:schemeClr val="tx1"/>
                </a:solidFill>
              </a:rPr>
              <a:t>-</a:t>
            </a:r>
            <a:r>
              <a:rPr lang="en-US" sz="2400" dirty="0" smtClean="0">
                <a:solidFill>
                  <a:srgbClr val="7030A0"/>
                </a:solidFill>
              </a:rPr>
              <a:t>Whose writing brush is this</a:t>
            </a:r>
            <a:r>
              <a:rPr lang="en-US" sz="2400" dirty="0" smtClean="0">
                <a:solidFill>
                  <a:schemeClr val="tx1"/>
                </a:solidFill>
              </a:rPr>
              <a:t>? This is </a:t>
            </a:r>
            <a:r>
              <a:rPr lang="en-US" sz="2400" dirty="0" smtClean="0">
                <a:solidFill>
                  <a:srgbClr val="FF0000"/>
                </a:solidFill>
              </a:rPr>
              <a:t>hers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marL="742950" indent="-742950" algn="l" eaLnBrk="1" hangingPunct="1"/>
            <a:r>
              <a:rPr lang="en-US" sz="2400" dirty="0" smtClean="0">
                <a:solidFill>
                  <a:schemeClr val="tx1"/>
                </a:solidFill>
              </a:rPr>
              <a:t>4-</a:t>
            </a:r>
            <a:r>
              <a:rPr lang="en-US" sz="2400" dirty="0" smtClean="0">
                <a:solidFill>
                  <a:srgbClr val="7030A0"/>
                </a:solidFill>
              </a:rPr>
              <a:t>Whose pen (writing utensil) is that</a:t>
            </a:r>
            <a:r>
              <a:rPr lang="en-US" sz="2400" dirty="0" smtClean="0">
                <a:solidFill>
                  <a:schemeClr val="tx1"/>
                </a:solidFill>
              </a:rPr>
              <a:t>?</a:t>
            </a:r>
          </a:p>
          <a:p>
            <a:pPr marL="742950" indent="-742950" algn="l" eaLnBrk="1" hangingPunct="1"/>
            <a:r>
              <a:rPr lang="en-US" sz="2400" dirty="0" smtClean="0">
                <a:solidFill>
                  <a:schemeClr val="tx1"/>
                </a:solidFill>
              </a:rPr>
              <a:t>That is </a:t>
            </a:r>
            <a:r>
              <a:rPr lang="en-US" sz="2400" dirty="0" smtClean="0">
                <a:solidFill>
                  <a:srgbClr val="FF0000"/>
                </a:solidFill>
              </a:rPr>
              <a:t>my student’s</a:t>
            </a:r>
            <a:r>
              <a:rPr lang="en-US" sz="2400" dirty="0" smtClean="0">
                <a:solidFill>
                  <a:schemeClr val="tx1"/>
                </a:solidFill>
              </a:rPr>
              <a:t> pen.</a:t>
            </a:r>
          </a:p>
          <a:p>
            <a:pPr marL="742950" indent="-742950" algn="l" eaLnBrk="1" hangingPunct="1"/>
            <a:r>
              <a:rPr lang="en-US" sz="2400" dirty="0" smtClean="0">
                <a:solidFill>
                  <a:schemeClr val="tx1"/>
                </a:solidFill>
              </a:rPr>
              <a:t>5-</a:t>
            </a:r>
            <a:r>
              <a:rPr lang="en-US" sz="2400" dirty="0" smtClean="0">
                <a:solidFill>
                  <a:srgbClr val="7030A0"/>
                </a:solidFill>
              </a:rPr>
              <a:t>Whose is that</a:t>
            </a:r>
            <a:r>
              <a:rPr lang="en-US" sz="2400" dirty="0" smtClean="0">
                <a:solidFill>
                  <a:schemeClr val="tx1"/>
                </a:solidFill>
              </a:rPr>
              <a:t>? That is </a:t>
            </a:r>
            <a:r>
              <a:rPr lang="en-US" sz="2400" dirty="0" smtClean="0">
                <a:solidFill>
                  <a:srgbClr val="FF0000"/>
                </a:solidFill>
              </a:rPr>
              <a:t>my</a:t>
            </a:r>
            <a:r>
              <a:rPr lang="en-US" sz="2400" dirty="0" smtClean="0">
                <a:solidFill>
                  <a:schemeClr val="tx1"/>
                </a:solidFill>
              </a:rPr>
              <a:t> teacher</a:t>
            </a:r>
            <a:r>
              <a:rPr lang="en-US" sz="2400" dirty="0" smtClean="0">
                <a:solidFill>
                  <a:srgbClr val="FF0000"/>
                </a:solidFill>
              </a:rPr>
              <a:t>’s.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86400" y="1905000"/>
            <a:ext cx="3657600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You will have these words as your quiz next class, you will need to study and </a:t>
            </a:r>
            <a:r>
              <a:rPr lang="en-US" sz="2400" u="sng" dirty="0" smtClean="0"/>
              <a:t>memorize</a:t>
            </a:r>
            <a:r>
              <a:rPr lang="en-US" sz="2400" dirty="0" smtClean="0"/>
              <a:t> them:</a:t>
            </a:r>
          </a:p>
          <a:p>
            <a:endParaRPr lang="en-US" sz="2400" dirty="0" smtClean="0"/>
          </a:p>
          <a:p>
            <a:r>
              <a:rPr lang="en-US" sz="2400" dirty="0" smtClean="0"/>
              <a:t>This:</a:t>
            </a:r>
            <a:r>
              <a:rPr lang="zh-CN" altLang="en-US" sz="2400" dirty="0" smtClean="0"/>
              <a:t>这</a:t>
            </a:r>
            <a:endParaRPr lang="en-US" sz="2400" dirty="0" smtClean="0"/>
          </a:p>
          <a:p>
            <a:r>
              <a:rPr lang="en-US" sz="2400" dirty="0" smtClean="0"/>
              <a:t>That:</a:t>
            </a:r>
            <a:r>
              <a:rPr lang="zh-CN" altLang="en-US" sz="2400" dirty="0" smtClean="0"/>
              <a:t>那</a:t>
            </a:r>
            <a:endParaRPr lang="en-US" sz="2400" dirty="0" smtClean="0"/>
          </a:p>
          <a:p>
            <a:r>
              <a:rPr lang="en-US" sz="2400" dirty="0" smtClean="0"/>
              <a:t>Am/is/are:</a:t>
            </a:r>
            <a:r>
              <a:rPr lang="zh-CN" altLang="en-US" sz="2400" dirty="0" smtClean="0"/>
              <a:t>是</a:t>
            </a:r>
            <a:endParaRPr lang="en-US" sz="2400" dirty="0" smtClean="0"/>
          </a:p>
          <a:p>
            <a:r>
              <a:rPr lang="en-US" sz="2400" dirty="0" smtClean="0"/>
              <a:t>My:</a:t>
            </a:r>
            <a:r>
              <a:rPr lang="zh-CN" altLang="en-US" sz="2400" dirty="0" smtClean="0"/>
              <a:t>我的</a:t>
            </a:r>
            <a:endParaRPr lang="en-US" sz="2400" dirty="0" smtClean="0"/>
          </a:p>
          <a:p>
            <a:r>
              <a:rPr lang="en-US" sz="2400" dirty="0" smtClean="0"/>
              <a:t>Her/hers:</a:t>
            </a:r>
            <a:r>
              <a:rPr lang="zh-CN" altLang="en-US" sz="2400" dirty="0" smtClean="0"/>
              <a:t>她的</a:t>
            </a:r>
            <a:endParaRPr lang="en-US" sz="2400" dirty="0" smtClean="0"/>
          </a:p>
          <a:p>
            <a:r>
              <a:rPr lang="en-US" sz="2400" dirty="0" smtClean="0"/>
              <a:t>Student’s: </a:t>
            </a:r>
            <a:r>
              <a:rPr lang="zh-CN" altLang="en-US" sz="2400" dirty="0" smtClean="0"/>
              <a:t>学生的</a:t>
            </a:r>
            <a:endParaRPr lang="en-US" sz="2400" dirty="0" smtClean="0"/>
          </a:p>
          <a:p>
            <a:r>
              <a:rPr lang="en-US" sz="2400" dirty="0" smtClean="0"/>
              <a:t>Teacher’s:</a:t>
            </a:r>
            <a:r>
              <a:rPr lang="zh-CN" altLang="en-US" sz="2400" dirty="0" smtClean="0"/>
              <a:t>老师的</a:t>
            </a:r>
            <a:endParaRPr lang="en-US" altLang="zh-CN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52400" y="1249680"/>
          <a:ext cx="8763006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8"/>
                <a:gridCol w="1251858"/>
                <a:gridCol w="1251858"/>
                <a:gridCol w="1251858"/>
                <a:gridCol w="1251858"/>
                <a:gridCol w="1251858"/>
                <a:gridCol w="1251858"/>
              </a:tblGrid>
              <a:tr h="67281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妈妈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你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书包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那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剪刀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姐姐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我们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281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三十六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老师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一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三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九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六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281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他们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爸爸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谁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人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毛笔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木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我的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281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二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七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我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八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哥哥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是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两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281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爷爷</a:t>
                      </a:r>
                    </a:p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(grandpa)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火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妹妹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水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十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橡皮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她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281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你的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几岁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零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你们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谁的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他的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十一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2817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五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尺子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这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四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五十六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他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弟弟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04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书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山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奶奶</a:t>
                      </a: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(grandma)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笔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dirty="0" smtClean="0">
                          <a:solidFill>
                            <a:schemeClr val="tx1"/>
                          </a:solidFill>
                        </a:rPr>
                        <a:t>九十</a:t>
                      </a:r>
                      <a:endParaRPr lang="en-US" sz="2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七十四</a:t>
                      </a:r>
                      <a:endParaRPr lang="en-US" altLang="en-US" sz="2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Categorize the words on the construction paper, you will have to use at least 6 categories, 50 words. Any more category will get you 1 extra point. Any more word will get you 1 extra point.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457200"/>
            <a:ext cx="9144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</a:rPr>
              <a:t>School </a:t>
            </a:r>
            <a:r>
              <a:rPr lang="en-US" altLang="zh-CN" sz="1400" b="1" dirty="0" smtClean="0">
                <a:solidFill>
                  <a:srgbClr val="FF0000"/>
                </a:solidFill>
              </a:rPr>
              <a:t>supplies   </a:t>
            </a:r>
            <a:r>
              <a:rPr lang="en-US" altLang="zh-CN" sz="1400" b="1" dirty="0" smtClean="0">
                <a:solidFill>
                  <a:srgbClr val="00B050"/>
                </a:solidFill>
              </a:rPr>
              <a:t>Family members </a:t>
            </a:r>
            <a:r>
              <a:rPr lang="en-US" altLang="zh-CN" sz="1400" b="1" dirty="0" smtClean="0"/>
              <a:t>  </a:t>
            </a:r>
            <a:r>
              <a:rPr lang="en-US" altLang="zh-CN" sz="1400" b="1" dirty="0" smtClean="0">
                <a:solidFill>
                  <a:srgbClr val="7030A0"/>
                </a:solidFill>
              </a:rPr>
              <a:t>More than   1 person   </a:t>
            </a:r>
            <a:r>
              <a:rPr lang="en-US" altLang="zh-CN" sz="1400" b="1" dirty="0" smtClean="0">
                <a:solidFill>
                  <a:schemeClr val="tx2">
                    <a:lumMod val="50000"/>
                  </a:schemeClr>
                </a:solidFill>
              </a:rPr>
              <a:t>1 </a:t>
            </a:r>
            <a:r>
              <a:rPr lang="en-US" altLang="zh-CN" sz="1400" b="1" dirty="0">
                <a:solidFill>
                  <a:schemeClr val="tx2">
                    <a:lumMod val="50000"/>
                  </a:schemeClr>
                </a:solidFill>
              </a:rPr>
              <a:t>digit </a:t>
            </a:r>
            <a:r>
              <a:rPr lang="en-US" altLang="zh-CN" sz="1400" b="1" dirty="0" smtClean="0">
                <a:solidFill>
                  <a:schemeClr val="tx2">
                    <a:lumMod val="50000"/>
                  </a:schemeClr>
                </a:solidFill>
              </a:rPr>
              <a:t>numbers   </a:t>
            </a:r>
            <a:r>
              <a:rPr lang="en-US" altLang="zh-CN" sz="1400" b="1" dirty="0" smtClean="0">
                <a:solidFill>
                  <a:srgbClr val="FF3399"/>
                </a:solidFill>
              </a:rPr>
              <a:t>2 </a:t>
            </a:r>
            <a:r>
              <a:rPr lang="en-US" altLang="zh-CN" sz="1400" b="1" dirty="0">
                <a:solidFill>
                  <a:srgbClr val="FF3399"/>
                </a:solidFill>
              </a:rPr>
              <a:t>digit </a:t>
            </a:r>
            <a:r>
              <a:rPr lang="en-US" altLang="zh-CN" sz="1400" b="1" dirty="0" smtClean="0">
                <a:solidFill>
                  <a:srgbClr val="FF3399"/>
                </a:solidFill>
              </a:rPr>
              <a:t>numbers</a:t>
            </a:r>
          </a:p>
          <a:p>
            <a:r>
              <a:rPr lang="en-US" altLang="zh-CN" sz="1400" b="1" dirty="0">
                <a:solidFill>
                  <a:srgbClr val="336699"/>
                </a:solidFill>
              </a:rPr>
              <a:t>Question </a:t>
            </a:r>
            <a:r>
              <a:rPr lang="en-US" altLang="zh-CN" sz="1400" b="1" dirty="0" smtClean="0">
                <a:solidFill>
                  <a:srgbClr val="336699"/>
                </a:solidFill>
              </a:rPr>
              <a:t>words   </a:t>
            </a:r>
            <a:r>
              <a:rPr lang="en-US" altLang="zh-CN" sz="1400" b="1" dirty="0" smtClean="0">
                <a:solidFill>
                  <a:schemeClr val="bg2">
                    <a:lumMod val="50000"/>
                  </a:schemeClr>
                </a:solidFill>
              </a:rPr>
              <a:t>Possessive words   </a:t>
            </a:r>
            <a:r>
              <a:rPr lang="en-US" altLang="zh-CN" sz="1400" b="1" dirty="0" smtClean="0">
                <a:solidFill>
                  <a:srgbClr val="FF0000"/>
                </a:solidFill>
              </a:rPr>
              <a:t>Males</a:t>
            </a:r>
            <a:r>
              <a:rPr lang="en-US" altLang="zh-CN" sz="1400" b="1" dirty="0" smtClean="0"/>
              <a:t>   </a:t>
            </a:r>
            <a:r>
              <a:rPr lang="en-US" altLang="zh-CN" sz="1400" b="1" dirty="0" smtClean="0">
                <a:solidFill>
                  <a:srgbClr val="FFC000"/>
                </a:solidFill>
              </a:rPr>
              <a:t>Females</a:t>
            </a:r>
            <a:r>
              <a:rPr lang="en-US" altLang="zh-CN" sz="1400" b="1" dirty="0" smtClean="0"/>
              <a:t>   People </a:t>
            </a:r>
            <a:r>
              <a:rPr lang="en-US" altLang="zh-CN" sz="1400" b="1" dirty="0"/>
              <a:t>who are older than “</a:t>
            </a:r>
            <a:r>
              <a:rPr lang="en-US" altLang="zh-CN" sz="1400" b="1" dirty="0" smtClean="0"/>
              <a:t>I”   </a:t>
            </a:r>
            <a:r>
              <a:rPr lang="en-US" altLang="zh-CN" sz="1400" b="1" dirty="0" smtClean="0">
                <a:solidFill>
                  <a:srgbClr val="C00000"/>
                </a:solidFill>
              </a:rPr>
              <a:t>People </a:t>
            </a:r>
            <a:r>
              <a:rPr lang="en-US" altLang="zh-CN" sz="1400" b="1" dirty="0">
                <a:solidFill>
                  <a:srgbClr val="C00000"/>
                </a:solidFill>
              </a:rPr>
              <a:t>who are younger than “ I”</a:t>
            </a:r>
          </a:p>
          <a:p>
            <a:r>
              <a:rPr lang="en-US" altLang="zh-CN" sz="1400" b="1" dirty="0" smtClean="0">
                <a:solidFill>
                  <a:srgbClr val="7030A0"/>
                </a:solidFill>
              </a:rPr>
              <a:t>Nature words   </a:t>
            </a:r>
            <a:r>
              <a:rPr lang="en-US" altLang="zh-CN" sz="1400" b="1" dirty="0" smtClean="0">
                <a:solidFill>
                  <a:srgbClr val="336699"/>
                </a:solidFill>
              </a:rPr>
              <a:t>Characters </a:t>
            </a:r>
            <a:r>
              <a:rPr lang="en-US" altLang="zh-CN" sz="1400" b="1" dirty="0">
                <a:solidFill>
                  <a:srgbClr val="336699"/>
                </a:solidFill>
              </a:rPr>
              <a:t>share the same parts</a:t>
            </a:r>
          </a:p>
          <a:p>
            <a:endParaRPr lang="en-US" altLang="zh-CN" sz="1400" dirty="0"/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80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722498"/>
            <a:ext cx="7010400" cy="61355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-1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 </a:t>
            </a:r>
            <a:r>
              <a:rPr lang="en-US" sz="2400" dirty="0" err="1" smtClean="0"/>
              <a:t>shen</a:t>
            </a:r>
            <a:r>
              <a:rPr lang="en-US" sz="2400" dirty="0" smtClean="0"/>
              <a:t>:    matching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545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047" y="215137"/>
            <a:ext cx="6188075" cy="666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TextBox 5"/>
          <p:cNvSpPr txBox="1">
            <a:spLocks noChangeArrowheads="1"/>
          </p:cNvSpPr>
          <p:nvPr/>
        </p:nvSpPr>
        <p:spPr bwMode="auto">
          <a:xfrm>
            <a:off x="1721816" y="3174552"/>
            <a:ext cx="2754105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dirty="0"/>
              <a:t>他们是</a:t>
            </a:r>
            <a:r>
              <a:rPr lang="zh-CN" altLang="en-US" dirty="0">
                <a:solidFill>
                  <a:srgbClr val="FF0000"/>
                </a:solidFill>
              </a:rPr>
              <a:t>爸爸妈妈</a:t>
            </a:r>
            <a:r>
              <a:rPr lang="zh-CN" altLang="en-US" dirty="0">
                <a:solidFill>
                  <a:schemeClr val="tx2"/>
                </a:solidFill>
              </a:rPr>
              <a:t>和</a:t>
            </a:r>
            <a:r>
              <a:rPr lang="en-US" altLang="zh-CN" dirty="0">
                <a:solidFill>
                  <a:schemeClr val="tx2"/>
                </a:solidFill>
              </a:rPr>
              <a:t>(and)</a:t>
            </a:r>
            <a:r>
              <a:rPr lang="zh-CN" altLang="en-US" dirty="0">
                <a:solidFill>
                  <a:srgbClr val="FF0000"/>
                </a:solidFill>
              </a:rPr>
              <a:t>我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62481" name="TextBox 18"/>
          <p:cNvSpPr txBox="1">
            <a:spLocks noChangeArrowheads="1"/>
          </p:cNvSpPr>
          <p:nvPr/>
        </p:nvSpPr>
        <p:spPr bwMode="auto">
          <a:xfrm>
            <a:off x="1728788" y="2678668"/>
            <a:ext cx="239873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zh-CN" altLang="en-US" dirty="0"/>
              <a:t>  我的家有</a:t>
            </a:r>
            <a:r>
              <a:rPr lang="zh-CN" altLang="en-US" dirty="0">
                <a:solidFill>
                  <a:srgbClr val="FF0000"/>
                </a:solidFill>
              </a:rPr>
              <a:t>三</a:t>
            </a:r>
            <a:r>
              <a:rPr lang="zh-CN" altLang="en-US" dirty="0"/>
              <a:t>个人。</a:t>
            </a:r>
            <a:endParaRPr lang="en-US" dirty="0"/>
          </a:p>
        </p:txBody>
      </p:sp>
      <p:sp>
        <p:nvSpPr>
          <p:cNvPr id="62485" name="TextBox 20"/>
          <p:cNvSpPr txBox="1">
            <a:spLocks noChangeArrowheads="1"/>
          </p:cNvSpPr>
          <p:nvPr/>
        </p:nvSpPr>
        <p:spPr bwMode="auto">
          <a:xfrm>
            <a:off x="1696969" y="2336216"/>
            <a:ext cx="6858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800" b="1" u="sng" dirty="0"/>
              <a:t>Example: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smtClean="0"/>
              <a:t>liang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533400" y="457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zh-CN" sz="4400">
                <a:solidFill>
                  <a:schemeClr val="tx2"/>
                </a:solidFill>
              </a:rPr>
              <a:t>Two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33400" y="1219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zh-CN" altLang="en-US" sz="9600">
                <a:solidFill>
                  <a:schemeClr val="tx2"/>
                </a:solidFill>
                <a:latin typeface="Daily Chinese"/>
                <a:ea typeface="Daily Chinese"/>
                <a:cs typeface="Daily Chinese"/>
              </a:rPr>
              <a:t>两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2514600"/>
            <a:ext cx="90678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zh-CN" altLang="en-US" sz="2000"/>
              <a:t>二 </a:t>
            </a:r>
            <a:r>
              <a:rPr lang="en-US" altLang="zh-CN" sz="2000"/>
              <a:t>(</a:t>
            </a:r>
            <a:r>
              <a:rPr lang="en-US" sz="2000"/>
              <a:t>èr) and </a:t>
            </a:r>
            <a:r>
              <a:rPr lang="zh-CN" altLang="en-US" sz="2000"/>
              <a:t>两 </a:t>
            </a:r>
            <a:r>
              <a:rPr lang="en-US" altLang="zh-CN" sz="2000"/>
              <a:t>(</a:t>
            </a:r>
            <a:r>
              <a:rPr lang="en-US" sz="2000"/>
              <a:t>liǎng) both mean “two,” but they differ in usage. </a:t>
            </a:r>
          </a:p>
          <a:p>
            <a:pPr eaLnBrk="1" hangingPunct="1"/>
            <a:endParaRPr lang="en-US"/>
          </a:p>
          <a:p>
            <a:pPr eaLnBrk="1" hangingPunct="1"/>
            <a:r>
              <a:rPr lang="zh-CN" altLang="en-US" sz="2400"/>
              <a:t>两 </a:t>
            </a:r>
            <a:r>
              <a:rPr lang="en-US" altLang="zh-CN" sz="2400"/>
              <a:t>(</a:t>
            </a:r>
            <a:r>
              <a:rPr lang="en-US" sz="2400"/>
              <a:t>liǎng) is used in front of common measure words to express a quantity, e.g., </a:t>
            </a:r>
            <a:r>
              <a:rPr lang="zh-CN" altLang="en-US" sz="2400"/>
              <a:t>两个人 </a:t>
            </a:r>
            <a:r>
              <a:rPr lang="en-US" altLang="zh-CN" sz="2400"/>
              <a:t>(</a:t>
            </a:r>
            <a:r>
              <a:rPr lang="en-US" sz="2400"/>
              <a:t>liǎng ge rén, two persons).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sz="2400"/>
              <a:t>In counting, one uses 二 (èr): “一， 二， 三， 四…” (yī, èr, sān, sì; one, two, three, four...).</a:t>
            </a:r>
          </a:p>
          <a:p>
            <a:pPr eaLnBrk="1" hangingPunct="1"/>
            <a:endParaRPr lang="en-US" sz="2400"/>
          </a:p>
          <a:p>
            <a:pPr eaLnBrk="1" hangingPunct="1"/>
            <a:r>
              <a:rPr lang="en-US" sz="2400"/>
              <a:t>In compound numbers, 二 (èr) is always used for the 2 on the last two digits, e.g.,</a:t>
            </a:r>
            <a:r>
              <a:rPr lang="zh-CN" altLang="en-US" sz="2400"/>
              <a:t>二十二 </a:t>
            </a:r>
            <a:r>
              <a:rPr lang="en-US" altLang="zh-CN" sz="2400"/>
              <a:t>(</a:t>
            </a:r>
            <a:r>
              <a:rPr lang="en-US" sz="2400"/>
              <a:t>èrshí’èr, 22); </a:t>
            </a:r>
            <a:r>
              <a:rPr lang="zh-CN" altLang="en-US" sz="2400"/>
              <a:t>一百二十五 </a:t>
            </a:r>
            <a:r>
              <a:rPr lang="en-US" altLang="zh-CN" sz="2400"/>
              <a:t>(</a:t>
            </a:r>
            <a:r>
              <a:rPr lang="en-US" sz="2400"/>
              <a:t>yìbǎi èrshí’wǔ, 125). But </a:t>
            </a:r>
            <a:r>
              <a:rPr lang="zh-CN" altLang="en-US" sz="2400"/>
              <a:t>二百二十二 </a:t>
            </a:r>
            <a:r>
              <a:rPr lang="en-US" altLang="zh-CN" sz="2400"/>
              <a:t>(</a:t>
            </a:r>
            <a:r>
              <a:rPr lang="en-US" sz="2400"/>
              <a:t>èrbǎi èrshí’èr, 222) can also be said as </a:t>
            </a:r>
            <a:r>
              <a:rPr lang="zh-CN" altLang="en-US" sz="2400"/>
              <a:t>两百二十二 </a:t>
            </a:r>
            <a:r>
              <a:rPr lang="en-US" altLang="zh-CN" sz="2400"/>
              <a:t>(</a:t>
            </a:r>
            <a:r>
              <a:rPr lang="en-US" sz="2400"/>
              <a:t>liǎngbǎi èrshí’èr, 222).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 people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09600" y="1828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chemeClr val="tx2"/>
                </a:solidFill>
              </a:rPr>
              <a:t>2 + measure word + people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609600" y="3733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4400">
                <a:solidFill>
                  <a:schemeClr val="tx2"/>
                </a:solidFill>
              </a:rPr>
              <a:t>Liang + ge + ren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685800" y="5257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zh-CN" altLang="en-US" sz="4400">
                <a:solidFill>
                  <a:schemeClr val="tx2"/>
                </a:solidFill>
                <a:latin typeface="Daily Chinese"/>
                <a:ea typeface="Daily Chinese"/>
                <a:cs typeface="Daily Chinese"/>
              </a:rPr>
              <a:t>两个人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6" grpId="0"/>
      <p:bldP spid="38917" grpId="0"/>
      <p:bldP spid="389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r>
              <a:rPr lang="en-US" sz="4000" smtClean="0"/>
              <a:t>There are </a:t>
            </a:r>
            <a:r>
              <a:rPr lang="en-US" altLang="zh-CN" sz="4000" smtClean="0"/>
              <a:t>2</a:t>
            </a:r>
            <a:r>
              <a:rPr lang="en-US" sz="4000" smtClean="0"/>
              <a:t> people in your family.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800">
                <a:solidFill>
                  <a:schemeClr val="tx2"/>
                </a:solidFill>
              </a:rPr>
              <a:t>Translate the sentence into pin yin and character.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3400" y="152400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+mj-lt"/>
                <a:ea typeface="+mj-ea"/>
                <a:cs typeface="+mj-cs"/>
              </a:rPr>
              <a:t>Your family has 2 people.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3400" y="266700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+mj-lt"/>
                <a:ea typeface="+mj-ea"/>
                <a:cs typeface="+mj-cs"/>
              </a:rPr>
              <a:t>Ni de </a:t>
            </a:r>
            <a:r>
              <a:rPr lang="en-US" sz="4000" dirty="0" err="1">
                <a:latin typeface="+mj-lt"/>
                <a:ea typeface="+mj-ea"/>
                <a:cs typeface="+mj-cs"/>
              </a:rPr>
              <a:t>jia</a:t>
            </a:r>
            <a:r>
              <a:rPr lang="en-US" sz="4000" dirty="0">
                <a:latin typeface="+mj-lt"/>
                <a:ea typeface="+mj-ea"/>
                <a:cs typeface="+mj-cs"/>
              </a:rPr>
              <a:t> you </a:t>
            </a:r>
            <a:r>
              <a:rPr lang="en-US" sz="40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liang</a:t>
            </a:r>
            <a:r>
              <a:rPr lang="en-US" sz="4000" dirty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>
                <a:latin typeface="+mj-lt"/>
                <a:ea typeface="+mj-ea"/>
                <a:cs typeface="+mj-cs"/>
              </a:rPr>
              <a:t>ge</a:t>
            </a:r>
            <a:r>
              <a:rPr lang="en-US" sz="4000" dirty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>
                <a:latin typeface="+mj-lt"/>
                <a:ea typeface="+mj-ea"/>
                <a:cs typeface="+mj-cs"/>
              </a:rPr>
              <a:t>ren</a:t>
            </a:r>
            <a:r>
              <a:rPr lang="en-US" sz="4000" dirty="0"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4800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zh-CN" altLang="en-US" sz="6600">
                <a:latin typeface="Calibri" pitchFamily="34" charset="0"/>
              </a:rPr>
              <a:t>你的家有</a:t>
            </a:r>
            <a:r>
              <a:rPr lang="zh-CN" altLang="en-US" sz="6600">
                <a:solidFill>
                  <a:srgbClr val="FF0000"/>
                </a:solidFill>
                <a:latin typeface="Calibri" pitchFamily="34" charset="0"/>
              </a:rPr>
              <a:t>两</a:t>
            </a:r>
            <a:r>
              <a:rPr lang="zh-CN" altLang="en-US" sz="6600">
                <a:latin typeface="Calibri" pitchFamily="34" charset="0"/>
              </a:rPr>
              <a:t>个人。</a:t>
            </a:r>
            <a:endParaRPr lang="en-US" sz="6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612775"/>
          </a:xfrm>
        </p:spPr>
        <p:txBody>
          <a:bodyPr>
            <a:normAutofit fontScale="90000"/>
          </a:bodyPr>
          <a:lstStyle/>
          <a:p>
            <a:r>
              <a:rPr lang="en-US" smtClean="0"/>
              <a:t>Shei de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38200" y="1219200"/>
            <a:ext cx="7772400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whose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38200" y="3505200"/>
            <a:ext cx="7772400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12000">
                <a:latin typeface="Calibri" pitchFamily="34" charset="0"/>
              </a:rPr>
              <a:t>谁的</a:t>
            </a:r>
            <a:endParaRPr lang="en-US" sz="1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8975"/>
          </a:xfrm>
        </p:spPr>
        <p:txBody>
          <a:bodyPr/>
          <a:lstStyle/>
          <a:p>
            <a:pPr algn="l" eaLnBrk="1" hangingPunct="1"/>
            <a:r>
              <a:rPr lang="en-US" sz="3600" b="1" i="1" u="sng" smtClean="0">
                <a:solidFill>
                  <a:srgbClr val="403152"/>
                </a:solidFill>
              </a:rPr>
              <a:t>Asking who owns an  object</a:t>
            </a:r>
            <a:r>
              <a:rPr lang="en-US" sz="3600" smtClean="0"/>
              <a:t>: To ask…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57400" y="1219200"/>
            <a:ext cx="5562600" cy="68897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Whose </a:t>
            </a:r>
            <a:r>
              <a:rPr lang="en-US" sz="44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book</a:t>
            </a:r>
            <a:r>
              <a:rPr lang="en-US" sz="4400" dirty="0">
                <a:latin typeface="+mj-lt"/>
                <a:ea typeface="+mj-ea"/>
                <a:cs typeface="+mj-cs"/>
              </a:rPr>
              <a:t> </a:t>
            </a:r>
            <a:r>
              <a:rPr lang="en-US" sz="44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is</a:t>
            </a:r>
            <a:r>
              <a:rPr lang="en-US" sz="4400" dirty="0">
                <a:latin typeface="+mj-lt"/>
                <a:ea typeface="+mj-ea"/>
                <a:cs typeface="+mj-cs"/>
              </a:rPr>
              <a:t> 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this</a:t>
            </a:r>
            <a:r>
              <a:rPr lang="en-US" sz="4400" dirty="0"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09800" y="3276600"/>
            <a:ext cx="55626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</a:pPr>
            <a:r>
              <a:rPr lang="en-US" sz="4000">
                <a:solidFill>
                  <a:schemeClr val="accent1"/>
                </a:solidFill>
                <a:latin typeface="Calibri" pitchFamily="34" charset="0"/>
              </a:rPr>
              <a:t>zhè</a:t>
            </a:r>
            <a:r>
              <a:rPr lang="en-US" sz="4000">
                <a:latin typeface="Calibri" pitchFamily="34" charset="0"/>
              </a:rPr>
              <a:t>  </a:t>
            </a:r>
            <a:r>
              <a:rPr lang="en-US" sz="4000">
                <a:solidFill>
                  <a:srgbClr val="00B050"/>
                </a:solidFill>
                <a:latin typeface="Calibri" pitchFamily="34" charset="0"/>
              </a:rPr>
              <a:t>shì</a:t>
            </a:r>
            <a:r>
              <a:rPr lang="en-US" sz="4000">
                <a:latin typeface="Calibri" pitchFamily="34" charset="0"/>
              </a:rPr>
              <a:t>  </a:t>
            </a:r>
            <a:r>
              <a:rPr lang="en-US" sz="4000">
                <a:solidFill>
                  <a:srgbClr val="FF0000"/>
                </a:solidFill>
                <a:latin typeface="Calibri" pitchFamily="34" charset="0"/>
              </a:rPr>
              <a:t>shéi  de </a:t>
            </a:r>
            <a:r>
              <a:rPr lang="en-US" sz="4000">
                <a:solidFill>
                  <a:srgbClr val="7030A0"/>
                </a:solidFill>
                <a:latin typeface="Calibri" pitchFamily="34" charset="0"/>
              </a:rPr>
              <a:t>shū</a:t>
            </a:r>
            <a:r>
              <a:rPr lang="en-US" sz="400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4000">
                <a:latin typeface="Calibri" pitchFamily="34" charset="0"/>
              </a:rPr>
              <a:t>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4572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zh-CN" altLang="en-US" sz="12000" dirty="0">
                <a:solidFill>
                  <a:schemeClr val="accent1"/>
                </a:solidFill>
                <a:latin typeface="+mj-ea"/>
                <a:ea typeface="+mj-ea"/>
                <a:cs typeface="SimSun" pitchFamily="2" charset="-122"/>
              </a:rPr>
              <a:t>这</a:t>
            </a:r>
            <a:r>
              <a:rPr lang="zh-CN" altLang="en-US" sz="12000" dirty="0">
                <a:solidFill>
                  <a:srgbClr val="00B050"/>
                </a:solidFill>
                <a:latin typeface="+mj-ea"/>
                <a:ea typeface="+mj-ea"/>
                <a:cs typeface="SimSun" pitchFamily="2" charset="-122"/>
              </a:rPr>
              <a:t>是</a:t>
            </a:r>
            <a:r>
              <a:rPr lang="zh-CN" altLang="en-US" sz="12000" dirty="0">
                <a:solidFill>
                  <a:srgbClr val="FF0000"/>
                </a:solidFill>
                <a:latin typeface="+mj-ea"/>
                <a:ea typeface="+mj-ea"/>
                <a:cs typeface="SimSun" pitchFamily="2" charset="-122"/>
              </a:rPr>
              <a:t>谁的</a:t>
            </a:r>
            <a:r>
              <a:rPr lang="zh-CN" altLang="en-US" sz="12000" dirty="0">
                <a:solidFill>
                  <a:srgbClr val="7030A0"/>
                </a:solidFill>
                <a:latin typeface="+mj-ea"/>
                <a:ea typeface="+mj-ea"/>
                <a:cs typeface="SimSun" pitchFamily="2" charset="-122"/>
              </a:rPr>
              <a:t>书</a:t>
            </a:r>
            <a:r>
              <a:rPr lang="zh-CN" altLang="en-US" sz="12000" dirty="0">
                <a:latin typeface="+mj-ea"/>
                <a:ea typeface="+mj-ea"/>
                <a:cs typeface="SimSun" pitchFamily="2" charset="-122"/>
              </a:rPr>
              <a:t>？</a:t>
            </a:r>
            <a:endParaRPr lang="en-US" sz="12000" dirty="0">
              <a:latin typeface="+mj-ea"/>
              <a:ea typeface="+mj-ea"/>
              <a:cs typeface="SimSun" pitchFamily="2" charset="-122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33600" y="2209800"/>
            <a:ext cx="5562600" cy="68897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i="1" u="sng" dirty="0">
                <a:solidFill>
                  <a:srgbClr val="0070C0"/>
                </a:solidFill>
                <a:latin typeface="Arial" charset="0"/>
              </a:rPr>
              <a:t>This </a:t>
            </a:r>
            <a:r>
              <a:rPr lang="en-US" sz="4400" b="1" i="1" u="sng" dirty="0">
                <a:solidFill>
                  <a:srgbClr val="00B050"/>
                </a:solidFill>
                <a:latin typeface="Arial" charset="0"/>
              </a:rPr>
              <a:t>is </a:t>
            </a:r>
            <a:r>
              <a:rPr lang="en-US" sz="4400" b="1" i="1" u="sng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whose </a:t>
            </a:r>
            <a:r>
              <a:rPr lang="en-US" sz="4400" b="1" i="1" u="sng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book</a:t>
            </a:r>
            <a:r>
              <a:rPr lang="en-US" sz="4400" dirty="0">
                <a:latin typeface="+mj-lt"/>
                <a:ea typeface="+mj-ea"/>
                <a:cs typeface="+mj-cs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1066800"/>
            <a:ext cx="3429000" cy="68897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This </a:t>
            </a:r>
            <a:r>
              <a:rPr lang="en-US" sz="44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is</a:t>
            </a:r>
            <a:r>
              <a:rPr lang="en-US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my </a:t>
            </a:r>
            <a:r>
              <a:rPr lang="en-US" sz="440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book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228600" y="2286000"/>
            <a:ext cx="5105400" cy="68897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zhè</a:t>
            </a:r>
            <a:r>
              <a:rPr lang="en-US" sz="4400" dirty="0">
                <a:latin typeface="+mj-lt"/>
                <a:ea typeface="+mj-ea"/>
                <a:cs typeface="+mj-cs"/>
              </a:rPr>
              <a:t>  </a:t>
            </a:r>
            <a:r>
              <a:rPr lang="en-US" sz="4400" dirty="0" err="1">
                <a:solidFill>
                  <a:srgbClr val="00B050"/>
                </a:solidFill>
                <a:latin typeface="+mj-lt"/>
                <a:ea typeface="+mj-ea"/>
                <a:cs typeface="+mj-cs"/>
              </a:rPr>
              <a:t>shì</a:t>
            </a:r>
            <a:r>
              <a:rPr lang="en-US" sz="4400" dirty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wǒ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 de </a:t>
            </a:r>
            <a:r>
              <a:rPr lang="en-US" sz="4400" dirty="0" err="1">
                <a:solidFill>
                  <a:srgbClr val="7030A0"/>
                </a:solidFill>
                <a:latin typeface="+mj-lt"/>
                <a:ea typeface="+mj-ea"/>
                <a:cs typeface="+mj-cs"/>
              </a:rPr>
              <a:t>shū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dirty="0"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600" y="45720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zh-CN" altLang="en-US" sz="9600" dirty="0">
                <a:solidFill>
                  <a:srgbClr val="FF0000"/>
                </a:solidFill>
                <a:latin typeface="+mj-ea"/>
                <a:ea typeface="+mj-ea"/>
                <a:cs typeface="SimSun" pitchFamily="2" charset="-122"/>
              </a:rPr>
              <a:t>这</a:t>
            </a:r>
            <a:r>
              <a:rPr lang="zh-CN" altLang="en-US" sz="9600" dirty="0">
                <a:solidFill>
                  <a:srgbClr val="00B050"/>
                </a:solidFill>
                <a:latin typeface="+mj-ea"/>
                <a:ea typeface="+mj-ea"/>
                <a:cs typeface="SimSun" pitchFamily="2" charset="-122"/>
              </a:rPr>
              <a:t>是</a:t>
            </a:r>
            <a:r>
              <a:rPr lang="zh-CN" altLang="en-US" sz="9600" dirty="0">
                <a:solidFill>
                  <a:srgbClr val="0070C0"/>
                </a:solidFill>
                <a:latin typeface="+mj-ea"/>
                <a:ea typeface="+mj-ea"/>
                <a:cs typeface="SimSun" pitchFamily="2" charset="-122"/>
              </a:rPr>
              <a:t>我的</a:t>
            </a:r>
            <a:r>
              <a:rPr lang="en-US" altLang="zh-CN" sz="9600" dirty="0">
                <a:solidFill>
                  <a:srgbClr val="7030A0"/>
                </a:solidFill>
                <a:latin typeface="+mj-ea"/>
                <a:ea typeface="+mj-ea"/>
                <a:cs typeface="SimSun" pitchFamily="2" charset="-122"/>
              </a:rPr>
              <a:t>(</a:t>
            </a:r>
            <a:r>
              <a:rPr lang="zh-CN" altLang="en-US" sz="9600" dirty="0" smtClean="0">
                <a:solidFill>
                  <a:srgbClr val="7030A0"/>
                </a:solidFill>
                <a:latin typeface="+mj-ea"/>
                <a:ea typeface="+mj-ea"/>
                <a:cs typeface="SimSun" pitchFamily="2" charset="-122"/>
              </a:rPr>
              <a:t>书</a:t>
            </a:r>
            <a:r>
              <a:rPr lang="en-US" altLang="zh-CN" sz="9600" dirty="0">
                <a:solidFill>
                  <a:srgbClr val="7030A0"/>
                </a:solidFill>
                <a:latin typeface="+mj-ea"/>
                <a:ea typeface="+mj-ea"/>
                <a:cs typeface="SimSun" pitchFamily="2" charset="-122"/>
              </a:rPr>
              <a:t>)</a:t>
            </a:r>
            <a:r>
              <a:rPr lang="zh-CN" altLang="en-US" sz="9600" dirty="0" smtClean="0">
                <a:latin typeface="+mj-ea"/>
                <a:ea typeface="+mj-ea"/>
                <a:cs typeface="SimSun" pitchFamily="2" charset="-122"/>
              </a:rPr>
              <a:t>。</a:t>
            </a:r>
            <a:endParaRPr lang="en-US" sz="9600" dirty="0">
              <a:latin typeface="+mj-ea"/>
              <a:ea typeface="+mj-ea"/>
              <a:cs typeface="SimSun" pitchFamily="2" charset="-122"/>
            </a:endParaRPr>
          </a:p>
        </p:txBody>
      </p:sp>
      <p:sp>
        <p:nvSpPr>
          <p:cNvPr id="70661" name="Title 1"/>
          <p:cNvSpPr txBox="1">
            <a:spLocks/>
          </p:cNvSpPr>
          <p:nvPr/>
        </p:nvSpPr>
        <p:spPr bwMode="auto">
          <a:xfrm>
            <a:off x="0" y="0"/>
            <a:ext cx="91440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80000"/>
              </a:lnSpc>
            </a:pPr>
            <a:r>
              <a:rPr lang="en-US" sz="2300" b="1" i="1" u="sng">
                <a:solidFill>
                  <a:srgbClr val="403152"/>
                </a:solidFill>
                <a:latin typeface="Calibri" pitchFamily="34" charset="0"/>
              </a:rPr>
              <a:t>Asking who owns an  object</a:t>
            </a:r>
            <a:r>
              <a:rPr lang="en-US" sz="2300">
                <a:latin typeface="Calibri" pitchFamily="34" charset="0"/>
              </a:rPr>
              <a:t>: To answer this question, replace the question word </a:t>
            </a:r>
            <a:r>
              <a:rPr lang="zh-CN" altLang="en-US" sz="2300">
                <a:latin typeface="Calibri" pitchFamily="34" charset="0"/>
              </a:rPr>
              <a:t>谁的 </a:t>
            </a:r>
            <a:r>
              <a:rPr lang="en-US" sz="2300">
                <a:latin typeface="Calibri" pitchFamily="34" charset="0"/>
              </a:rPr>
              <a:t>with the owner.</a:t>
            </a:r>
          </a:p>
        </p:txBody>
      </p:sp>
      <p:sp>
        <p:nvSpPr>
          <p:cNvPr id="70662" name="TextBox 6"/>
          <p:cNvSpPr txBox="1">
            <a:spLocks noChangeArrowheads="1"/>
          </p:cNvSpPr>
          <p:nvPr/>
        </p:nvSpPr>
        <p:spPr bwMode="auto">
          <a:xfrm>
            <a:off x="4419600" y="1828800"/>
            <a:ext cx="838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 i="1" u="sng"/>
              <a:t>OR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81600" y="1066800"/>
            <a:ext cx="3429000" cy="68897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This </a:t>
            </a:r>
            <a:r>
              <a:rPr lang="en-US" sz="4400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is</a:t>
            </a:r>
            <a:r>
              <a:rPr lang="en-US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mine.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343400" y="2362200"/>
            <a:ext cx="5105400" cy="688975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zhè</a:t>
            </a:r>
            <a:r>
              <a:rPr lang="en-US" sz="4400" dirty="0">
                <a:latin typeface="+mj-lt"/>
                <a:ea typeface="+mj-ea"/>
                <a:cs typeface="+mj-cs"/>
              </a:rPr>
              <a:t>  </a:t>
            </a:r>
            <a:r>
              <a:rPr lang="en-US" sz="4400" dirty="0" err="1">
                <a:solidFill>
                  <a:srgbClr val="00B050"/>
                </a:solidFill>
                <a:latin typeface="+mj-lt"/>
                <a:ea typeface="+mj-ea"/>
                <a:cs typeface="+mj-cs"/>
              </a:rPr>
              <a:t>shì</a:t>
            </a:r>
            <a:r>
              <a:rPr lang="en-US" sz="4400" dirty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+mj-lt"/>
                <a:ea typeface="+mj-ea"/>
                <a:cs typeface="+mj-cs"/>
              </a:rPr>
              <a:t>wǒ</a:t>
            </a:r>
            <a:r>
              <a:rPr lang="en-US" sz="44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 de</a:t>
            </a:r>
            <a:r>
              <a:rPr lang="en-US" sz="4400" dirty="0">
                <a:latin typeface="+mj-lt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814</Words>
  <Application>Microsoft Office PowerPoint</Application>
  <PresentationFormat>On-screen Show (4:3)</PresentationFormat>
  <Paragraphs>143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Pronounce these words. You will be asked to say 5 words to Ms. Feng later today to get a quiz grade.</vt:lpstr>
      <vt:lpstr>Slide 2</vt:lpstr>
      <vt:lpstr>Slide 3</vt:lpstr>
      <vt:lpstr>liang</vt:lpstr>
      <vt:lpstr>2 people</vt:lpstr>
      <vt:lpstr>There are 2 people in your family.</vt:lpstr>
      <vt:lpstr>Shei de</vt:lpstr>
      <vt:lpstr>Asking who owns an  object: To ask…</vt:lpstr>
      <vt:lpstr>Slide 9</vt:lpstr>
      <vt:lpstr>Lian xi （练习）-practice：</vt:lpstr>
      <vt:lpstr>Asking who owns an  object: To ask…</vt:lpstr>
      <vt:lpstr>Slide 12</vt:lpstr>
      <vt:lpstr>Homework: Translate the sentences in Characters on your own paper.  Purple: Order needs to be changed. Red: Possessive 的</vt:lpstr>
      <vt:lpstr>Slide 14</vt:lpstr>
    </vt:vector>
  </TitlesOfParts>
  <Company>Emory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Wang Desktop</dc:creator>
  <cp:lastModifiedBy>Amy Feng</cp:lastModifiedBy>
  <cp:revision>58</cp:revision>
  <dcterms:created xsi:type="dcterms:W3CDTF">2014-08-23T23:37:10Z</dcterms:created>
  <dcterms:modified xsi:type="dcterms:W3CDTF">2015-08-30T15:09:46Z</dcterms:modified>
</cp:coreProperties>
</file>