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0" r:id="rId2"/>
    <p:sldId id="286" r:id="rId3"/>
    <p:sldId id="290" r:id="rId4"/>
    <p:sldId id="291" r:id="rId5"/>
    <p:sldId id="273" r:id="rId6"/>
    <p:sldId id="287" r:id="rId7"/>
    <p:sldId id="276" r:id="rId8"/>
    <p:sldId id="292" r:id="rId9"/>
    <p:sldId id="283" r:id="rId10"/>
  </p:sldIdLst>
  <p:sldSz cx="9144000" cy="6858000" type="screen4x3"/>
  <p:notesSz cx="6858000" cy="9083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0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74FB9-9942-4312-B8E7-0C443DC8655D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3425" cy="3406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4746"/>
            <a:ext cx="5486400" cy="4087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195C3-2CF5-4D84-876D-2CAE93631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94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BBCAD2-AFFC-4388-92CF-F3503AF82F69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435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822AB-D11E-4265-B1A1-4D0F115A8369}" type="slidenum">
              <a:rPr lang="en-US"/>
              <a:pPr/>
              <a:t>9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4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1C84-0729-4915-B160-F64183B5F380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A9F0-41FB-4DF8-B7CF-E2EC68A15A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1C84-0729-4915-B160-F64183B5F380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A9F0-41FB-4DF8-B7CF-E2EC68A15A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1C84-0729-4915-B160-F64183B5F380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A9F0-41FB-4DF8-B7CF-E2EC68A15A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1C84-0729-4915-B160-F64183B5F380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A9F0-41FB-4DF8-B7CF-E2EC68A15A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1C84-0729-4915-B160-F64183B5F380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A9F0-41FB-4DF8-B7CF-E2EC68A15A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1C84-0729-4915-B160-F64183B5F380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A9F0-41FB-4DF8-B7CF-E2EC68A15A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1C84-0729-4915-B160-F64183B5F380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A9F0-41FB-4DF8-B7CF-E2EC68A15A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1C84-0729-4915-B160-F64183B5F380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A9F0-41FB-4DF8-B7CF-E2EC68A15A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1C84-0729-4915-B160-F64183B5F380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A9F0-41FB-4DF8-B7CF-E2EC68A15A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1C84-0729-4915-B160-F64183B5F380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A9F0-41FB-4DF8-B7CF-E2EC68A15A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1C84-0729-4915-B160-F64183B5F380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A9F0-41FB-4DF8-B7CF-E2EC68A15A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31C84-0729-4915-B160-F64183B5F380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AA9F0-41FB-4DF8-B7CF-E2EC68A15A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wYnCsszhyQ4H1M&amp;tbnid=rS4FGPPWDkNUoM:&amp;ved=0CAUQjRw&amp;url=http://www.beyonceonline.com/us/news&amp;ei=5rMqUZ3GMpPC9QTd7oDoAQ&amp;bvm=bv.42768644,d.eWU&amp;psig=AFQjCNFqr0XPOK55NX1MRhXwvupAV1B_qQ&amp;ust=1361839458794775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6.jpeg"/><Relationship Id="rId5" Type="http://schemas.openxmlformats.org/officeDocument/2006/relationships/hyperlink" Target="http://www.google.com/url?sa=i&amp;rct=j&amp;q=&amp;esrc=s&amp;frm=1&amp;source=images&amp;cd=&amp;cad=rja&amp;docid=AvegJD8R-yxn7M&amp;tbnid=GaeoNrIFGZ4bCM:&amp;ved=0CAUQjRw&amp;url=http://theadventuresofjackiechan.tumblr.com/post/15213841887/jackie-as-bella-from-twilight&amp;ei=F7YqUfn-NZOO9ASEyIDgCg&amp;bvm=bv.42768644,d.eWU&amp;psig=AFQjCNE-SCeh2KwaVTLcje5DIVBBMLnlDg&amp;ust=1361840013210767" TargetMode="Externa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4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8.png"/><Relationship Id="rId2" Type="http://schemas.openxmlformats.org/officeDocument/2006/relationships/tags" Target="../tags/tag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5.bin"/><Relationship Id="rId4" Type="http://schemas.openxmlformats.org/officeDocument/2006/relationships/notesSlide" Target="../notesSlides/notesSlide2.xml"/><Relationship Id="rId9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1447800" y="4724400"/>
            <a:ext cx="62484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2743200" y="2743200"/>
            <a:ext cx="36576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35052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60960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4572000" y="2743200"/>
            <a:ext cx="0" cy="19812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91179" name="Text Box 11"/>
          <p:cNvSpPr txBox="1">
            <a:spLocks noChangeArrowheads="1"/>
          </p:cNvSpPr>
          <p:nvPr/>
        </p:nvSpPr>
        <p:spPr bwMode="auto">
          <a:xfrm>
            <a:off x="1143000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>
                <a:latin typeface="Times New Roman" pitchFamily="18" charset="0"/>
              </a:rPr>
              <a:t>耳朵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91187" name="Text Box 19"/>
          <p:cNvSpPr txBox="1">
            <a:spLocks noChangeArrowheads="1"/>
          </p:cNvSpPr>
          <p:nvPr/>
        </p:nvSpPr>
        <p:spPr bwMode="auto">
          <a:xfrm>
            <a:off x="2342322" y="2819399"/>
            <a:ext cx="2209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>
                <a:latin typeface="Times New Roman" pitchFamily="18" charset="0"/>
              </a:rPr>
              <a:t>头发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91188" name="Text Box 20"/>
          <p:cNvSpPr txBox="1">
            <a:spLocks noChangeArrowheads="1"/>
          </p:cNvSpPr>
          <p:nvPr/>
        </p:nvSpPr>
        <p:spPr bwMode="auto">
          <a:xfrm>
            <a:off x="3314700" y="2235847"/>
            <a:ext cx="2514600" cy="34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>
                <a:latin typeface="Times New Roman" pitchFamily="18" charset="0"/>
              </a:rPr>
              <a:t>头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3505200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>
                <a:latin typeface="Times New Roman" pitchFamily="18" charset="0"/>
              </a:rPr>
              <a:t>鼻子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4419600" y="2819400"/>
            <a:ext cx="2209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>
                <a:latin typeface="Times New Roman" pitchFamily="18" charset="0"/>
              </a:rPr>
              <a:t>眼睛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" name="AutoShape 5" descr="data:image/jpeg;base64,/9j/4AAQSkZJRgABAQAAAQABAAD/2wCEAAkGBxIQEBAPDxIPDw8QDg8PEBYUEA8QEBQWFBEWFhQRFRQYHCggGBonGxQUITEhJSkrLi4uFx8zODMsNygtLisBCgoKDg0OGxAQGywkHyQsLCwtLCwsLC8sLCwsLCwsLCwsLCwsLCwsLS0sLCwsLCwsLCwsLCwsLCwsLCwsLCwsLP/AABEIAOEA4QMBEQACEQEDEQH/xAAcAAEAAgMBAQEAAAAAAAAAAAAAAgMEBQYBBwj/xABGEAABAwICBgQLBAgFBQAAAAABAAIDBBEFIQYSEzFBUWFxgZEHFCIyQlJyobHB0WKCovAjM0NTkrLCwwhzg5PhFiQ1s/H/xAAaAQEAAwEBAQAAAAAAAAAAAAAAAgMEAQUG/8QANxEAAgECBAEKBQMEAwEAAAAAAAECAxEEEiExBRMyQVFhcZGx0fAigaHB4RRC8RUjM1I0YpIk/9oADAMBAAIRAxEAPwD7igCAIAgCAIAgCAIAgCAIAgCAIAgCAIAgCAIAgCAIAgCAIAgCAIAgCAIAgCAIAgCAIAgCAIAgCAIAgCAIAgCAIAgCAIAgCAIAgCAIAgCAIAgCAIAgCAICMkgaLuIaBvJIA71xtLVg1lRpJSM86eI+yTJ/JdZpY3Dx3mvPyJqnJ9Bhv0zoxue93VE/5gKp8Tw/X9Gd5KREabUnOQf6ZXP6ph+t+DO8lIvi0to3ZbbVP2mSN95bZTjxDDvTN5nOSl1GzpcQhl/VSxSey9rj3ArTCrCfNkn3Mg01uZKsOBAEAQBAEAQBAEAQBAEAQBAEAQBAEAQBAEBpMX0pp6e7S7ayD0GWJB+0dw+PQsVfH0aOjd31IsjTlI5p+kVdVktpYzGzmwBx6jI7Idll5ssdia/+JWXvpehbycI7iPQ+omOtVT59JdM/quTYKH6GpUd6s/ud5RLZGxh0Mpm+e6V/W9rR7grP0VCHOfiyPKSexlM0boh+zB63yO+acnhF1eYvMkdH6I/smfxSD5pbCdgvMok0Uo3bg5nsyu+DrrnIYWW1vE7mma+q0GbvimcOWu0O97bfBQlw+P7Ze/odVTrMfZYnR5sc6aMcAds23LVd5Q7ETxlDZ3Xj56+AtCRscM06YTq1UZiO4uZdzb8bt85vvWujxaL0qqz99G/mQlRfQdZTVLJWh8bmvYdxaQR1L1YTjNZou6KWmty1SOBAEAQBAEAQBAEAQBAEAQBAEAQGJiWIxU7DJM4NbuHFzj6rRxKqrVoUo5puyOxi27I4irxqrxB5ipWuii3Gxsbc5JOHsj3rxKmLr4p5aWi97v7L6mhQjDVm0wrRCGEB05Ez+RyiHU30u3uUqeDpUlmqO/l4HHNvY321AAawAAZDKwHUApzxaWkEcUOsrc8nifgs0qtSW7JpJELKrKdPLLlgeEKDR0iQotHTwEjcSFFSlDmuw0ZNtU4b8/cVphjqkedqOTT2Meuw+nqhaRg1+DvNkHU4b+palOhiNHv9SLjKJzdRg1VQOM1I9z2elYeVbk9m5w6R7lTyNbDyz0Xp73XSLqWjOh0d0sjqbRy2inOQF/Iefsk7j0H3r08JxCFb4ZaS+j7vQpnScdUdIvRKggCAIAgCAIAgCAIAgCAIAgNXj+Nx0kes7ynuvs2A2Lj8hzKzYrFQw8bvfoXWThByZx2H4ZPiUnjFS4thvlbK4v5kY4N6fiV4kKdXFy5Sq9Pe3YXtqCsjsoI44WCOFrWtHAbus8ytU60KSyU16EEm9WRJJzOayNuTvInse2RICylYCy5YHllxoHhCg0dIkKDR0gQq2jpBwVbR1FTwoMsTLIastyd5Q94WyhjJQ0lqvqJUlLY1mO6OR1AMsGqyXeeDH9Y4O6e9aquHhXWem9fe5TrF2ZXo1pO6N/itbdrgdRr3bweDZD/V381dg8e4vkq2/X6+pVOn0xO2XtFAQBAEAQBAEAQBAEAQBAYGNYoylidK/Pgxt7FzjuaPryVGIrxowc5fySjFydjisFwyTEJnVdUSY9bIZgOtujbyYPzndeFRpzxM+Vq7e/oaJNQVkdm+QABjLAAWyyAA4BX18R+yBGMellYCzJEiQCsSOEgFJIHtlLKcuLJlFzwhRaOkSFBoECFW0SIEKpo6QIVbR0rcFWyaZS8KDLUyMUxYbjdxHAqyjWlSlePgSlBTVmVY5hDKyPXZZszRZp5/Yd0dPBenOEMVDNHf3ozK4uDsyjQ3HnB3iVTcPadWIu33H7J3Ty7uS0cPxjvyFXfo9PQpqQ/cjtF7BQEAQBAEAQBAEAQBARe8NBcSAACSTkABvJXG7K7B87me/FaywuKePd0Mvmfadb82XztSbxtf/qvL1ZqS5OPadmQ2NrYowGta0NAG4AcFfiKqguTgRir6sg0LHFEyYCtSIkwFakcOR8IOn0GEMaHN29VKNaKEODfJvbaSOz1W3BAyuSDbcSNNGg6ncQlKx8/wPw6ybYCupodg51taDaCRg5lr3EP/AA/JaZYRW+FkVM+10dSyaNk0LmyRSMa9jm5hzXC4IWNxtoydywhQaOkSFW0SMatqWQxvllc2OKNjnvccg1oFySq8rbshc+L434b5NqRRU0Rga62tPtDI8cw1jgGdut8lvhw1NfG9ewrdXqO60C07gxZjgG7CqjGtJEXa3k3ttGOy1m3IByuCRfeCfPxWElRfWusthNSOqcFgZYil4UGWxKHhRZdE8gnMbrjd6Q5hW0K7oyutuklOCmrGFpZhQkYKqHz2AF1si5o9L2h8OpejiaSqRVWnv9vwYbZXZm90SxrxqHyj+mjs2Tp9V/bbvBXq4HFcvT13W/r8zNUhlZvFtKwgCAIAgCAIAgCA5LwgYrs420zD5c2b7bwwHd945dQK8rimIywVKO8vL8+pdRjd3MvR7DhSU4BH6V9nye0Rk3qA+aoglhqPb9yT+KRlArAm27smTCticJhWo4SLgASTYAEk8ABvKuiiLPyLphjrsQraireTaSQ7MH0Y25Rs7GgdtzxXsU4ZIpFLdzTKZw+7/wCHjSAyQ1GHSOvsLVEAJz1HutK0DkHlp65CsmJh+4nFn2AhYmiZAqtokfH/APEFjxjhp8PYbbcmefPPUY60bSORfrHrjC1YKneTm+ghUfQfC16RUbfRPG3UFZBVsvaOQbQD0ozlIztaT22VVekqtNwZ2Ls7n6uDgQCDcEAg8wdxXyUlY2oqeoMsiUPUGXRKHqLLYmVhlRY7M7j5vXxC9DAV7Pk307d5ViKd1mRz7ycNr2yNuIJN44ajj5TfumxHUFcpfpMQpLmvy6fDcxSWaNj6M03FxmDmOS+kMh6gCAIAgCAIAgBKA+d4X/3+IvndnFGddvKzTaIdHrdhXzkJfqMS6nQtvt6mp/DCx19U+5twHxUcXUzTyrZeYgrIg1UxJEwrokSwK2Jw02nNQY8LxB7TZwoamx4gmMgH3rTRV5ohLY/Iy9cpCA+heAmr2eMxM/fwVER7IzL/AGlVWXwHVufpYrzpFqK3KpnT82eHSq18YkZ+5p6eLvZtP7i9HCK1MqnufPlqIhAfqvQmcyYZQPJuTRU4J4ktjDSfcvlMUrVpLtZshsjbPWVlsSh6iXRKHqLLolBNjcZEG4UbtO6LUrqxdpJTeMUm0A8uMbQdmT291+4L2qtq+HzLff1PMnHJOxn6DYhtqUMJu+A7I+za7D3ZfdXo8NrcpQSe8dPQyVY2kdEvQKwgCAIAgCAIDT6W1mxo5nDJzm7NvO7zq3HUCT2LJjqnJ0JP5eOhOmryRp9B6bZ0rpSM5XOd91vkgd+t3rysIlToOb7WXT1lY2gK85O7uywm1WxOFgV0SJMK6Jw02nMBkwvEGAXJoakgDMktjc4Ady1UH8aIS2PyOvWKQgPoPgKpdfGYX/uYKmU9sZj/ALipru0Dsdz9LErzmy0g5VNkj81+HOl1MYkf++p6eXuZs/7a9PCO9JFM9z5+tJEID9V6EQGPDKBhBBFFTkg5EF0YdY96+UxbvWl3s2Q5qNq9ZWXRKHqDLolD1FlsSh6iy5GyweS4ew5jzuw5H5L1eG1NJQ+fqZMXDaXyNLog/wAWr5qY+a8PYOks8ph/h1u9aOHvksTKn0P7ar6GCqrxufQF75mCAIAgCAIAgOM8JVRaOCL1nvkP3G2/rXj8YnaEY9bv4fyX0Fq2beni2VNFH6rI2nrAufeqMV/boKPcvfgThrK541eYixk2q1ESwFWxZwmCrUyJIgEFrhdpBBHMHIhXQlZ3ONH5E0twN+H1tRRvv+ikIYT6UZzjf2tIK9uMsyuZ2ahSB90/w84AWRVOIvbbbWpoCRmWNOtK4HkXBg62FY8VPaJOCPsJKwNlhAlVtnT4/wD4gsBL4qfEGC+xJp5yBmGPN4nE8g4vHXIFuwNTeJXUXSfDV6JWbbRXBXV9ZT0jL/pZAHkeiwZyP7GgnsUKk1CDkzqV3Y/V2qAAGizQAAOQGQC+QnK7bNqRU8qtlsSh5UWXRKHqLLYlLlFlyMjDX2lb03b3j62WrBSy1l26FWIV6bNZjh2OJU8wyDjC5x6najvwrfVfJ4qE+70f0PMavFo+hr6MxhAEAQBAEAQHBaenXrKaLhqM/HKR/SvC4o81eEPer/Bopc1s6avPmjr+Sp4g9IrvLaS3MdpXnIkywFWpkSYKsTIkwVamcJAqxM4cj4QtAIcXY12sIKuIascurrAtvfZSDi25NjvBJ33IO7D4jLoyuUbnz3BPAVUbUGuqIGwAguEBkfK/7IL2NDevPqWuWJiloQUT7ZRUkcEUcELBHFExscbRua0DIdPXxXmzqOTuWpWLiVU2SIkqDYMetpY5o5IZmiSKVjo5Gnc5pGY/5XIVHCV0GrnxXG/AbPtSaGogdASSBOZGSM+ySxjg7ry6l60MbFrX6FTps7zQHQOHCWOdrCerlGrJLq6oa299lGODbgXPGw3ZAebjcY6nwrYtpwtqdS4ry2XpFLyostiih5UWWxRS8qDLolJXCxE4HWe08nNPvU6TtUi+1eZyavFrsMPT9n6hw32lb/KR816vEFzX3nkxO/hfrNa71mg94X0ad1cxE10BAEAQBAEBwOl//k6X2ab/AN7l4PEP+XD5ebNNLmM6PETm3t+So4jvH5/YuorRlDCvPJtFrSpplZMFWJkSQKsTOEgVNM4SBU7g9uu5jgumYHhKi2dIkqLZ0iSq2wQJVbZIgSq2zqKnlRZYkUvKiy1IpeVFlqRQ8qLLkitRJnrd46wpR3Rx7Fen/mQ+3J/KF7PEOYu88iO52uHfqYv8qP8AlC9+nzF3GN7mQpnAgCAIAgCA4LTsatbTScNSP8EpP9S8LiatiIS7vo/yaKXNaOhxP0T7Q+Co4iua+/7Gih0mKxy8wtaLWuUiposBU0yJIFTTOEgVNM4SupZjguu5gLpmAuuOQIlRcjpElQbOkSVBs6VucoE0ilzlEsSKXlRLUil5XC1IqcVEtRFcOk4RdzRzc0e9WUlecV2rzIzdotmJ4QH/AKhv+a7+UD5r1eIPSK7zyY7nfwM1Wtb6rWjuFl9HFWVjETXQEAQBAEAQHF+Eqnuynl9V74z94Aj+QrxuMQ+CMu1rx/gvoPVo2TpdrTxSji2N/e3P3lZ8Z8dBSXY/H+TRQ0lYxmuXkGpota5SK2i1rl0raJgqSZCxIFSTOHt1K4sabHdKKek8l7i+W2UbLF/QXHc0defIFa8PhalbVaLrZCU1E4uu07qZD+i1KdvDVAe/tc4W7gF6tPh1KPO1KXVb2NXJjNQ/N885/wBV9u4Gy1RoUo7RXgQzPrICvl/ey/7j/qpcnD/VeAuy+HH6qPzZ5fvOMg7nXCqnhKE94Ly8jqnJdJusO08e0htSwPb60fkvHSWnI9ll59bhMXrSdux+v8lsa9tzr6LEY6hm0heHt3ZbweTgcwegrxa1KdKWWaszZBqSuixzlSXJFLnKJakUuK4yxIgokwgMnDmXlb0Xd3D62WrBxzVo+JTXdqbNbpCNtiFPCMwDC0/efrO/DZehWWfEwh3efoeZe0Wz6GvozGEAQBAEAQBAaXTGk2tHMB5zAJW/cNz+HW71jx9PlKEl1a+BOm7SNPohPtaQxHfGXM7D5TT7/cvKw/8AdoOHevQ1J5ZXJArx9tGeg0WtculbRY1y7cg0TDl25BomHLtyOU4fTPTbZF1LSOG0F2yyixDDxYzm7meG7fu9jA4DOlUq7dC6+19nn3b5qlS2iOHw2hnqXkQxyTPvdxALsznd7zkOsle1KcYLV2KEmzraDweVLheaSGEcrmV46wLD3rLPHQWyv9Caps20Xg9iHn1Lyfsxsb8SVnfEl1LxJciTdoBBwqJe0Rlc/qfd4kuQMOo8Hp/ZVLXcg6Ij3hx+CsjxGL6PBnHQZoMS0QrIQTs9s0cYna/4cne5aYYulLpt3kHSkjS0WIy0suvETG9ps4EGx+w9vEfnJTrUadaGWauvexGM5Qd0fSdH9II6xl2+RK0DaMJuR9oc29K+XxmDnh5a6p7P30nq0KqqLtNi5yxGpIgSokzxDoQGzwaPznn2R8T8l6vDafOn8vX7GLFy2j8zTaKt8ZxGWo3tZrvB6/IYP4bnsWnALlcVKp0L+F9DBVdo2PoC98zBAEAQBAEAQHjhcEHMEWKA+d4Neir5KZ2THnUbfj6UTu426yvm6a/T4iVJ7Pb7Gu+aKZu8Rj1X34Oz7eP56Vkx1LJUutnr6m+hLNC3UUNcshY0TDl0g0WBy7cg4nKaa6RPjLaGjD31k4z1AS+Np5W3OPuFzlkvV4fhFP8Au1Oavq/Tz2Mtepl+GO5iaN+DtrA2XEHazsiIWO8ke28b+puXSVuxPEVHSHj6IphQb3O7gLY2iOJjIo25Na1oaB1AZLxqmKnJ3NKpJAyKhyb3J5TwvUbncpEuS53KRLlwkkeCcjcVJVZR2ZLImYWKUFPVC1TE15tYPGUg6nDMdW5bKOPnTfV5eBXPDKRxeIaF1FM8VOHSGXUNw0lrZRzHBrxzGXUV60cZRrwyVVo/D1RkdCdOWaBvsBxoVTHBzTFURENnicC17Dzsc7HgvCxmElh5dcXs+v8AJ6WHrqou1bo2ixmgIAAupX2Bl49U+LUhaD5bxs29bvOPYL+5e3L/AOfD5en7vc8mpLPO5laBYfsqbaEWdO7X6dQZMHxP3lv4XR5Ojme8tfl0e+0y1ZXlY6VekVBAEAQBAEAQBAcd4QcMJayrjvrRWbJbfq3u13Y4/i6F5HFaDcVVjut+78F1GX7WX4fVCspg7LaDJ3Q8DPsPzWaaWKoab/c1Up5JGFe2R3rxNtGena5MOS5BokXGxta9sr5i/C4UluQaKMJw6Kl13RgvnlJdPM+zpZCeZ4N5NFgOAW2rjJOKitl4Lu9XuZ40EndmZrrG3fVluU910uMo10uMp5rrlzuUiXJc7lIly5ckokC5cJJEC5cJpHjXkG4Nl2MnF3R1pPcqqKeOR7ZXNAmYCGvGTi072E8W9By3cgRe8RKUHF/h/nt+WxWqSTuTWYtCAz8JptZ2udzd3Sf+F6GAoZpco9l5/gy4mpZZV0mjricRrmQMJ2MZIJHqg/pH9uQHYtLi8ViFTWy9v0PPbyxufRY2BoDWgBrQAANwA3BfRpJKyMhJdAQBAEAQBAEAQEJog9rmOAc1zS1wO4gixC5KKkrPYHzputhdYWOuaeTcd92Xyd7Tdx7eYXzkovB1nF81+/p0muMsyudDiVMHDbMsQQCbZgjg4KvHYa/92Hz9Tbhq37H8jWgryzYehyXOWJBy7c5lJa6XI5T3XS4ynmulxlGulxlIlyXJZSJcuXO2PLodPFw6EAQBAW00BkcGjtPIc1dQoyqzyr+CFSooRuzzSjFBTxCniNpHttlva073dZz95XrYipGhTVOHvtPLbc5XZtdDcE8Wh15BaaWxdza30WfM9J6F6PD8LyNO8uc9/Qy1J5mdCvQKwgCAIAgCAIAgCA8LkBqNIcNZVxGN1mvHlRu4td9DxH0CzYrDRrwyvfoZKE8ruclgGLOpXmkqvJaHWaT6BPC/qHgenlu8SjVlRlyNX3+DVvqjd4hQ6vlszbvI5dI6FnxeDyfHDbq6vx5G+hXzfDLc16841BAEB7dDgugPEOhAEAQBAEAQFkEBedVvbyHSVbSpSqyyxITmoK7MvE8QjoorCzpXeaOLj6x5NC9j4MLTst/M82pUdSV2arRbC3SyeO1PlXdrRg+k7g8j1RwHR0C9nD8JKcuXq/L19DPUnb4Ud0yZe4Zy0FAeoAgCAIAgCAICLnWQGNJIgMaSRAaLHsMbUt4NlaPId/S7mPgseMwccRHqktn69hOE3FmowbHH0rvF6oO1Bk073MHR6zfz0Lx6daeHlyVb36o06PVHRT0TZAJIS0hwuLEap6QeCjiMCp/HS8Oh9xrpYm2kjWvaQbEEEcCvKlFxdpKzNqaauiKidCAIAgCAIAgCAIDLpKFz8z5LefPqC14fBzq6vRdfoUVa8Yabs8xfGoqNpjjAfN6t932nn5fBelOpTw0csFr71ZglOU3dmiwzDn1EnjFUS4E3AO93LLg3o/JnhMFKtLla23Quv8eZROpbSJ18Ui90zmVHIgMqORAZDXICSAIAgCAIAgKZEBiyIDEkQGLIgNZiNGyZtnjduI84dRVFfDU68bTXz6USjJxehpIZaihcSw68RNyMyw9Y9E9K8OpQr4R3WsffgaYzjLvOiocep6oBslo5OTjb+F//AM6lJVKGIVprX3syyM5Qehkz4Ud7Dccjke9ZqvDpLWm795rhik+cjBlgc3zmkdmXesE6U4c5NGiM4y2ZWqyYQBAEB60XyGZ6M11Jt2Rx6bmVDh0jt41R0/TetdPA1Z7q3f6FM8RCPaZErYKYa8z234a3H2WDf71vhhaNBZpu77fsv5Mk8RKWi0OfxPSiSYmKla5gOWt+0PVwaOn4KMsTOrLJRXr+CjRasow3CQ068vlvve29oPM8yt+E4bGDz1dZfT8spnVvojfxleqUmVGgMuNAZUaAy40BagCAIAgCAICD2oDGkYgMWRiAxZI0BiyRoDFkiQGnrMGY7NvkHoHk930XnYjhlKprH4X2beBbGq1uUQT1lLlG4vYOH6xv8JzHYvPlhsXQ5vxLs1+m/gWqcGbKl0z4TRG/EsP9LvqoRx9tJx99zJ2M9mkFFJ5x1T9qNwPeB81J1MLPdLwJKpUWzZcKmiduliH+qW/ErnIYR9Xj+Sf6ip1/Q921EP20P+8Pqufp8J1r/wBfk7+pqe0VvxShZ6cZ6g+T6qWXCQ6vP1IuvUfSY0+l8DBaKN7+xsbfr7keMpQVoL7FbzPc1c+klVNlC0RtPqi5/jdl8FFVcTW/xR9970OPKt2YkeFPe7XmeXE78y5x63FaaXCpSeatL5L1KnW/1NvTUjWCzQAPzvPFevSowpLLBWKXJvczY4lYcMmONAZUcaAyo2IDKjYgMljUBNAEAQBAEAQBARcy6AokhQGNJAgMd8CAx306Ax306ApfTIDHmoGu85od1gFQnThPSST7zqbWxhSYFGfRI6iQskuHYeX7bdzZNVZFDtHmcDIO1v0VL4RR6G/FehLlpHn/AE831pPw/Rc/pFH/AGf09By0ixmARjfrHrd9FZHheHW938/Sxx1pGTFhMbdzG9oue8rTDCUIc2K995Bzk+ky20q0ES1lMgL2UyAvZToDIZAgMiOBAZMcKAvayyAkgCAIAgCAIAgCAIAgIlgQFboAgKnUyAqdSoCp1IgKzSICBpEB54ogPPE0B6KRASFIgJCkQFjaVAWtpUBc2mQFrYQgJhoQEkAQBAEAQBAEAQBAEAQBAEAQBAEB5ZAeagQDZhAebMIBsggGzCA92YQDVCA9sgPUAQBAEAQBAEAQBAEAQBAEAQBAEAQBAEAQBAEAQBAEAQBAEAQBAEAQBAEAQBAEAQBAEAQBAEAQBAEAQBAEAQBAEAQBAEA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734878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>
                <a:latin typeface="Times New Roman" pitchFamily="18" charset="0"/>
              </a:rPr>
              <a:t>嘴巴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NOW:</a:t>
            </a:r>
          </a:p>
          <a:p>
            <a:endParaRPr lang="en-US" dirty="0"/>
          </a:p>
          <a:p>
            <a:r>
              <a:rPr lang="en-US" dirty="0" smtClean="0"/>
              <a:t>What are they?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633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TASK1  QUIZLET instructions – </a:t>
            </a:r>
            <a:r>
              <a:rPr lang="en-US" sz="1600" b="1" i="1" u="sng" dirty="0"/>
              <a:t>Facial Features &amp; Adjectives </a:t>
            </a:r>
            <a:r>
              <a:rPr lang="en-US" sz="1600" b="1" i="1" u="sng" dirty="0" smtClean="0"/>
              <a:t>2</a:t>
            </a:r>
            <a:r>
              <a:rPr lang="zh-CN" altLang="en-US" sz="1600" b="1" i="1" u="sng" dirty="0" smtClean="0"/>
              <a:t>    </a:t>
            </a:r>
            <a:r>
              <a:rPr lang="en-US" sz="1600" b="1" dirty="0" smtClean="0"/>
              <a:t>each section/20%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/>
              <a:t>Flashcard-Go over all the words </a:t>
            </a:r>
          </a:p>
          <a:p>
            <a:pPr marL="342900" indent="-342900">
              <a:buAutoNum type="arabicPeriod"/>
            </a:pPr>
            <a:r>
              <a:rPr lang="en-US" dirty="0" smtClean="0"/>
              <a:t>Learn-Make sure you finish 100%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Speller-Make sure you finish 100%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Scatter-The time needs to be within 40 seconds.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Test- </a:t>
            </a:r>
            <a:r>
              <a:rPr lang="en-US" u="sng" dirty="0" smtClean="0"/>
              <a:t>Create New Test </a:t>
            </a:r>
            <a:r>
              <a:rPr lang="en-US" dirty="0" smtClean="0"/>
              <a:t>after you change the settings to: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839207"/>
            <a:ext cx="2238375" cy="381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55374" y="1115342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83370" y="1116350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826" y="969496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doesn’t matter.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494432" y="916341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100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374" y="1802271"/>
            <a:ext cx="2657143" cy="2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92" y="2108144"/>
            <a:ext cx="1476190" cy="10666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60513" y="2785523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-1657" y="3010784"/>
            <a:ext cx="7553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comment doesn’t matter.</a:t>
            </a:r>
            <a:endParaRPr lang="en-US" sz="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356731" y="3147531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09800" y="3174811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13</a:t>
            </a:r>
            <a:endParaRPr lang="en-US" sz="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7963" y="3882934"/>
            <a:ext cx="1009524" cy="52381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2108794" y="4214199"/>
            <a:ext cx="786806" cy="12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95600" y="39624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less than 40</a:t>
            </a:r>
            <a:endParaRPr lang="en-US" sz="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48662" y="4666092"/>
            <a:ext cx="1161338" cy="2118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33191" y="676460"/>
            <a:ext cx="3310809" cy="86792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828800" y="914400"/>
            <a:ext cx="60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15/15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19200" y="21336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15/15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087039" y="2890387"/>
            <a:ext cx="39748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15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2376394" y="6634459"/>
            <a:ext cx="63817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15/15</a:t>
            </a:r>
            <a:endParaRPr lang="en-US" sz="12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12727" y="1220206"/>
            <a:ext cx="2638904" cy="4776597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>
            <a:off x="7391400" y="5791200"/>
            <a:ext cx="685800" cy="205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083826" y="5806304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33191" y="676460"/>
            <a:ext cx="3393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2: Write down the words.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33190" y="6196260"/>
            <a:ext cx="331080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Please also use </a:t>
            </a:r>
            <a:r>
              <a:rPr lang="en-US" b="1" i="1" u="sng" dirty="0">
                <a:solidFill>
                  <a:srgbClr val="FF0000"/>
                </a:solidFill>
              </a:rPr>
              <a:t>Facial Features &amp; Adjectives </a:t>
            </a:r>
            <a:r>
              <a:rPr lang="en-US" b="1" i="1" u="sng" dirty="0" smtClean="0">
                <a:solidFill>
                  <a:srgbClr val="FF0000"/>
                </a:solidFill>
              </a:rPr>
              <a:t>1 </a:t>
            </a:r>
            <a:r>
              <a:rPr lang="en-US" dirty="0">
                <a:solidFill>
                  <a:srgbClr val="FF0000"/>
                </a:solidFill>
              </a:rPr>
              <a:t>as the reference. 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093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18" y="712065"/>
            <a:ext cx="967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Someone is short/tall/small/skinny/fat…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18" y="1027554"/>
            <a:ext cx="8681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She is short.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5686" y="1335165"/>
            <a:ext cx="8681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Ta + </a:t>
            </a:r>
            <a:r>
              <a:rPr lang="en-US" dirty="0" err="1" smtClean="0">
                <a:solidFill>
                  <a:srgbClr val="FF0000"/>
                </a:solidFill>
              </a:rPr>
              <a:t>zhang</a:t>
            </a:r>
            <a:r>
              <a:rPr lang="en-US" dirty="0" smtClean="0">
                <a:solidFill>
                  <a:srgbClr val="FF0000"/>
                </a:solidFill>
              </a:rPr>
              <a:t> de + hen + </a:t>
            </a:r>
            <a:r>
              <a:rPr lang="en-US" dirty="0" err="1" smtClean="0">
                <a:solidFill>
                  <a:srgbClr val="FF0000"/>
                </a:solidFill>
              </a:rPr>
              <a:t>ai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687" y="1751667"/>
            <a:ext cx="8681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她长得</a:t>
            </a:r>
            <a:r>
              <a:rPr lang="zh-CN" altLang="en-US" dirty="0">
                <a:solidFill>
                  <a:srgbClr val="FF0000"/>
                </a:solidFill>
              </a:rPr>
              <a:t>很矮</a:t>
            </a:r>
            <a:r>
              <a:rPr lang="zh-CN" altLang="en-US" dirty="0" smtClean="0">
                <a:solidFill>
                  <a:srgbClr val="FF0000"/>
                </a:solidFill>
              </a:rPr>
              <a:t>。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32" y="394584"/>
            <a:ext cx="114104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ubject + </a:t>
            </a:r>
            <a:r>
              <a:rPr lang="zh-CN" altLang="en-US" dirty="0" smtClean="0">
                <a:solidFill>
                  <a:srgbClr val="FF0000"/>
                </a:solidFill>
              </a:rPr>
              <a:t>长得 </a:t>
            </a:r>
            <a:r>
              <a:rPr lang="en-US" dirty="0" smtClean="0">
                <a:solidFill>
                  <a:srgbClr val="FF0000"/>
                </a:solidFill>
              </a:rPr>
              <a:t>+ </a:t>
            </a:r>
            <a:r>
              <a:rPr lang="zh-CN" altLang="en-US" dirty="0" smtClean="0">
                <a:solidFill>
                  <a:srgbClr val="FF0000"/>
                </a:solidFill>
              </a:rPr>
              <a:t>很 </a:t>
            </a:r>
            <a:r>
              <a:rPr lang="en-US" altLang="zh-CN" dirty="0" smtClean="0">
                <a:solidFill>
                  <a:srgbClr val="FF0000"/>
                </a:solidFill>
              </a:rPr>
              <a:t>+ adj.</a:t>
            </a:r>
            <a:r>
              <a:rPr lang="zh-CN" altLang="en-US" dirty="0" smtClean="0">
                <a:solidFill>
                  <a:srgbClr val="FF0000"/>
                </a:solidFill>
              </a:rPr>
              <a:t>。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6824" y="2320939"/>
            <a:ext cx="914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Subject + has + adj</a:t>
            </a:r>
            <a:r>
              <a:rPr lang="en-US" dirty="0">
                <a:solidFill>
                  <a:srgbClr val="7030A0"/>
                </a:solidFill>
              </a:rPr>
              <a:t>.</a:t>
            </a:r>
            <a:r>
              <a:rPr lang="en-US" dirty="0" smtClean="0">
                <a:solidFill>
                  <a:srgbClr val="7030A0"/>
                </a:solidFill>
              </a:rPr>
              <a:t> + body part.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6824" y="2768668"/>
            <a:ext cx="11108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Subject has big/small/long/short/high/low body part.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6824" y="3690121"/>
            <a:ext cx="5908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Ta + you + da </a:t>
            </a:r>
            <a:r>
              <a:rPr lang="en-US" dirty="0">
                <a:solidFill>
                  <a:srgbClr val="7030A0"/>
                </a:solidFill>
              </a:rPr>
              <a:t>+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yan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jing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6824" y="4183639"/>
            <a:ext cx="7033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7030A0"/>
                </a:solidFill>
              </a:rPr>
              <a:t>她有大眼睛。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6033" y="3236606"/>
            <a:ext cx="491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She has big eyes.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" y="5306"/>
            <a:ext cx="3698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</a:t>
            </a:r>
            <a:r>
              <a:rPr lang="zh-CN" altLang="en-US" dirty="0" smtClean="0">
                <a:solidFill>
                  <a:srgbClr val="FF0000"/>
                </a:solidFill>
              </a:rPr>
              <a:t>“长得很”</a:t>
            </a:r>
            <a:r>
              <a:rPr lang="en-US" altLang="zh-CN" dirty="0">
                <a:solidFill>
                  <a:srgbClr val="FF0000"/>
                </a:solidFill>
              </a:rPr>
              <a:t>sentence</a:t>
            </a:r>
            <a:r>
              <a:rPr lang="en-US" altLang="zh-CN" dirty="0" smtClean="0">
                <a:solidFill>
                  <a:srgbClr val="FF0000"/>
                </a:solidFill>
              </a:rPr>
              <a:t>: </a:t>
            </a:r>
            <a:r>
              <a:rPr lang="en-US" altLang="zh-CN" b="1" i="1" u="sng" dirty="0" smtClean="0">
                <a:solidFill>
                  <a:srgbClr val="FF0000"/>
                </a:solidFill>
              </a:rPr>
              <a:t>appearance</a:t>
            </a:r>
            <a:endParaRPr lang="en-US" b="1" i="1" u="sng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60" y="2015733"/>
            <a:ext cx="4106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2. </a:t>
            </a:r>
            <a:r>
              <a:rPr lang="zh-CN" altLang="en-US" dirty="0" smtClean="0">
                <a:solidFill>
                  <a:srgbClr val="7030A0"/>
                </a:solidFill>
              </a:rPr>
              <a:t>“有” </a:t>
            </a:r>
            <a:r>
              <a:rPr lang="en-US" altLang="zh-CN" dirty="0" smtClean="0">
                <a:solidFill>
                  <a:srgbClr val="7030A0"/>
                </a:solidFill>
              </a:rPr>
              <a:t>sentence: </a:t>
            </a:r>
            <a:r>
              <a:rPr lang="en-US" altLang="zh-CN" b="1" i="1" u="sng" dirty="0" smtClean="0">
                <a:solidFill>
                  <a:srgbClr val="7030A0"/>
                </a:solidFill>
              </a:rPr>
              <a:t>have/has</a:t>
            </a:r>
            <a:endParaRPr lang="en-US" b="1" i="1" u="sng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195" y="4612414"/>
            <a:ext cx="3981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3</a:t>
            </a:r>
            <a:r>
              <a:rPr lang="en-US" dirty="0" smtClean="0">
                <a:solidFill>
                  <a:srgbClr val="00B050"/>
                </a:solidFill>
              </a:rPr>
              <a:t>. </a:t>
            </a:r>
            <a:r>
              <a:rPr lang="zh-CN" altLang="en-US" dirty="0" smtClean="0">
                <a:solidFill>
                  <a:srgbClr val="00B050"/>
                </a:solidFill>
              </a:rPr>
              <a:t>“不</a:t>
            </a:r>
            <a:r>
              <a:rPr lang="en-US" altLang="zh-CN" dirty="0" smtClean="0">
                <a:solidFill>
                  <a:srgbClr val="00B050"/>
                </a:solidFill>
              </a:rPr>
              <a:t>…</a:t>
            </a:r>
            <a:r>
              <a:rPr lang="zh-CN" altLang="en-US" dirty="0" smtClean="0">
                <a:solidFill>
                  <a:srgbClr val="00B050"/>
                </a:solidFill>
              </a:rPr>
              <a:t>也不</a:t>
            </a:r>
            <a:r>
              <a:rPr lang="en-US" altLang="zh-CN" dirty="0" smtClean="0">
                <a:solidFill>
                  <a:srgbClr val="00B050"/>
                </a:solidFill>
              </a:rPr>
              <a:t>…</a:t>
            </a:r>
            <a:r>
              <a:rPr lang="zh-CN" altLang="en-US" dirty="0" smtClean="0">
                <a:solidFill>
                  <a:srgbClr val="00B050"/>
                </a:solidFill>
              </a:rPr>
              <a:t>” </a:t>
            </a:r>
            <a:r>
              <a:rPr lang="en-US" altLang="zh-CN" dirty="0" smtClean="0">
                <a:solidFill>
                  <a:srgbClr val="00B050"/>
                </a:solidFill>
              </a:rPr>
              <a:t>sentence: </a:t>
            </a:r>
            <a:r>
              <a:rPr lang="en-US" altLang="zh-CN" b="1" i="1" u="sng" dirty="0" smtClean="0">
                <a:solidFill>
                  <a:srgbClr val="00B050"/>
                </a:solidFill>
              </a:rPr>
              <a:t>not…or…</a:t>
            </a:r>
            <a:endParaRPr lang="en-US" b="1" i="1" u="sng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394" y="5094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Subject + </a:t>
            </a:r>
            <a:r>
              <a:rPr lang="en-US" dirty="0" err="1" smtClean="0">
                <a:solidFill>
                  <a:srgbClr val="00B050"/>
                </a:solidFill>
              </a:rPr>
              <a:t>bu</a:t>
            </a:r>
            <a:r>
              <a:rPr lang="en-US" dirty="0" smtClean="0">
                <a:solidFill>
                  <a:srgbClr val="00B050"/>
                </a:solidFill>
              </a:rPr>
              <a:t> + adj1 + ye + </a:t>
            </a:r>
            <a:r>
              <a:rPr lang="en-US" dirty="0" err="1" smtClean="0">
                <a:solidFill>
                  <a:srgbClr val="00B050"/>
                </a:solidFill>
              </a:rPr>
              <a:t>bu</a:t>
            </a:r>
            <a:r>
              <a:rPr lang="en-US" dirty="0" smtClean="0">
                <a:solidFill>
                  <a:srgbClr val="00B050"/>
                </a:solidFill>
              </a:rPr>
              <a:t> + adj2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36394" y="5530324"/>
            <a:ext cx="35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Subject am/is/are not adj1 or adj2.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320" y="5925044"/>
            <a:ext cx="3137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Her hair is not long or short.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320" y="6444638"/>
            <a:ext cx="420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B050"/>
                </a:solidFill>
              </a:rPr>
              <a:t>她</a:t>
            </a:r>
            <a:r>
              <a:rPr lang="zh-CN" altLang="en-US" sz="2000" dirty="0" smtClean="0">
                <a:solidFill>
                  <a:srgbClr val="00B050"/>
                </a:solidFill>
              </a:rPr>
              <a:t>的头发不长也不短。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87047" y="34033"/>
            <a:ext cx="197453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Task 3:</a:t>
            </a:r>
          </a:p>
          <a:p>
            <a:endParaRPr lang="en-US" sz="1400" dirty="0"/>
          </a:p>
          <a:p>
            <a:r>
              <a:rPr lang="en-US" sz="1400" dirty="0" smtClean="0"/>
              <a:t>Choose 2 </a:t>
            </a:r>
            <a:r>
              <a:rPr lang="en-US" sz="1400" dirty="0" err="1" smtClean="0"/>
              <a:t>peopleto</a:t>
            </a:r>
            <a:r>
              <a:rPr lang="en-US" sz="1400" dirty="0" smtClean="0"/>
              <a:t> describe. You have to use: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1 </a:t>
            </a:r>
            <a:r>
              <a:rPr lang="en-US" altLang="zh-CN" sz="1400" b="1" i="1" u="sng" dirty="0">
                <a:solidFill>
                  <a:srgbClr val="FF0000"/>
                </a:solidFill>
              </a:rPr>
              <a:t>appearance</a:t>
            </a:r>
            <a:endParaRPr lang="en-US" sz="1400" b="1" i="1" u="sng" dirty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(Red structure.)</a:t>
            </a:r>
          </a:p>
          <a:p>
            <a:r>
              <a:rPr lang="en-US" sz="1400" dirty="0" smtClean="0">
                <a:solidFill>
                  <a:srgbClr val="7030A0"/>
                </a:solidFill>
              </a:rPr>
              <a:t>3 </a:t>
            </a:r>
            <a:r>
              <a:rPr lang="en-US" altLang="zh-CN" sz="1400" b="1" i="1" u="sng" dirty="0">
                <a:solidFill>
                  <a:srgbClr val="7030A0"/>
                </a:solidFill>
              </a:rPr>
              <a:t>have/has</a:t>
            </a:r>
            <a:endParaRPr lang="en-US" sz="1400" b="1" i="1" u="sng" dirty="0">
              <a:solidFill>
                <a:srgbClr val="7030A0"/>
              </a:solidFill>
            </a:endParaRPr>
          </a:p>
          <a:p>
            <a:r>
              <a:rPr lang="en-US" sz="1400" dirty="0" smtClean="0">
                <a:solidFill>
                  <a:srgbClr val="7030A0"/>
                </a:solidFill>
              </a:rPr>
              <a:t> (Purple structures.)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1 </a:t>
            </a:r>
            <a:r>
              <a:rPr lang="en-US" altLang="zh-CN" sz="1400" b="1" i="1" u="sng" dirty="0">
                <a:solidFill>
                  <a:srgbClr val="00B050"/>
                </a:solidFill>
              </a:rPr>
              <a:t>not…or…</a:t>
            </a:r>
            <a:endParaRPr lang="en-US" sz="1400" b="1" i="1" u="sng" dirty="0">
              <a:solidFill>
                <a:srgbClr val="00B050"/>
              </a:solidFill>
            </a:endParaRPr>
          </a:p>
          <a:p>
            <a:r>
              <a:rPr lang="en-US" sz="1400" dirty="0" smtClean="0">
                <a:solidFill>
                  <a:srgbClr val="00B050"/>
                </a:solidFill>
              </a:rPr>
              <a:t>(Green structure.)</a:t>
            </a:r>
            <a:endParaRPr lang="en-US" sz="1400" dirty="0">
              <a:solidFill>
                <a:srgbClr val="00B050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1875" y="-37606"/>
            <a:ext cx="339497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342284" y="3351567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EXAMPLE:</a:t>
            </a:r>
            <a:endParaRPr lang="en-US" sz="16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61010" y="3756200"/>
            <a:ext cx="1405712" cy="25146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764163" y="3656484"/>
            <a:ext cx="6671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1 </a:t>
            </a:r>
            <a:r>
              <a:rPr lang="zh-CN" altLang="en-US" sz="3200" dirty="0" smtClean="0">
                <a:solidFill>
                  <a:srgbClr val="FF0000"/>
                </a:solidFill>
              </a:rPr>
              <a:t>她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长得很</a:t>
            </a:r>
            <a:r>
              <a:rPr lang="zh-CN" altLang="en-US" sz="3200" dirty="0" smtClean="0">
                <a:solidFill>
                  <a:srgbClr val="FF0000"/>
                </a:solidFill>
              </a:rPr>
              <a:t>矮。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08256" y="4245937"/>
            <a:ext cx="6671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7030A0"/>
                </a:solidFill>
              </a:rPr>
              <a:t>3 </a:t>
            </a:r>
            <a:r>
              <a:rPr lang="zh-CN" altLang="en-US" sz="3200" dirty="0" smtClean="0">
                <a:solidFill>
                  <a:srgbClr val="7030A0"/>
                </a:solidFill>
              </a:rPr>
              <a:t>她</a:t>
            </a:r>
            <a:r>
              <a:rPr lang="zh-CN" altLang="en-US" sz="3200" b="1" dirty="0" smtClean="0">
                <a:solidFill>
                  <a:srgbClr val="7030A0"/>
                </a:solidFill>
              </a:rPr>
              <a:t>有</a:t>
            </a:r>
            <a:r>
              <a:rPr lang="zh-CN" altLang="en-US" sz="3200" dirty="0" smtClean="0">
                <a:solidFill>
                  <a:srgbClr val="7030A0"/>
                </a:solidFill>
              </a:rPr>
              <a:t>短头发。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29363" y="5686025"/>
            <a:ext cx="6671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00B050"/>
                </a:solidFill>
              </a:rPr>
              <a:t>1 </a:t>
            </a:r>
            <a:r>
              <a:rPr lang="zh-CN" altLang="en-US" sz="3200" dirty="0" smtClean="0">
                <a:solidFill>
                  <a:srgbClr val="00B050"/>
                </a:solidFill>
              </a:rPr>
              <a:t>她</a:t>
            </a:r>
            <a:r>
              <a:rPr lang="zh-CN" altLang="en-US" sz="3200" b="1" dirty="0">
                <a:solidFill>
                  <a:srgbClr val="00B050"/>
                </a:solidFill>
              </a:rPr>
              <a:t>不</a:t>
            </a:r>
            <a:r>
              <a:rPr lang="zh-CN" altLang="en-US" sz="3200" dirty="0">
                <a:solidFill>
                  <a:srgbClr val="00B050"/>
                </a:solidFill>
              </a:rPr>
              <a:t>胖</a:t>
            </a:r>
            <a:r>
              <a:rPr lang="zh-CN" altLang="en-US" sz="3200" dirty="0" smtClean="0">
                <a:solidFill>
                  <a:srgbClr val="00B050"/>
                </a:solidFill>
              </a:rPr>
              <a:t>也</a:t>
            </a:r>
            <a:r>
              <a:rPr lang="zh-CN" altLang="en-US" sz="3200" b="1" dirty="0" smtClean="0">
                <a:solidFill>
                  <a:srgbClr val="00B050"/>
                </a:solidFill>
              </a:rPr>
              <a:t>不</a:t>
            </a:r>
            <a:r>
              <a:rPr lang="zh-CN" altLang="en-US" sz="3200" dirty="0" smtClean="0">
                <a:solidFill>
                  <a:srgbClr val="00B050"/>
                </a:solidFill>
              </a:rPr>
              <a:t>瘦。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08256" y="4689358"/>
            <a:ext cx="6671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7030A0"/>
                </a:solidFill>
              </a:rPr>
              <a:t>   她</a:t>
            </a:r>
            <a:r>
              <a:rPr lang="zh-CN" altLang="en-US" sz="3200" b="1" dirty="0" smtClean="0">
                <a:solidFill>
                  <a:srgbClr val="7030A0"/>
                </a:solidFill>
              </a:rPr>
              <a:t>有</a:t>
            </a:r>
            <a:r>
              <a:rPr lang="en-US" altLang="zh-CN" sz="3200" dirty="0" smtClean="0">
                <a:solidFill>
                  <a:srgbClr val="7030A0"/>
                </a:solidFill>
              </a:rPr>
              <a:t>…</a:t>
            </a:r>
            <a:r>
              <a:rPr lang="zh-CN" altLang="en-US" sz="3200" dirty="0" smtClean="0">
                <a:solidFill>
                  <a:srgbClr val="7030A0"/>
                </a:solidFill>
              </a:rPr>
              <a:t>。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98812" y="5189235"/>
            <a:ext cx="6671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7030A0"/>
                </a:solidFill>
              </a:rPr>
              <a:t>   她</a:t>
            </a:r>
            <a:r>
              <a:rPr lang="zh-CN" altLang="en-US" sz="3200" b="1" dirty="0" smtClean="0">
                <a:solidFill>
                  <a:srgbClr val="7030A0"/>
                </a:solidFill>
              </a:rPr>
              <a:t>有</a:t>
            </a:r>
            <a:r>
              <a:rPr lang="en-US" altLang="zh-CN" sz="3200" dirty="0" smtClean="0">
                <a:solidFill>
                  <a:srgbClr val="7030A0"/>
                </a:solidFill>
              </a:rPr>
              <a:t>…</a:t>
            </a:r>
            <a:r>
              <a:rPr lang="zh-CN" altLang="en-US" sz="3200" dirty="0" smtClean="0">
                <a:solidFill>
                  <a:srgbClr val="7030A0"/>
                </a:solidFill>
              </a:rPr>
              <a:t>。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05400" y="2492463"/>
            <a:ext cx="402915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Adj.:</a:t>
            </a:r>
          </a:p>
          <a:p>
            <a:r>
              <a:rPr lang="zh-CN" altLang="en-US" dirty="0" smtClean="0"/>
              <a:t>高</a:t>
            </a:r>
            <a:r>
              <a:rPr lang="en-US" altLang="zh-CN" dirty="0" smtClean="0"/>
              <a:t>tall           </a:t>
            </a:r>
            <a:r>
              <a:rPr lang="zh-CN" altLang="en-US" dirty="0" smtClean="0"/>
              <a:t>长</a:t>
            </a:r>
            <a:r>
              <a:rPr lang="en-US" altLang="zh-CN" dirty="0" smtClean="0"/>
              <a:t>long        </a:t>
            </a:r>
            <a:r>
              <a:rPr lang="zh-CN" altLang="en-US" dirty="0" smtClean="0"/>
              <a:t>大</a:t>
            </a:r>
            <a:r>
              <a:rPr lang="en-US" altLang="zh-CN" dirty="0" smtClean="0"/>
              <a:t>big      </a:t>
            </a:r>
            <a:r>
              <a:rPr lang="zh-CN" altLang="en-US" dirty="0" smtClean="0"/>
              <a:t>胖</a:t>
            </a:r>
            <a:r>
              <a:rPr lang="en-US" altLang="zh-CN" dirty="0" smtClean="0"/>
              <a:t>fat       </a:t>
            </a:r>
          </a:p>
          <a:p>
            <a:r>
              <a:rPr lang="zh-CN" altLang="en-US" dirty="0" smtClean="0"/>
              <a:t>矮</a:t>
            </a:r>
            <a:r>
              <a:rPr lang="en-US" altLang="zh-CN" dirty="0" smtClean="0"/>
              <a:t>short(H)  </a:t>
            </a:r>
            <a:r>
              <a:rPr lang="zh-CN" altLang="en-US" dirty="0" smtClean="0"/>
              <a:t>短</a:t>
            </a:r>
            <a:r>
              <a:rPr lang="en-US" altLang="zh-CN" dirty="0" smtClean="0"/>
              <a:t>short(L)  </a:t>
            </a:r>
            <a:r>
              <a:rPr lang="zh-CN" altLang="en-US" dirty="0" smtClean="0"/>
              <a:t>小</a:t>
            </a:r>
            <a:r>
              <a:rPr lang="en-US" altLang="zh-CN" dirty="0" smtClean="0"/>
              <a:t>small </a:t>
            </a:r>
            <a:r>
              <a:rPr lang="zh-CN" altLang="en-US" dirty="0" smtClean="0"/>
              <a:t>瘦</a:t>
            </a:r>
            <a:r>
              <a:rPr lang="en-US" altLang="zh-CN" dirty="0" smtClean="0"/>
              <a:t>skinny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105400" y="3672588"/>
            <a:ext cx="401126" cy="323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7618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/>
      <p:bldP spid="8" grpId="0"/>
      <p:bldP spid="10" grpId="0"/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6477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</a:t>
            </a:r>
            <a:r>
              <a:rPr lang="zh-CN" altLang="en-US" sz="3200" dirty="0" smtClean="0"/>
              <a:t>她有大眼睛。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2. </a:t>
            </a:r>
            <a:r>
              <a:rPr lang="zh-CN" altLang="en-US" sz="3200" dirty="0" smtClean="0"/>
              <a:t>她有长头发。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3. </a:t>
            </a:r>
            <a:r>
              <a:rPr lang="zh-CN" altLang="en-US" sz="3200" dirty="0" smtClean="0"/>
              <a:t>他</a:t>
            </a:r>
            <a:r>
              <a:rPr lang="zh-CN" altLang="en-US" sz="3200" dirty="0"/>
              <a:t>长</a:t>
            </a:r>
            <a:r>
              <a:rPr lang="zh-CN" altLang="en-US" sz="3200" dirty="0" smtClean="0"/>
              <a:t>得</a:t>
            </a:r>
            <a:r>
              <a:rPr lang="zh-CN" altLang="en-US" sz="3200" dirty="0"/>
              <a:t>很</a:t>
            </a:r>
            <a:r>
              <a:rPr lang="zh-CN" altLang="en-US" sz="3200" dirty="0" smtClean="0"/>
              <a:t>瘦。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4. </a:t>
            </a:r>
            <a:r>
              <a:rPr lang="zh-CN" altLang="en-US" sz="3200" dirty="0" smtClean="0"/>
              <a:t>冯</a:t>
            </a:r>
            <a:r>
              <a:rPr lang="en-US" altLang="zh-CN" sz="3200" dirty="0" smtClean="0"/>
              <a:t>(</a:t>
            </a:r>
            <a:r>
              <a:rPr lang="en-US" altLang="zh-CN" sz="3200" dirty="0" err="1" smtClean="0"/>
              <a:t>Feng</a:t>
            </a:r>
            <a:r>
              <a:rPr lang="en-US" altLang="zh-CN" sz="3200" dirty="0" smtClean="0"/>
              <a:t>)</a:t>
            </a:r>
            <a:r>
              <a:rPr lang="zh-CN" altLang="en-US" sz="3200" dirty="0" smtClean="0"/>
              <a:t>老师的狗不大也不小。</a:t>
            </a:r>
            <a:endParaRPr lang="en-US" sz="3200" dirty="0" smtClean="0"/>
          </a:p>
          <a:p>
            <a:endParaRPr lang="en-US" sz="3200" dirty="0" smtClean="0"/>
          </a:p>
        </p:txBody>
      </p:sp>
      <p:pic>
        <p:nvPicPr>
          <p:cNvPr id="2050" name="Picture 2" descr="C:\Users\Wang Desktop\AppData\Local\Microsoft\Windows\Temporary Internet Files\Content.IE5\TTREU8PG\4496296314_6f36a90589_z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0"/>
            <a:ext cx="1143000" cy="1713161"/>
          </a:xfrm>
          <a:prstGeom prst="rect">
            <a:avLst/>
          </a:prstGeom>
          <a:noFill/>
        </p:spPr>
      </p:pic>
      <p:pic>
        <p:nvPicPr>
          <p:cNvPr id="2060" name="Picture 12" descr="C:\Users\Wang Desktop\AppData\Local\Microsoft\Windows\Temporary Internet Files\Content.IE5\1MRNIZGY\short-platinum-blonde-hair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8942" y="636270"/>
            <a:ext cx="1227277" cy="1775461"/>
          </a:xfrm>
          <a:prstGeom prst="rect">
            <a:avLst/>
          </a:prstGeom>
          <a:noFill/>
        </p:spPr>
      </p:pic>
      <p:pic>
        <p:nvPicPr>
          <p:cNvPr id="2061" name="Picture 13" descr="C:\Users\Wang Desktop\AppData\Local\Microsoft\Windows\Temporary Internet Files\Content.IE5\U8VID07V\fat-baby-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5674" y="2411731"/>
            <a:ext cx="1674239" cy="1309687"/>
          </a:xfrm>
          <a:prstGeom prst="rect">
            <a:avLst/>
          </a:prstGeom>
          <a:noFill/>
        </p:spPr>
      </p:pic>
      <p:pic>
        <p:nvPicPr>
          <p:cNvPr id="17" name="Picture 16" descr="Amy Iphone2013 0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2971800"/>
            <a:ext cx="2888074" cy="38666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DO NOW: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506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3820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1000" y="93077"/>
            <a:ext cx="84582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Task 1:</a:t>
            </a:r>
          </a:p>
          <a:p>
            <a:r>
              <a:rPr lang="en-US" sz="2800" dirty="0" smtClean="0"/>
              <a:t>Mark down the words using different signs.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924300" y="2743200"/>
            <a:ext cx="990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T</a:t>
            </a:r>
            <a:r>
              <a:rPr lang="zh-CN" altLang="en-US" sz="3600" dirty="0" smtClean="0"/>
              <a:t>恤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679096" y="3657600"/>
            <a:ext cx="1371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自行车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799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"/>
            <a:ext cx="3886200" cy="242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3733800"/>
            <a:ext cx="5029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zh-CN" altLang="en-US" sz="3200" dirty="0" smtClean="0"/>
              <a:t>我的朋友长得不高也不矮。</a:t>
            </a:r>
            <a:endParaRPr lang="en-US" altLang="zh-CN" sz="3200" dirty="0" smtClean="0"/>
          </a:p>
          <a:p>
            <a:pPr marL="342900" indent="-342900">
              <a:buAutoNum type="alphaUcPeriod"/>
            </a:pPr>
            <a:r>
              <a:rPr lang="zh-CN" altLang="en-US" sz="3200" dirty="0" smtClean="0"/>
              <a:t>他长得</a:t>
            </a:r>
            <a:r>
              <a:rPr lang="zh-CN" altLang="en-US" sz="3200" dirty="0"/>
              <a:t>很矮</a:t>
            </a:r>
            <a:r>
              <a:rPr lang="zh-CN" altLang="en-US" sz="3200" dirty="0" smtClean="0"/>
              <a:t>。</a:t>
            </a:r>
            <a:endParaRPr lang="en-US" altLang="zh-CN" sz="3200" dirty="0" smtClean="0"/>
          </a:p>
          <a:p>
            <a:pPr marL="342900" indent="-342900">
              <a:buAutoNum type="alphaUcPeriod"/>
            </a:pPr>
            <a:r>
              <a:rPr lang="zh-CN" altLang="en-US" sz="3200" dirty="0"/>
              <a:t>她的头</a:t>
            </a:r>
            <a:r>
              <a:rPr lang="zh-CN" altLang="en-US" sz="3200" dirty="0" smtClean="0"/>
              <a:t>发不长也不短。</a:t>
            </a:r>
            <a:endParaRPr lang="en-US" altLang="zh-CN" sz="3200" dirty="0" smtClean="0"/>
          </a:p>
          <a:p>
            <a:pPr marL="342900" indent="-342900">
              <a:buAutoNum type="alphaUcPeriod"/>
            </a:pPr>
            <a:r>
              <a:rPr lang="zh-CN" altLang="en-US" sz="3200" dirty="0" smtClean="0"/>
              <a:t>她弟</a:t>
            </a:r>
            <a:r>
              <a:rPr lang="zh-CN" altLang="en-US" sz="3200" dirty="0"/>
              <a:t>弟有</a:t>
            </a:r>
            <a:r>
              <a:rPr lang="zh-CN" altLang="en-US" sz="3200" dirty="0" smtClean="0"/>
              <a:t>大大的眼</a:t>
            </a:r>
            <a:r>
              <a:rPr lang="zh-CN" altLang="en-US" sz="3200" dirty="0"/>
              <a:t>睛。</a:t>
            </a:r>
            <a:endParaRPr lang="en-US" altLang="zh-CN" sz="3200" dirty="0"/>
          </a:p>
          <a:p>
            <a:pPr marL="342900" indent="-342900">
              <a:buAutoNum type="alphaUcPeriod"/>
            </a:pPr>
            <a:r>
              <a:rPr lang="zh-CN" altLang="en-US" sz="3200" dirty="0"/>
              <a:t>她</a:t>
            </a:r>
            <a:r>
              <a:rPr lang="zh-CN" altLang="en-US" sz="3200" dirty="0" smtClean="0"/>
              <a:t>哥哥有大大的嘴。</a:t>
            </a:r>
            <a:endParaRPr lang="en-US" altLang="zh-CN" sz="3200" dirty="0" smtClean="0"/>
          </a:p>
          <a:p>
            <a:pPr marL="342900" indent="-342900">
              <a:buAutoNum type="alphaUcPeriod"/>
            </a:pPr>
            <a:r>
              <a:rPr lang="zh-CN" altLang="en-US" sz="3200"/>
              <a:t>他</a:t>
            </a:r>
            <a:r>
              <a:rPr lang="zh-CN" altLang="en-US" sz="3200" smtClean="0"/>
              <a:t>长</a:t>
            </a:r>
            <a:r>
              <a:rPr lang="zh-CN" altLang="en-US" sz="3200" dirty="0" smtClean="0"/>
              <a:t>得</a:t>
            </a:r>
            <a:r>
              <a:rPr lang="zh-CN" altLang="en-US" sz="3200" dirty="0"/>
              <a:t>很高</a:t>
            </a:r>
            <a:r>
              <a:rPr lang="zh-CN" altLang="en-US" sz="3200" dirty="0" smtClean="0"/>
              <a:t>。</a:t>
            </a:r>
            <a:endParaRPr lang="en-US" altLang="zh-CN" sz="3200" dirty="0" smtClean="0"/>
          </a:p>
          <a:p>
            <a:pPr marL="342900" indent="-342900">
              <a:buAutoNum type="alphaUcPeriod"/>
            </a:pPr>
            <a:endParaRPr lang="en-US" altLang="zh-CN" sz="3200" dirty="0" smtClean="0"/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2: Can you find 2 sentences to match each person?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174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Task 3: Can you rearrange the characters to form sentences.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5334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You are tall.</a:t>
            </a:r>
          </a:p>
          <a:p>
            <a:pPr marL="342900" indent="-342900">
              <a:buAutoNum type="arabicPeriod"/>
            </a:pPr>
            <a:r>
              <a:rPr lang="en-US" dirty="0" smtClean="0"/>
              <a:t>His face is not big nor small.</a:t>
            </a:r>
          </a:p>
          <a:p>
            <a:pPr marL="342900" indent="-342900">
              <a:buAutoNum type="arabicPeriod"/>
            </a:pPr>
            <a:r>
              <a:rPr lang="en-US" dirty="0" smtClean="0"/>
              <a:t>My teacher has fat hands.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55235" y="1657241"/>
            <a:ext cx="3581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zh-CN" altLang="en-US" sz="2800" dirty="0" smtClean="0"/>
              <a:t>你，很，长，高，得。</a:t>
            </a:r>
            <a:endParaRPr lang="en-US" altLang="zh-CN" sz="2800" dirty="0" smtClean="0"/>
          </a:p>
          <a:p>
            <a:r>
              <a:rPr lang="en-US" sz="2800" dirty="0" smtClean="0"/>
              <a:t>1.________________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endParaRPr lang="en-US" sz="2800" dirty="0"/>
          </a:p>
          <a:p>
            <a:r>
              <a:rPr lang="en-US" sz="2800" dirty="0" smtClean="0"/>
              <a:t>2.</a:t>
            </a:r>
            <a:r>
              <a:rPr lang="zh-CN" altLang="en-US" sz="2800" dirty="0"/>
              <a:t>我的，有，胖，手，老师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r>
              <a:rPr lang="en-US" sz="2800" dirty="0"/>
              <a:t>2.________________</a:t>
            </a:r>
            <a:r>
              <a:rPr lang="zh-CN" altLang="en-US" sz="2800" dirty="0"/>
              <a:t>。</a:t>
            </a:r>
            <a:endParaRPr lang="en-US" altLang="zh-CN" sz="2800" dirty="0"/>
          </a:p>
          <a:p>
            <a:endParaRPr lang="en-US" sz="2800" dirty="0"/>
          </a:p>
          <a:p>
            <a:r>
              <a:rPr lang="en-US" sz="2800" dirty="0" smtClean="0"/>
              <a:t>3.</a:t>
            </a:r>
            <a:r>
              <a:rPr lang="zh-CN" altLang="en-US" sz="2800" dirty="0" smtClean="0"/>
              <a:t> 脸</a:t>
            </a:r>
            <a:r>
              <a:rPr lang="zh-CN" altLang="en-US" sz="2800" dirty="0"/>
              <a:t>，他，的，大，也，不，小，不。</a:t>
            </a:r>
            <a:endParaRPr lang="en-US" altLang="zh-CN" sz="2800" dirty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3.________________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endParaRPr lang="en-US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174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rammy.com/files/styles/full_width/public/photos/161418663_beyonce_s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685800"/>
            <a:ext cx="1676400" cy="25145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934200" y="7620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Beyonce</a:t>
            </a:r>
            <a:endParaRPr lang="en-US" dirty="0" smtClean="0"/>
          </a:p>
          <a:p>
            <a:r>
              <a:rPr lang="zh-CN" altLang="en-US" sz="3600" dirty="0" smtClean="0"/>
              <a:t>碧昂斯</a:t>
            </a:r>
            <a:endParaRPr lang="en-US" altLang="zh-CN" sz="3600" dirty="0" smtClean="0"/>
          </a:p>
          <a:p>
            <a:r>
              <a:rPr lang="en-US" dirty="0" smtClean="0"/>
              <a:t>Bi </a:t>
            </a:r>
            <a:r>
              <a:rPr lang="en-US" dirty="0" err="1" smtClean="0"/>
              <a:t>ang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8382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Jackie Chan</a:t>
            </a:r>
          </a:p>
          <a:p>
            <a:r>
              <a:rPr lang="zh-CN" altLang="en-US" sz="3600" dirty="0"/>
              <a:t>成龙</a:t>
            </a:r>
            <a:endParaRPr lang="en-US" altLang="zh-CN" sz="3600" dirty="0" smtClean="0"/>
          </a:p>
          <a:p>
            <a:r>
              <a:rPr lang="en-US" dirty="0" smtClean="0"/>
              <a:t>Cheng long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3528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Jackie Chan is not short or tall. He has small eyes, (a) big nose and (a) long face. He is Chinese. He lives in Beijing.</a:t>
            </a:r>
            <a:endParaRPr lang="en-US" dirty="0"/>
          </a:p>
        </p:txBody>
      </p:sp>
      <p:pic>
        <p:nvPicPr>
          <p:cNvPr id="3078" name="Picture 6" descr="http://static.tumblr.com/yrgltwy/eM5lx8hnu/0_main_jackie_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685800"/>
            <a:ext cx="1752600" cy="2590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572000" y="32766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Beyonce</a:t>
            </a:r>
            <a:r>
              <a:rPr lang="en-US" dirty="0" smtClean="0"/>
              <a:t> is tall. She has big eyes, (a) tall nose and (a) big mouth. She is not skinny or fat. She is American. She lives in New York.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2960" y="4206348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成龙不</a:t>
            </a:r>
            <a:r>
              <a:rPr lang="en-US" altLang="zh-CN" sz="2400" b="1" dirty="0" smtClean="0"/>
              <a:t>…</a:t>
            </a:r>
            <a:r>
              <a:rPr lang="zh-CN" altLang="en-US" sz="2400" b="1" dirty="0" smtClean="0"/>
              <a:t>也不</a:t>
            </a:r>
            <a:r>
              <a:rPr lang="en-US" altLang="zh-CN" sz="2400" b="1" dirty="0" smtClean="0"/>
              <a:t>…</a:t>
            </a:r>
            <a:r>
              <a:rPr lang="zh-CN" altLang="en-US" sz="2400" b="1" dirty="0" smtClean="0"/>
              <a:t>。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4434" y="4800706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他有</a:t>
            </a:r>
            <a:r>
              <a:rPr lang="en-US" altLang="zh-CN" sz="1600" b="1" dirty="0" smtClean="0"/>
              <a:t>adj.1+body part1</a:t>
            </a:r>
            <a:r>
              <a:rPr lang="zh-CN" altLang="en-US" sz="2400" b="1" dirty="0" smtClean="0"/>
              <a:t>，</a:t>
            </a:r>
            <a:r>
              <a:rPr lang="en-US" altLang="zh-CN" sz="2400" b="1" dirty="0"/>
              <a:t> </a:t>
            </a:r>
            <a:r>
              <a:rPr lang="en-US" altLang="zh-CN" sz="1600" b="1" dirty="0" smtClean="0"/>
              <a:t>adj.2+body part2</a:t>
            </a:r>
            <a:r>
              <a:rPr lang="zh-CN" altLang="en-US" sz="2400" b="1" dirty="0"/>
              <a:t>和 </a:t>
            </a:r>
            <a:r>
              <a:rPr lang="en-US" altLang="zh-CN" sz="1600" b="1" dirty="0" smtClean="0"/>
              <a:t>adj.3+body part3 </a:t>
            </a:r>
            <a:r>
              <a:rPr lang="zh-CN" altLang="en-US" sz="2400" b="1" dirty="0" smtClean="0"/>
              <a:t>。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4434" y="5762589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他是</a:t>
            </a:r>
            <a:r>
              <a:rPr lang="en-US" altLang="zh-CN" sz="2400" b="1" dirty="0" smtClean="0"/>
              <a:t>…</a:t>
            </a:r>
            <a:r>
              <a:rPr lang="zh-CN" altLang="en-US" sz="2400" b="1" dirty="0" smtClean="0"/>
              <a:t>。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0938" y="6357189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他住在</a:t>
            </a:r>
            <a:r>
              <a:rPr lang="en-US" altLang="zh-CN" sz="2400" b="1" dirty="0" smtClean="0"/>
              <a:t>…</a:t>
            </a:r>
            <a:r>
              <a:rPr lang="zh-CN" altLang="en-US" sz="2400" b="1" dirty="0" smtClean="0"/>
              <a:t>。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953000" y="424350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碧昂斯长得很</a:t>
            </a:r>
            <a:r>
              <a:rPr lang="en-US" altLang="zh-CN" sz="2400" b="1" dirty="0" smtClean="0"/>
              <a:t>…</a:t>
            </a:r>
            <a:r>
              <a:rPr lang="zh-CN" altLang="en-US" sz="2400" b="1" dirty="0" smtClean="0"/>
              <a:t>。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946374" y="4706323"/>
            <a:ext cx="396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她有</a:t>
            </a:r>
            <a:r>
              <a:rPr lang="en-US" altLang="zh-CN" sz="1600" b="1" dirty="0"/>
              <a:t>adj.1+body part1</a:t>
            </a:r>
            <a:r>
              <a:rPr lang="zh-CN" altLang="en-US" sz="2400" b="1" dirty="0"/>
              <a:t>，</a:t>
            </a:r>
            <a:r>
              <a:rPr lang="en-US" altLang="zh-CN" sz="2400" b="1" dirty="0"/>
              <a:t> </a:t>
            </a:r>
            <a:r>
              <a:rPr lang="en-US" altLang="zh-CN" sz="1600" b="1" dirty="0"/>
              <a:t>adj.2+body part2</a:t>
            </a:r>
            <a:r>
              <a:rPr lang="zh-CN" altLang="en-US" sz="2400" b="1" dirty="0"/>
              <a:t>和 </a:t>
            </a:r>
            <a:r>
              <a:rPr lang="en-US" altLang="zh-CN" sz="1600" b="1" dirty="0"/>
              <a:t>adj.3+body part3 </a:t>
            </a:r>
            <a:r>
              <a:rPr lang="zh-CN" altLang="en-US" sz="3600" b="1" dirty="0"/>
              <a:t>。</a:t>
            </a:r>
            <a:endParaRPr lang="en-US" sz="3600" b="1" dirty="0"/>
          </a:p>
          <a:p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969565" y="5762589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她不</a:t>
            </a:r>
            <a:r>
              <a:rPr lang="en-US" altLang="zh-CN" sz="2400" b="1" dirty="0" smtClean="0"/>
              <a:t>…</a:t>
            </a:r>
            <a:r>
              <a:rPr lang="zh-CN" altLang="en-US" sz="2400" b="1" dirty="0" smtClean="0"/>
              <a:t>也不</a:t>
            </a:r>
            <a:r>
              <a:rPr lang="en-US" altLang="zh-CN" sz="2400" b="1" dirty="0" smtClean="0"/>
              <a:t>…</a:t>
            </a:r>
            <a:r>
              <a:rPr lang="zh-CN" altLang="en-US" sz="2400" b="1" dirty="0" smtClean="0"/>
              <a:t>。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953000" y="635719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她是</a:t>
            </a:r>
            <a:r>
              <a:rPr lang="en-US" altLang="zh-CN" sz="2400" b="1" dirty="0" smtClean="0"/>
              <a:t>…</a:t>
            </a:r>
            <a:r>
              <a:rPr lang="zh-CN" altLang="en-US" sz="2400" b="1" dirty="0" smtClean="0"/>
              <a:t>，住在</a:t>
            </a:r>
            <a:r>
              <a:rPr lang="en-US" altLang="zh-CN" sz="2400" b="1" dirty="0" smtClean="0"/>
              <a:t>…</a:t>
            </a:r>
            <a:r>
              <a:rPr lang="zh-CN" altLang="en-US" sz="2400" b="1" dirty="0" smtClean="0"/>
              <a:t>。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-19878"/>
            <a:ext cx="9144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Task 4: Choose 1 celebrity to describe.  </a:t>
            </a:r>
            <a:endParaRPr lang="en-US" sz="2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503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52400" y="5715000"/>
            <a:ext cx="876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2095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393794"/>
              </p:ext>
            </p:extLst>
          </p:nvPr>
        </p:nvGraphicFramePr>
        <p:xfrm>
          <a:off x="1219200" y="2590800"/>
          <a:ext cx="6400800" cy="48768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299024"/>
                <a:gridCol w="3101776"/>
              </a:tblGrid>
              <a:tr h="19421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Choose a subject, like: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弟弟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妹妹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她的眼睛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他的头发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Say it in Chinese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Say the complete sentence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And memorize it.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</a:tr>
              <a:tr h="23250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Choose a sentence structure: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Say the adjective and the body part (if it applies) in Chinese, like: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长</a:t>
                      </a:r>
                      <a:endParaRPr kumimoji="0" lang="en-US" altLang="zh-CN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短</a:t>
                      </a:r>
                      <a:endParaRPr kumimoji="0" lang="en-US" altLang="zh-CN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大</a:t>
                      </a:r>
                      <a:endParaRPr kumimoji="0" lang="en-US" altLang="zh-CN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小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078" name="WordArt 30"/>
          <p:cNvSpPr>
            <a:spLocks noChangeArrowheads="1" noChangeShapeType="1" noTextEdit="1"/>
          </p:cNvSpPr>
          <p:nvPr/>
        </p:nvSpPr>
        <p:spPr bwMode="auto">
          <a:xfrm rot="5400000">
            <a:off x="3981450" y="4095750"/>
            <a:ext cx="304799" cy="6476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2079" name="WordArt 31"/>
          <p:cNvSpPr>
            <a:spLocks noChangeArrowheads="1" noChangeShapeType="1" noTextEdit="1"/>
          </p:cNvSpPr>
          <p:nvPr/>
        </p:nvSpPr>
        <p:spPr bwMode="auto">
          <a:xfrm rot="5400000">
            <a:off x="3981449" y="4476751"/>
            <a:ext cx="304801" cy="6476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2080" name="WordArt 32"/>
          <p:cNvSpPr>
            <a:spLocks noChangeArrowheads="1" noChangeShapeType="1" noTextEdit="1"/>
          </p:cNvSpPr>
          <p:nvPr/>
        </p:nvSpPr>
        <p:spPr bwMode="auto">
          <a:xfrm rot="16200000">
            <a:off x="4743449" y="4095751"/>
            <a:ext cx="304799" cy="6476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2081" name="WordArt 33"/>
          <p:cNvSpPr>
            <a:spLocks noChangeArrowheads="1" noChangeShapeType="1" noTextEdit="1"/>
          </p:cNvSpPr>
          <p:nvPr/>
        </p:nvSpPr>
        <p:spPr bwMode="auto">
          <a:xfrm rot="16200000">
            <a:off x="4743450" y="4476750"/>
            <a:ext cx="304799" cy="6476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3</a:t>
            </a: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0" y="0"/>
            <a:ext cx="9144000" cy="533400"/>
            <a:chOff x="528" y="144"/>
            <a:chExt cx="4416" cy="301"/>
          </a:xfrm>
        </p:grpSpPr>
        <p:graphicFrame>
          <p:nvGraphicFramePr>
            <p:cNvPr id="2105" name="Object 57"/>
            <p:cNvGraphicFramePr>
              <a:graphicFrameLocks noChangeAspect="1"/>
            </p:cNvGraphicFramePr>
            <p:nvPr/>
          </p:nvGraphicFramePr>
          <p:xfrm>
            <a:off x="528" y="144"/>
            <a:ext cx="768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2" name="Bitmap Image" r:id="rId5" imgW="5296639" imgH="2076740" progId="PBrush">
                    <p:embed/>
                  </p:oleObj>
                </mc:Choice>
                <mc:Fallback>
                  <p:oleObj name="Bitmap Image" r:id="rId5" imgW="5296639" imgH="2076740" progId="PBrush">
                    <p:embed/>
                    <p:pic>
                      <p:nvPicPr>
                        <p:cNvPr id="0" name="Picture 2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144"/>
                          <a:ext cx="768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06" name="Object 58"/>
            <p:cNvGraphicFramePr>
              <a:graphicFrameLocks noChangeAspect="1"/>
            </p:cNvGraphicFramePr>
            <p:nvPr/>
          </p:nvGraphicFramePr>
          <p:xfrm>
            <a:off x="1248" y="144"/>
            <a:ext cx="768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3" name="Bitmap Image" r:id="rId7" imgW="5296639" imgH="2076740" progId="PBrush">
                    <p:embed/>
                  </p:oleObj>
                </mc:Choice>
                <mc:Fallback>
                  <p:oleObj name="Bitmap Image" r:id="rId7" imgW="5296639" imgH="2076740" progId="PBrush">
                    <p:embed/>
                    <p:pic>
                      <p:nvPicPr>
                        <p:cNvPr id="0" name="Picture 2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144"/>
                          <a:ext cx="768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07" name="Object 59"/>
            <p:cNvGraphicFramePr>
              <a:graphicFrameLocks noChangeAspect="1"/>
            </p:cNvGraphicFramePr>
            <p:nvPr/>
          </p:nvGraphicFramePr>
          <p:xfrm>
            <a:off x="2016" y="144"/>
            <a:ext cx="768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" name="Bitmap Image" r:id="rId8" imgW="5296639" imgH="2076740" progId="PBrush">
                    <p:embed/>
                  </p:oleObj>
                </mc:Choice>
                <mc:Fallback>
                  <p:oleObj name="Bitmap Image" r:id="rId8" imgW="5296639" imgH="2076740" progId="PBrush">
                    <p:embed/>
                    <p:pic>
                      <p:nvPicPr>
                        <p:cNvPr id="0" name="Picture 2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144"/>
                          <a:ext cx="768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08" name="Object 60"/>
            <p:cNvGraphicFramePr>
              <a:graphicFrameLocks noChangeAspect="1"/>
            </p:cNvGraphicFramePr>
            <p:nvPr/>
          </p:nvGraphicFramePr>
          <p:xfrm>
            <a:off x="2736" y="144"/>
            <a:ext cx="768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5" name="Bitmap Image" r:id="rId9" imgW="5296639" imgH="2076740" progId="PBrush">
                    <p:embed/>
                  </p:oleObj>
                </mc:Choice>
                <mc:Fallback>
                  <p:oleObj name="Bitmap Image" r:id="rId9" imgW="5296639" imgH="2076740" progId="PBrush">
                    <p:embed/>
                    <p:pic>
                      <p:nvPicPr>
                        <p:cNvPr id="0" name="Picture 2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144"/>
                          <a:ext cx="768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09" name="Object 61"/>
            <p:cNvGraphicFramePr>
              <a:graphicFrameLocks noChangeAspect="1"/>
            </p:cNvGraphicFramePr>
            <p:nvPr/>
          </p:nvGraphicFramePr>
          <p:xfrm>
            <a:off x="3408" y="144"/>
            <a:ext cx="768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6" name="Bitmap Image" r:id="rId10" imgW="5296639" imgH="2076740" progId="PBrush">
                    <p:embed/>
                  </p:oleObj>
                </mc:Choice>
                <mc:Fallback>
                  <p:oleObj name="Bitmap Image" r:id="rId10" imgW="5296639" imgH="2076740" progId="PBrush">
                    <p:embed/>
                    <p:pic>
                      <p:nvPicPr>
                        <p:cNvPr id="0" name="Picture 2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144"/>
                          <a:ext cx="768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10" name="Object 62"/>
            <p:cNvGraphicFramePr>
              <a:graphicFrameLocks noChangeAspect="1"/>
            </p:cNvGraphicFramePr>
            <p:nvPr/>
          </p:nvGraphicFramePr>
          <p:xfrm>
            <a:off x="4176" y="144"/>
            <a:ext cx="768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7" name="Bitmap Image" r:id="rId11" imgW="5296639" imgH="2076740" progId="PBrush">
                    <p:embed/>
                  </p:oleObj>
                </mc:Choice>
                <mc:Fallback>
                  <p:oleObj name="Bitmap Image" r:id="rId11" imgW="5296639" imgH="2076740" progId="PBrush">
                    <p:embed/>
                    <p:pic>
                      <p:nvPicPr>
                        <p:cNvPr id="0" name="Picture 2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" y="144"/>
                          <a:ext cx="768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Title 1"/>
          <p:cNvSpPr txBox="1">
            <a:spLocks/>
          </p:cNvSpPr>
          <p:nvPr/>
        </p:nvSpPr>
        <p:spPr>
          <a:xfrm>
            <a:off x="0" y="-53340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Oral </a:t>
            </a:r>
            <a:r>
              <a:rPr lang="en-US" dirty="0" smtClean="0">
                <a:latin typeface="+mj-lt"/>
                <a:ea typeface="+mj-ea"/>
                <a:cs typeface="+mj-cs"/>
              </a:rPr>
              <a:t>activity: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Describe the pictures in Chinese.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You need to memorize your number 4, and say it to Ms. Feng to get an oral quiz grade.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10270" y="5718313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Subject + </a:t>
            </a:r>
            <a:r>
              <a:rPr lang="zh-CN" altLang="en-US" sz="1200" dirty="0" smtClean="0">
                <a:solidFill>
                  <a:srgbClr val="FF0000"/>
                </a:solidFill>
              </a:rPr>
              <a:t>长得 </a:t>
            </a:r>
            <a:r>
              <a:rPr lang="en-US" sz="1200" dirty="0" smtClean="0">
                <a:solidFill>
                  <a:srgbClr val="FF0000"/>
                </a:solidFill>
              </a:rPr>
              <a:t>+ </a:t>
            </a:r>
            <a:r>
              <a:rPr lang="zh-CN" altLang="en-US" sz="1200" dirty="0" smtClean="0">
                <a:solidFill>
                  <a:srgbClr val="FF0000"/>
                </a:solidFill>
              </a:rPr>
              <a:t>很 </a:t>
            </a:r>
            <a:r>
              <a:rPr lang="en-US" altLang="zh-CN" sz="1200" dirty="0" smtClean="0">
                <a:solidFill>
                  <a:srgbClr val="FF0000"/>
                </a:solidFill>
              </a:rPr>
              <a:t>+ </a:t>
            </a:r>
            <a:r>
              <a:rPr lang="en-US" altLang="zh-CN" sz="1200" dirty="0" err="1" smtClean="0">
                <a:solidFill>
                  <a:srgbClr val="FF0000"/>
                </a:solidFill>
              </a:rPr>
              <a:t>adj</a:t>
            </a:r>
            <a:r>
              <a:rPr lang="zh-CN" altLang="en-US" sz="1200" dirty="0" smtClean="0">
                <a:solidFill>
                  <a:srgbClr val="FF0000"/>
                </a:solidFill>
              </a:rPr>
              <a:t>。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57870" y="5996891"/>
            <a:ext cx="3646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Subject + has + </a:t>
            </a:r>
            <a:r>
              <a:rPr lang="en-US" sz="1200" dirty="0" err="1" smtClean="0">
                <a:solidFill>
                  <a:srgbClr val="7030A0"/>
                </a:solidFill>
              </a:rPr>
              <a:t>adj</a:t>
            </a:r>
            <a:r>
              <a:rPr lang="en-US" sz="1200" dirty="0" smtClean="0">
                <a:solidFill>
                  <a:srgbClr val="7030A0"/>
                </a:solidFill>
              </a:rPr>
              <a:t>  + body part.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86470" y="6327913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Subject + </a:t>
            </a:r>
            <a:r>
              <a:rPr lang="en-US" sz="1200" dirty="0" err="1" smtClean="0">
                <a:solidFill>
                  <a:srgbClr val="00B050"/>
                </a:solidFill>
              </a:rPr>
              <a:t>bu</a:t>
            </a:r>
            <a:r>
              <a:rPr lang="en-US" sz="1200" dirty="0" smtClean="0">
                <a:solidFill>
                  <a:srgbClr val="00B050"/>
                </a:solidFill>
              </a:rPr>
              <a:t> + adj1 + ye + </a:t>
            </a:r>
            <a:r>
              <a:rPr lang="en-US" sz="1200" dirty="0" err="1" smtClean="0">
                <a:solidFill>
                  <a:srgbClr val="00B050"/>
                </a:solidFill>
              </a:rPr>
              <a:t>bu</a:t>
            </a:r>
            <a:r>
              <a:rPr lang="en-US" sz="1200" dirty="0" smtClean="0">
                <a:solidFill>
                  <a:srgbClr val="00B050"/>
                </a:solidFill>
              </a:rPr>
              <a:t> + adj2</a:t>
            </a:r>
            <a:endParaRPr lang="en-US" sz="1200" dirty="0">
              <a:solidFill>
                <a:srgbClr val="00B050"/>
              </a:solidFill>
            </a:endParaRPr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0" y="533400"/>
            <a:ext cx="2886075" cy="200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9467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829</Words>
  <Application>Microsoft Office PowerPoint</Application>
  <PresentationFormat>On-screen Show (4:3)</PresentationFormat>
  <Paragraphs>194</Paragraphs>
  <Slides>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宋体</vt:lpstr>
      <vt:lpstr>Arial</vt:lpstr>
      <vt:lpstr>Calibri</vt:lpstr>
      <vt:lpstr>Impact</vt:lpstr>
      <vt:lpstr>Times New Roman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Emory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 Feng</dc:creator>
  <cp:lastModifiedBy>Feng, Jia</cp:lastModifiedBy>
  <cp:revision>124</cp:revision>
  <dcterms:created xsi:type="dcterms:W3CDTF">2013-02-24T22:28:50Z</dcterms:created>
  <dcterms:modified xsi:type="dcterms:W3CDTF">2016-02-22T14:07:10Z</dcterms:modified>
</cp:coreProperties>
</file>