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ink/ink6.xml" ContentType="application/inkml+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ink/ink5.xml" ContentType="application/inkml+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Override PartName="/ppt/ink/ink2.xml" ContentType="application/inkml+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9" r:id="rId2"/>
    <p:sldId id="259" r:id="rId3"/>
    <p:sldId id="260" r:id="rId4"/>
    <p:sldId id="261" r:id="rId5"/>
    <p:sldId id="264" r:id="rId6"/>
    <p:sldId id="263" r:id="rId7"/>
    <p:sldId id="270" r:id="rId8"/>
    <p:sldId id="272"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63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24C8A-7C4D-40DF-ACD2-75CD6262DB1B}" type="datetimeFigureOut">
              <a:rPr lang="en-US" smtClean="0"/>
              <a:pPr/>
              <a:t>9/20/2015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B4BFC9-3198-4E69-8539-678CAF3E618B}" type="slidenum">
              <a:rPr lang="en-US" smtClean="0"/>
              <a:pPr/>
              <a:t>‹#›</a:t>
            </a:fld>
            <a:endParaRPr lang="en-US"/>
          </a:p>
        </p:txBody>
      </p:sp>
    </p:spTree>
    <p:extLst>
      <p:ext uri="{BB962C8B-B14F-4D97-AF65-F5344CB8AC3E}">
        <p14:creationId xmlns="" xmlns:p14="http://schemas.microsoft.com/office/powerpoint/2010/main" val="37845308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3-02-19T18:33:14.2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8546 10523,'18'0,"0"0,-18 0,18 0,0 0,-18 0,36 0,1 0,-37 0,36 0,-18 0,-18 0,18 0,0 0,1 0,-19 0,18 0,0 0,-18 0,18 0,0-18,0 18,-18 0,18 0,1 0,-1 0,-18 0,18 0,0 0,-18 0,18 0,0 0,0 0,-18 0,19 0,-1 0,0 0,-18 0,18 0,0 0,-18 0,18 0,0 0,1 0,-19 0,18 0,0 0,0 0,-18 0,18 0,0 0</inkml:trace>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3-02-19T18:33:21.7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14170 11684,'18'0,"0"0,0 0,-18 0,18 0,1 0,-1 0,-18 0,18 0,0 0,-18 0,18 0,-18-18,18 18,0 0,-18 0,19 0,-19 0,18 0,0 0,-18 0,18 0,0 0,-18 0,18 0,0 0,1 0,-19 0,18 0,0 0,0 0</inkml:trace>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3-02-19T18:33:27.5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10741 11067,'0'0,"0"0,18 0,0 0,18 0,1 0,-19 0,18 0,-18 0,0 0,1 0,-1 0,-18 0,18 0,0 0,0 0,-18 0,18 0,0 0,-18 0,19 0,-1 0,0 0,-18 0,18 0,0 0,0 0,-18 0,18 0,1 0,-19 0,18 0,0 0,0 0,-18 0,0 0,18 0,0 0,0 0,-18 0,0 0,19 0,-1 0,-18 0,18 0,0 0,0 0,-18 0,18 0,0 0</inkml:trace>
</inkml:ink>
</file>

<file path=ppt/ink/ink4.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3-02-19T18:33:29.5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9834 14986,'0'0,"18"0,-18-18,36 18,0 0,-36 0,37 0,-19 0,0 0,0 0,0 0,-18 0,18 0,1 0,-1 0,-18 0,18 0,0 0,-18 0,18 0,0 0,0 0,-18 0,37 0,-19 0,0 0,0 0,0 0,-18 0,18 0,-18 0,19 0,-1 0,-18 0,18 0,0 0,-18 0,18 0,-18 0,18 0,0 0,-18 0,19 0,-1 0,0 0,-18 0,18 0,0 0,0 0,-18 0,18 0,1 0,-19 0,18 0,0 0,0 0</inkml:trace>
</inkml:ink>
</file>

<file path=ppt/ink/ink5.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3-02-19T18:33:33.6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14406 14405,'18'0,"0"0,0 0,18 0,1 0,-37 0,36 0,-18 0,-18 0,18 0,-18 19,18-19,1 0,-19 0,18 0,0 0,0 0,-18 0,18 0,0 0,-18 0,18 0,19 0,-19 0,18 0,-18 0,-18 0,18 0,1 0,-1 0,-18 0,18 0,0 0,0 0,-18 0,18 0,0 0,-18 0,19 0,-1 0,0 0</inkml:trace>
</inkml:ink>
</file>

<file path=ppt/ink/ink6.xml><?xml version="1.0" encoding="utf-8"?>
<inkml:ink xmlns:inkml="http://www.w3.org/2003/InkML">
  <inkml:definitions>
    <inkml:context xml:id="ctx0">
      <inkml:inkSource xml:id="inkSrc0">
        <inkml:traceFormat>
          <inkml:channel name="X" type="integer" max="1680" units="cm"/>
          <inkml:channel name="Y" type="integer" max="1050" units="cm"/>
        </inkml:traceFormat>
        <inkml:channelProperties>
          <inkml:channelProperty channel="X" name="resolution" value="28.33052" units="1/cm"/>
          <inkml:channelProperty channel="Y" name="resolution" value="28.37838" units="1/cm"/>
        </inkml:channelProperties>
      </inkml:inkSource>
      <inkml:timestamp xml:id="ts0" timeString="2013-02-19T19:38:03.6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11575 12265,'0'0,"0"0,37 0,-19 0,0 0,0 18,0-18,0 0,-18 0,19 0,-1 0,-18 0,18 0,0 0,0 0,-18 0,18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2BF39-4C48-4C49-AB14-6A4DCA6805E5}" type="datetimeFigureOut">
              <a:rPr lang="en-US" smtClean="0"/>
              <a:pPr/>
              <a:t>9/20/2015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C079B-E6B9-4D09-9F72-56F1ED6D6158}" type="slidenum">
              <a:rPr lang="en-US" smtClean="0"/>
              <a:pPr/>
              <a:t>‹#›</a:t>
            </a:fld>
            <a:endParaRPr lang="en-US"/>
          </a:p>
        </p:txBody>
      </p:sp>
    </p:spTree>
    <p:extLst>
      <p:ext uri="{BB962C8B-B14F-4D97-AF65-F5344CB8AC3E}">
        <p14:creationId xmlns="" xmlns:p14="http://schemas.microsoft.com/office/powerpoint/2010/main" val="134011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子</a:t>
            </a:r>
            <a:endParaRPr lang="en-US" dirty="0"/>
          </a:p>
        </p:txBody>
      </p:sp>
      <p:sp>
        <p:nvSpPr>
          <p:cNvPr id="4" name="Slide Number Placeholder 3"/>
          <p:cNvSpPr>
            <a:spLocks noGrp="1"/>
          </p:cNvSpPr>
          <p:nvPr>
            <p:ph type="sldNum" sz="quarter" idx="10"/>
          </p:nvPr>
        </p:nvSpPr>
        <p:spPr/>
        <p:txBody>
          <a:bodyPr/>
          <a:lstStyle/>
          <a:p>
            <a:fld id="{3B852663-67CC-430B-84F3-DD67A35F5239}" type="slidenum">
              <a:rPr lang="en-US" smtClean="0"/>
              <a:pPr/>
              <a:t>6</a:t>
            </a:fld>
            <a:endParaRPr lang="en-US"/>
          </a:p>
        </p:txBody>
      </p:sp>
    </p:spTree>
    <p:extLst>
      <p:ext uri="{BB962C8B-B14F-4D97-AF65-F5344CB8AC3E}">
        <p14:creationId xmlns="" xmlns:p14="http://schemas.microsoft.com/office/powerpoint/2010/main" val="409200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39983F-BF3F-4B7C-ADFC-0EC58563BFE5}"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9983F-BF3F-4B7C-ADFC-0EC58563BFE5}"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9983F-BF3F-4B7C-ADFC-0EC58563BFE5}"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9983F-BF3F-4B7C-ADFC-0EC58563BFE5}"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9983F-BF3F-4B7C-ADFC-0EC58563BFE5}" type="datetimeFigureOut">
              <a:rPr lang="en-US" smtClean="0"/>
              <a:pPr/>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9983F-BF3F-4B7C-ADFC-0EC58563BFE5}" type="datetimeFigureOut">
              <a:rPr lang="en-US" smtClean="0"/>
              <a:pPr/>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9983F-BF3F-4B7C-ADFC-0EC58563BFE5}" type="datetimeFigureOut">
              <a:rPr lang="en-US" smtClean="0"/>
              <a:pPr/>
              <a:t>9/20/2015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9983F-BF3F-4B7C-ADFC-0EC58563BFE5}" type="datetimeFigureOut">
              <a:rPr lang="en-US" smtClean="0"/>
              <a:pPr/>
              <a:t>9/20/2015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9983F-BF3F-4B7C-ADFC-0EC58563BFE5}" type="datetimeFigureOut">
              <a:rPr lang="en-US" smtClean="0"/>
              <a:pPr/>
              <a:t>9/20/2015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9983F-BF3F-4B7C-ADFC-0EC58563BFE5}" type="datetimeFigureOut">
              <a:rPr lang="en-US" smtClean="0"/>
              <a:pPr/>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9983F-BF3F-4B7C-ADFC-0EC58563BFE5}" type="datetimeFigureOut">
              <a:rPr lang="en-US" smtClean="0"/>
              <a:pPr/>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F305D-8CDF-454D-93E7-18D177EA04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9983F-BF3F-4B7C-ADFC-0EC58563BFE5}" type="datetimeFigureOut">
              <a:rPr lang="en-US" smtClean="0"/>
              <a:pPr/>
              <a:t>9/20/2015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F305D-8CDF-454D-93E7-18D177EA04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m/url?sa=i&amp;rct=j&amp;q=hot+weather&amp;source=images&amp;cd=&amp;cad=rja&amp;docid=hffgEtXxlbMkpM&amp;tbnid=WhjrksvKJXleOM:&amp;ved=0CAUQjRw&amp;url=http://www.brucesussman.com/climate-patterns/portland-summer-2012-outlook/&amp;ei=uGsiUa-qDIqo9gSt1oGwBw&amp;bvm=bv.42553238,d.eWU&amp;psig=AFQjCNHKWaegXIR1GKtOgA84V7ZsPZvSlw&amp;ust=1361296682061274" TargetMode="External"/><Relationship Id="rId3" Type="http://schemas.openxmlformats.org/officeDocument/2006/relationships/image" Target="../media/image1.jpeg"/><Relationship Id="rId7" Type="http://schemas.openxmlformats.org/officeDocument/2006/relationships/image" Target="../media/image3.gif"/><Relationship Id="rId2" Type="http://schemas.openxmlformats.org/officeDocument/2006/relationships/hyperlink" Target="http://www.google.com/url?sa=i&amp;rct=j&amp;q=have+a+fever&amp;source=images&amp;cd=&amp;cad=rja&amp;docid=g6oVEQAAiRYerM&amp;tbnid=ux0BgAHJ98xNmM:&amp;ved=0CAUQjRw&amp;url=http://www.activehealthinstitute.com/blog/injury-and-prevention/fever-may-help-fight-off-that-cold-or-flu/&amp;ei=umoiUd7YF4Hg8wT0woGgBQ&amp;bvm=bv.42553238,d.eWU&amp;psig=AFQjCNHy_4CYF1Mf3AaxFPIhOp6uXKz3-g&amp;ust=1361296356827041" TargetMode="External"/><Relationship Id="rId1" Type="http://schemas.openxmlformats.org/officeDocument/2006/relationships/slideLayout" Target="../slideLayouts/slideLayout7.xml"/><Relationship Id="rId6" Type="http://schemas.openxmlformats.org/officeDocument/2006/relationships/hyperlink" Target="http://www.google.com/url?sa=i&amp;rct=j&amp;q=no+school+today&amp;source=images&amp;cd=&amp;cad=rja&amp;docid=S0_EfYjGKyst3M&amp;tbnid=C95oT90NLH2T4M:&amp;ved=0CAUQjRw&amp;url=http://www.christart.com/christianbooks/read/5083/1&amp;ei=fmsiUfzJCYXc8ASth4EQ&amp;bvm=bv.42553238,d.eWU&amp;psig=AFQjCNHezmn6sQf69dL4sT81QSJwtxmHzQ&amp;ust=1361296634363691" TargetMode="External"/><Relationship Id="rId5" Type="http://schemas.openxmlformats.org/officeDocument/2006/relationships/image" Target="../media/image2.jpeg"/><Relationship Id="rId4" Type="http://schemas.openxmlformats.org/officeDocument/2006/relationships/hyperlink" Target="http://www.google.com/url?sa=i&amp;rct=j&amp;q=see+doctor&amp;source=images&amp;cd=&amp;cad=rja&amp;docid=Ty8yeRJZLWRDaM&amp;tbnid=Cy9KUdYaKVK_NM:&amp;ved=0CAUQjRw&amp;url=http://women.webmd.com/rm-quiz-painful-periods&amp;ei=BWsiUdCkMIXW9QTE0IGICQ&amp;bvm=bv.42553238,d.eWU&amp;psig=AFQjCNG8KsykE4aC9soI0Ec-hFusOLRClg&amp;ust=1361296475157627" TargetMode="Externa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url?sa=i&amp;rct=j&amp;q=hot+weather&amp;source=images&amp;cd=&amp;cad=rja&amp;docid=hffgEtXxlbMkpM&amp;tbnid=WhjrksvKJXleOM:&amp;ved=0CAUQjRw&amp;url=http://www.brucesussman.com/climate-patterns/portland-summer-2012-outlook/&amp;ei=uGsiUa-qDIqo9gSt1oGwBw&amp;bvm=bv.42553238,d.eWU&amp;psig=AFQjCNHKWaegXIR1GKtOgA84V7ZsPZvSlw&amp;ust=1361296682061274" TargetMode="External"/><Relationship Id="rId3" Type="http://schemas.openxmlformats.org/officeDocument/2006/relationships/image" Target="../media/image1.jpeg"/><Relationship Id="rId7" Type="http://schemas.openxmlformats.org/officeDocument/2006/relationships/image" Target="../media/image3.gif"/><Relationship Id="rId2" Type="http://schemas.openxmlformats.org/officeDocument/2006/relationships/hyperlink" Target="http://www.google.com/url?sa=i&amp;rct=j&amp;q=have+a+fever&amp;source=images&amp;cd=&amp;cad=rja&amp;docid=g6oVEQAAiRYerM&amp;tbnid=ux0BgAHJ98xNmM:&amp;ved=0CAUQjRw&amp;url=http://www.activehealthinstitute.com/blog/injury-and-prevention/fever-may-help-fight-off-that-cold-or-flu/&amp;ei=umoiUd7YF4Hg8wT0woGgBQ&amp;bvm=bv.42553238,d.eWU&amp;psig=AFQjCNHy_4CYF1Mf3AaxFPIhOp6uXKz3-g&amp;ust=1361296356827041" TargetMode="External"/><Relationship Id="rId1" Type="http://schemas.openxmlformats.org/officeDocument/2006/relationships/slideLayout" Target="../slideLayouts/slideLayout7.xml"/><Relationship Id="rId6" Type="http://schemas.openxmlformats.org/officeDocument/2006/relationships/hyperlink" Target="http://www.google.com/url?sa=i&amp;rct=j&amp;q=no+school+today&amp;source=images&amp;cd=&amp;cad=rja&amp;docid=S0_EfYjGKyst3M&amp;tbnid=C95oT90NLH2T4M:&amp;ved=0CAUQjRw&amp;url=http://www.christart.com/christianbooks/read/5083/1&amp;ei=fmsiUfzJCYXc8ASth4EQ&amp;bvm=bv.42553238,d.eWU&amp;psig=AFQjCNHezmn6sQf69dL4sT81QSJwtxmHzQ&amp;ust=1361296634363691" TargetMode="External"/><Relationship Id="rId5" Type="http://schemas.openxmlformats.org/officeDocument/2006/relationships/image" Target="../media/image2.jpeg"/><Relationship Id="rId4" Type="http://schemas.openxmlformats.org/officeDocument/2006/relationships/hyperlink" Target="http://www.google.com/url?sa=i&amp;rct=j&amp;q=see+doctor&amp;source=images&amp;cd=&amp;cad=rja&amp;docid=Ty8yeRJZLWRDaM&amp;tbnid=Cy9KUdYaKVK_NM:&amp;ved=0CAUQjRw&amp;url=http://women.webmd.com/rm-quiz-painful-periods&amp;ei=BWsiUdCkMIXW9QTE0IGICQ&amp;bvm=bv.42553238,d.eWU&amp;psig=AFQjCNG8KsykE4aC9soI0Ec-hFusOLRClg&amp;ust=1361296475157627" TargetMode="Externa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hot+weather&amp;source=images&amp;cd=&amp;cad=rja&amp;docid=hffgEtXxlbMkpM&amp;tbnid=WhjrksvKJXleOM:&amp;ved=0CAUQjRw&amp;url=http://www.brucesussman.com/climate-patterns/portland-summer-2012-outlook/&amp;ei=uGsiUa-qDIqo9gSt1oGwBw&amp;bvm=bv.42553238,d.eWU&amp;psig=AFQjCNHKWaegXIR1GKtOgA84V7ZsPZvSlw&amp;ust=1361296682061274" TargetMode="External"/><Relationship Id="rId3" Type="http://schemas.openxmlformats.org/officeDocument/2006/relationships/image" Target="../media/image1.jpeg"/><Relationship Id="rId7" Type="http://schemas.openxmlformats.org/officeDocument/2006/relationships/image" Target="../media/image3.gif"/><Relationship Id="rId2" Type="http://schemas.openxmlformats.org/officeDocument/2006/relationships/hyperlink" Target="http://www.google.com/url?sa=i&amp;rct=j&amp;q=have+a+fever&amp;source=images&amp;cd=&amp;cad=rja&amp;docid=g6oVEQAAiRYerM&amp;tbnid=ux0BgAHJ98xNmM:&amp;ved=0CAUQjRw&amp;url=http://www.activehealthinstitute.com/blog/injury-and-prevention/fever-may-help-fight-off-that-cold-or-flu/&amp;ei=umoiUd7YF4Hg8wT0woGgBQ&amp;bvm=bv.42553238,d.eWU&amp;psig=AFQjCNHy_4CYF1Mf3AaxFPIhOp6uXKz3-g&amp;ust=1361296356827041" TargetMode="External"/><Relationship Id="rId1" Type="http://schemas.openxmlformats.org/officeDocument/2006/relationships/slideLayout" Target="../slideLayouts/slideLayout7.xml"/><Relationship Id="rId6" Type="http://schemas.openxmlformats.org/officeDocument/2006/relationships/hyperlink" Target="http://www.google.com/url?sa=i&amp;rct=j&amp;q=no+school+today&amp;source=images&amp;cd=&amp;cad=rja&amp;docid=S0_EfYjGKyst3M&amp;tbnid=C95oT90NLH2T4M:&amp;ved=0CAUQjRw&amp;url=http://www.christart.com/christianbooks/read/5083/1&amp;ei=fmsiUfzJCYXc8ASth4EQ&amp;bvm=bv.42553238,d.eWU&amp;psig=AFQjCNHezmn6sQf69dL4sT81QSJwtxmHzQ&amp;ust=1361296634363691" TargetMode="External"/><Relationship Id="rId5" Type="http://schemas.openxmlformats.org/officeDocument/2006/relationships/image" Target="../media/image2.jpeg"/><Relationship Id="rId4" Type="http://schemas.openxmlformats.org/officeDocument/2006/relationships/hyperlink" Target="http://www.google.com/url?sa=i&amp;rct=j&amp;q=see+doctor&amp;source=images&amp;cd=&amp;cad=rja&amp;docid=Ty8yeRJZLWRDaM&amp;tbnid=Cy9KUdYaKVK_NM:&amp;ved=0CAUQjRw&amp;url=http://women.webmd.com/rm-quiz-painful-periods&amp;ei=BWsiUdCkMIXW9QTE0IGICQ&amp;bvm=bv.42553238,d.eWU&amp;psig=AFQjCNG8KsykE4aC9soI0Ec-hFusOLRClg&amp;ust=1361296475157627" TargetMode="Externa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8.emf"/><Relationship Id="rId12" Type="http://schemas.openxmlformats.org/officeDocument/2006/relationships/customXml" Target="../ink/ink5.xml"/><Relationship Id="rId2" Type="http://schemas.openxmlformats.org/officeDocument/2006/relationships/notesSlide" Target="../notesSlides/notesSlide1.xml"/><Relationship Id="rId16"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customXml" Target="../ink/ink6.xm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emf"/><Relationship Id="rId1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l"/>
            <a:r>
              <a:rPr lang="en-US" sz="2000" dirty="0" smtClean="0">
                <a:solidFill>
                  <a:schemeClr val="tx1"/>
                </a:solidFill>
              </a:rPr>
              <a:t>I marked 4 students “cheated” last week on IC.</a:t>
            </a:r>
          </a:p>
          <a:p>
            <a:pPr algn="l"/>
            <a:r>
              <a:rPr lang="en-US" sz="2000" dirty="0" smtClean="0">
                <a:solidFill>
                  <a:schemeClr val="tx1"/>
                </a:solidFill>
              </a:rPr>
              <a:t>If you are caught cheating, here is what you can do:</a:t>
            </a:r>
          </a:p>
          <a:p>
            <a:pPr marL="514350" indent="-514350" algn="l">
              <a:buAutoNum type="arabicPeriod"/>
            </a:pPr>
            <a:r>
              <a:rPr lang="en-US" sz="2000" dirty="0" smtClean="0">
                <a:solidFill>
                  <a:schemeClr val="tx1"/>
                </a:solidFill>
              </a:rPr>
              <a:t>Come to my tutorial, redo the work.</a:t>
            </a:r>
          </a:p>
          <a:p>
            <a:pPr marL="514350" indent="-514350" algn="l"/>
            <a:r>
              <a:rPr lang="en-US" sz="2000" dirty="0" smtClean="0">
                <a:solidFill>
                  <a:schemeClr val="tx1"/>
                </a:solidFill>
              </a:rPr>
              <a:t>or</a:t>
            </a:r>
          </a:p>
          <a:p>
            <a:pPr marL="514350" indent="-514350" algn="l"/>
            <a:r>
              <a:rPr lang="en-US" sz="2000" dirty="0" smtClean="0">
                <a:solidFill>
                  <a:schemeClr val="tx1"/>
                </a:solidFill>
              </a:rPr>
              <a:t>2.  Take a quiz on the work you cheated on and pass it.</a:t>
            </a:r>
          </a:p>
          <a:p>
            <a:pPr marL="514350" indent="-514350" algn="l"/>
            <a:r>
              <a:rPr lang="en-US" sz="2000" dirty="0" smtClean="0">
                <a:solidFill>
                  <a:schemeClr val="tx1"/>
                </a:solidFill>
              </a:rPr>
              <a:t>I will take off “cheated” on IC only if you do 1 or 2.</a:t>
            </a:r>
          </a:p>
          <a:p>
            <a:pPr marL="514350" indent="-514350" algn="l"/>
            <a:r>
              <a:rPr lang="en-US" sz="2000" dirty="0" smtClean="0">
                <a:solidFill>
                  <a:schemeClr val="tx1"/>
                </a:solidFill>
              </a:rPr>
              <a:t>If you don’t do 1 or 2, that comment will be your record on IC.</a:t>
            </a:r>
          </a:p>
          <a:p>
            <a:pPr marL="514350" indent="-514350" algn="l"/>
            <a:endParaRPr lang="en-US" sz="2000" dirty="0" smtClean="0">
              <a:solidFill>
                <a:schemeClr val="tx1"/>
              </a:solidFill>
            </a:endParaRPr>
          </a:p>
          <a:p>
            <a:pPr marL="514350" indent="-514350" algn="l"/>
            <a:r>
              <a:rPr lang="en-US" sz="2000" dirty="0" smtClean="0">
                <a:solidFill>
                  <a:schemeClr val="tx1"/>
                </a:solidFill>
              </a:rPr>
              <a:t>If you are getting your answers from online translate tool, the highest grade you will get for that assignment will be </a:t>
            </a:r>
            <a:r>
              <a:rPr lang="en-US" sz="2000" dirty="0" smtClean="0">
                <a:solidFill>
                  <a:srgbClr val="FF0000"/>
                </a:solidFill>
              </a:rPr>
              <a:t>60%</a:t>
            </a:r>
            <a:r>
              <a:rPr lang="en-US" sz="2000" dirty="0" smtClean="0">
                <a:solidFill>
                  <a:schemeClr val="tx1"/>
                </a:solidFill>
              </a:rPr>
              <a:t>, because:</a:t>
            </a:r>
          </a:p>
          <a:p>
            <a:pPr marL="514350" indent="-514350" algn="l">
              <a:buAutoNum type="arabicPeriod"/>
            </a:pPr>
            <a:r>
              <a:rPr lang="en-US" sz="2000" dirty="0" smtClean="0">
                <a:solidFill>
                  <a:schemeClr val="tx1"/>
                </a:solidFill>
              </a:rPr>
              <a:t>You don’t know what you put on your paper, you are not leaning anything.</a:t>
            </a:r>
          </a:p>
          <a:p>
            <a:pPr marL="514350" indent="-514350" algn="l">
              <a:buAutoNum type="arabicPeriod"/>
            </a:pPr>
            <a:r>
              <a:rPr lang="en-US" sz="2000" dirty="0" smtClean="0">
                <a:solidFill>
                  <a:schemeClr val="tx1"/>
                </a:solidFill>
              </a:rPr>
              <a:t>That is cheating.</a:t>
            </a:r>
          </a:p>
          <a:p>
            <a:pPr marL="514350" indent="-514350" algn="l">
              <a:buAutoNum type="arabicPeriod"/>
            </a:pPr>
            <a:r>
              <a:rPr lang="en-US" sz="2000" dirty="0" smtClean="0">
                <a:solidFill>
                  <a:schemeClr val="tx1"/>
                </a:solidFill>
              </a:rPr>
              <a:t>You don’t need to do that, you have all the words you need on your notes.</a:t>
            </a:r>
          </a:p>
          <a:p>
            <a:pPr marL="514350" indent="-514350" algn="l">
              <a:buAutoNum type="arabicPeriod"/>
            </a:pPr>
            <a:endParaRPr lang="en-US" sz="2000" dirty="0" smtClean="0">
              <a:solidFill>
                <a:schemeClr val="tx1"/>
              </a:solidFill>
            </a:endParaRPr>
          </a:p>
          <a:p>
            <a:pPr marL="514350" indent="-514350" algn="l"/>
            <a:r>
              <a:rPr lang="en-US" sz="2000" dirty="0" smtClean="0">
                <a:solidFill>
                  <a:schemeClr val="tx1"/>
                </a:solidFill>
              </a:rPr>
              <a:t>Next week, you will have your sickness Unit Test, if you are still copying all the time, you most likely will fail your test again, which will make passing this class very hard! So stop cheating and use your notes.</a:t>
            </a:r>
            <a:endParaRPr lang="en-US"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63500" y="-1539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215900" y="-15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368300" y="1508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520700" y="3032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673100" y="4556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hQSERUUExQVFRUUFxgXFxgYFxQXGhwYGBwXFxgVGhUYHCYeGBkjGhcXIC8gIycpLCwsFR4xNTAqNSYrLCkBCQoKDgwOGg8PGikfHCQsLCwsLCwpKSksLCwsKSwpKSwsKSwsLCwpLCwsKSksLCwsKSwsKSksLCksKSwsLCktKf/AABEIAQoAvQMBIgACEQEDEQH/xAAcAAABBQEBAQAAAAAAAAAAAAAFAAMEBgcCAQj/xABDEAABAwEFBAcFBQgBAwUAAAABAAIRAwQFEiExBkFRYSJxgZGhsfAHEzLB0UJScoLhFCMzYpKisvFDFsLSFTRTc7P/xAAZAQADAQEBAAAAAAAAAAAAAAAAAQIDBAX/xAAmEQACAgICAQQBBQAAAAAAAAAAAQIRITEDElEEE0FCIjJxodHh/9oADAMBAAIRAxEAPwDcUkkkAJJJJACSSSQAkkl454GuSAPUlCt18U6IxVHYRxOXdMT2SqfeXtfs7JFKnUqnjkxvec/BNJsC+pLH7V7W7U6cLKdIbt573SD3KKz2nWuf4o/pZ82hPqxWbUvJWXXd7UKo/iYH9hafMjwVuurbmhWgZsdwMeBlKhljlKVE/wDUBrBjlB8iu2W9hMTnwMjzRQEleLieHcug5IDpJeL1AHiSSSAEkkkgD1JJJACSSSQAkkl4SgDmrUDRJWd7X+0xtEllnh7xkX7mngOJy/Xco23m2DnuNGi6Gj4yO7CD8/qsvrOkk953K0vIEi33pWtDy6tUc4nn6hRTUa3RNVKuXLhxXFKmTmrESPe9nrgnGu9FNinG9c4+EJWOh+Tx9d6Qqni7vATGHiY9d6Tw0ayes/UpWAToX1WaIbVrNHAPMd2iIWTbO0U9Xl44VBiHhBVYJB3f5Lnv74QBq9w+0tpcGv6G7WW9+o8vNaDY70ZUaHtII3wvmYu5I9sttdWstVpBxMJ6THaEfJKgPod1ScuMJ5ANn74baC0t0wTnrnAAPOAUeUsBFJeFy9lIBJJJIA9SSSQAkkkkAJVXb7aH3FEU2fxKuQ6tPH5FWklYvtlfnvrXUIdkzExvIDLzntcCmgA9trHDgxSJ6ZBnE4ZwDvAJOfETuaq/a3gdQ0RV2k73ZNHAINUpY3kDRuvDtKoDizUC8zuUh7wNM049pIgZN8/0SNENzd2BJsZG/Zy7M6Lk1AMgva1pnkOA+q4rVGtALhAP2RqeSYhTJXRaByUJ9qJzMNG4D1mo/vuHyToVhIVJ0eeyPLVeyfvnPu71AbUkdIZcU5TrxlmRzSaGSy1+4gj1vC5Y8zmFwHx1cU82p2pWVRbdk9uHWPEIBDiM+GucSFdbt9oNOsekTPDMDumFjtV0g7965s9dzSCCQRvGR5ZpWFH0TZL5Y4Tm0dTh45jvRWjXBEghw5RPhqsU2f2ufkx7jOQByB78j2HxV+ue+w+IcPmN3SG8HLMdRgouyWqLq1y7UGy2jjvU0BIDpJJJACSSSQBAv22e6s9Wp9xhPcJjt07V8/uf7xwP3hJPEDf2mB2LYPadaSLE5gMGq5rOwmSf7VjdJ8Bzhocm/hb0R3me5NDOrVaIDiNfhaOvL11JmxWaGSdNTxJ/2mRL3Bo55/5O+QU2pXbMNiG5Dr/QeaoRxVcG66nuHrxQq22oknPrPAcMt/JTq74BJIGsZaAZYus7hzCAV6+IwBDdw+ZPFNITZKskQ6o74WaTvJmB4FNWOg+0PhrC93ACYG6eA6yujSc5rWgZDOOZjyAAWi+zykyjRh8Ne5xOeUjdn4KZzUUacfG5MqJ2Ktbhi/Z6h5gN/wAQfJWfYrY6jgmvTmqXEFtRpEDd0Xct60ux1GFTKtna4QQCOa53ySkjfpGLK63YmxVGYTZ6UboaAexwzHeq5fXsepGTZ6jqZ+6/pt7/AIh4q8uspZmwx/Kcx9QnrPbQ6QRDhqD6zChTaHKCeTCL22ar2UgVWEDc4ZtPU7xgwVDo0OC3i9LtbWYWPALXbvn1rLrdcLrNaBSOeI/u3feBPmN4V+55J9vOCtVWQQY6/n4LkUYkbvkforptXsi6nRbVY7EGwXCIj+bmOPBU+p0HidHadmnhl2KouyJR6nNmcQRO/LqcPl9Vcbqt7oDh8TRI3yN7Dx7dx3lU17tew+MeXmrTs9VxU5AgtIPXikSOGbh3KyDUrgvL3jRnm3C4c2O064MhWVjslmuzVsw1hTJ3nCf5XDEOzL+4LSGvjtVbJaofSSSSEJJJJAGc+128AKbKQ+N7gByEEH/JZXbqkANbyA7Mh9VZtu7y/aLfUIMspdBvDEcp7ACexUqtXxPy35DkD9GwmhvCJNGrhZi+9kPwjId5+SabV46AT3rhzp6h5AZfNRalYQT1AdioR3eFoxEAejxjyT9mu0luQmBPWToO0mAo912M1HA65rS7huQD3UjMvxnqpjF/n7tZz5OuDWELyFdjribZmQ5oNQxJynTTq/VWKpcFKo0hzQZ161GN34xIcWuHwkfMbwm7JfL6T8FcYfuvHwu7dx5FcrlezqrH4gq2bL2myk1LI81G/wDxPOcfyuPrknbo28a54pV2uo1JiHCM+E8VbTagQg98XHQtQiqySPheMnDqPyQ6Em3+oIl2LNcVac5j4hp9DyQayValnIpVjiacmVNx4B3ByNMbvS2J4FTqYhzGvJCdoLm981rh8dJ2NnXEFvaD3gI5TaAZheVwgE84A9121tVkEZjIg8siCgm1mwtKrSc6iMLx0gBGEnXIfZJ5Zct6J2q7cNb3rJ6Q6Td0/fjjGR70YYJb2JJtGk0pI+fK5jrzHh/pWf2fVsVU095GX5SHIZtbYBStdamOONv4XdLD2Ekdie9ndWLdSHEvA6yx0DvXZFnFJUXSBStdInPpgcxDsOfLOOxaw1qy3aNuG1iB/wA09hdPdoVqg9d6aJl8DqSSSCRIff8AeIoWarVP2GEjr0HiQiCoPtbvLDQp0J/ivxO/AzM+PkgaMmtVchhJ1eS49bsz/aP71X21ukT2d+vyU++rZr61jyEDsQqmMwOHrzKcQkT3ZMk78m9encNVAeJgDl46eSl2yroBo3Lyny8FM2csPva4B0Bnu/2hulYJW6LRspckAOI4fUq82JnTcfusDR1uON3h7tR7FQa1oGX+0QsdIGmCPtnF2H4f7cK4228nYqQQpPgaZJm3Br2lrgCDqCm/2r3bhi0PnwROmGPGcJD1kqTbVVsp31KPe5vVxHJWCxW5r2hzTIOietF0NIIB78wq/wD+i16FUGmJY4jEPs9fLrSpoq1IsxDXiHAEHcVIpUQBAUSznLMQU+6pCoyzo8q5LgvkL01ZXDnJDOHDNdU3wuVy9ILMv9rFiw2qjVGlRjmE82mR4P8A7UC2HqReNlPGswH8xw/NXP2p0JsYfvpVWO7DiYf8gqBclbBaaT/u1WO7nNK6YP8AExmsmqbVUSbUyNSWO3bgPmVp4We3rRxXjG4D/sc4f4LQ2qzN6R6kkkmSJYr7T7zFS2PzyotDO7Nw7XmOxbPWqhrS46NBJ6hmV81bTW8vL3n/AJHlx6pJ8c+9JlRK1a6mJ2freU5Q1k8Z7OKj0hiJJ3J0Pk9XruVslEhrcUjhHjkrfsNd4c0u6/M/QKpWMj3vJxLewnLuIBV42KtAYyDniZ4zP/cseV4NeNZLTWpDDhGroaM+Op13Nk9i8tN4PYZax0DIREITW2mY04nFjYEAF0nmcLA7h3DmpNDahj4DXMcSJABIJHENeGlw6pWFYN7yc2m9X1AQ5hgrix3/AFaBwul9PcftD6ohSeHZp0WEP3ZJFphG67+bVzDge3zCMttoKzS9LqdTfipktPEes1PuPac4gyrAO47j9CgGrNB96Ey54Ki0awcNU+GAI2Ro9K4KRckEAdBJzV61d4UgKZ7Q6c2Gt+T/ADYsnspyB4CO0LattbqdWsddjBLiyWgby0h4H9qxGyVMyOOY+Y7vJb8f6TKezd7sPvLW9+sCoR+Wm1g//Qq+hUP2e08TXvOpa0f1AH11K9harRlLZ6kkkmSB9sLTgsVcjUsLR+fo/NfNF71cToGnHgOPdC3z2rW/3dhLZzqPa0dQknyHesFsNkNoruYNzHvA/ACR2ZIWyvgGE7honKDcp4mPXeE2Waolc134yCfhBjyJPYPNDYJEq7btIqUp+3D/AMoLx5hXXZa6GVKVHG0EEZzvGEeR1HMcVBdZR+10mN/47Kxp6yfqVbtmbH+6fROTqNV7QeEHGw9WFwHYVzuVnQo0gdeuyDMFRjWhpeCGuAyB1Ay0BKzx+yVpxhrmPy36tA5OGUdS2htV2/I7xzXQoOcZEDsVLkaVCfGm7ZXLgsNQU4eS7DEOOp4gneRHirFQssBEGWbjmnHWbJZ1kpvBWLzoqmXlZ+kVfLzbqqxarHiKSwylo72c2iP8N5z3E7x9Vb6NslYhbatYfvQC0NfGkEcM92iuuym2QrNDakNqNGY0n+YfTcrlxtKyO6bo0NtSU6xqEWS3A70XoVFmNkhjE7gXlMJ9rU6EMmjKz7bH2XCq51eykNqHpGmcmuPFp+yTvByM7lpOFeFqpY0J5Ans1pkWQSC104Xtdk5rmZFpGu/ug71cgg9DoOLgNdecadqKUq4cJC3jJMxkmmOJJJKiDK/bTbY923c1pI/E4/QBZZsravc2ym4iRD2kHg5jgVoXtbpmpamsGfQxGOG7zhUjam7DSrsqAFrXgOaOGExh7Bh70J0U1gCV6R94WjMyQrds1ZB7oDTpPk8oZ8pVbo1Ay0Mc7JpcCfwuInuafBW65KLqjHMZkMbgX7g3KY4mOweBzm8GsFknbNUXVbZUqn4Xkhv4aZZHfiV2wClai7QVcIP4gCWHtisOxqFXHYRSayO38wLvOB2I5ejA5vPSRqCCHNI5gjLm5Y2bNEmpSEyuhUAQ9luxNzyO+NJ4jkdRyK5p1C50BS2PqFqT5T1WrDVFphK8Hw1NMlrIBvGtmoIpSDzUK+Lwh0KVdlXG0FSaVRzWu1r2lrwCDyVdtWyjaZxU4HeD3yri8KBamyFalWietga7be9mTs48VcLmt3vOQCqbbPDkSpW/3HT3DXqQ1YGgUCpLUFui9mVqbXscHNcJBCK06qZkx+FyQvQV6mI4ITbmp6FyQhJvQNpbCqSSS6DnMs2ysAdb3l2nuxuJAawMJngPiQraq5HOsba8SWOnQA+7n3Twf6qZ/qVu22oN96HuMNaC2qRPwuHwdZAPcOIQN+0orWFzA2egJJ/CKdSO1pchIqzLLZTALWuEYSQTydp3K2+z6tNOow64gD8/Bqqt5VZGYEg68d0eHgivs+tgba8J0qMI/M3PxAd4rOStGkHUjUxS6BjUQe4g/KE/Vf0Y9dabpOhR7XVjILnOkiOd0o9Rw6pOXWiYrNpMxFN2awzmdVJr2QOaWuEg7kdQcslZZ7R2vre6wPY2YDiBhJ7Mx2qZa76BylO1dmKEaHvQO/dk3OB93U6J1adf6kUVa+Dy8rEHMxg5lSdkzNMjeCQq1YqDbJTewvecRkNIMA746/kpWyN4lr3A/aMp0Jl1rsQq2VIRCvWyQK22pCQ1o5YZKB7ZXjhpYAc3Zdm9F6dTKVQ9obxFSu4E9FmWXEa/PuWsY2zGcqQf2G2hdZZLz+4LgDJ+FxGoHCBn2duwWS2hwBBkFfPN43vTcMLG4WiYEz1Znz1K0r2bstTLMDVafd5e7n4sOe77nD6QrlxvaMVNfJplOqpAehNlrToppfAzUwg5BKSiPuqJipaQN6i17WI5KM6vP2QTvmcp3LsjxqJySm2y3pm0PI+GJOgP6aDmnKjoE+upB6t9sBI0fpnoOTY1WFWbFT2wtDziYWtiZkP+3HxGWjeAY3YIWaPvh9A1KWEAFxc0ToHZPbLeDhMclqt42um5rmkiTqCYnfvWW7XWKKpgjMQ09X+gJ3wFs49VaM1Ls6YDAx+Q8x4pizWl1Cs2oNWuB9eXauLFXyc3fM9RUi3U8QxDePr857wsGbI166L2bWY17TIcJ9c93YiEtmTuWY7E13tY8Ak4XExygTHmtAuq1BwnVcslR1xdoeq7SsZkQ7saT5Jj/q6icsbe0we4ot74cBPUoN4On4qQeOoEpJ+S6iMG+WO0cFGtl5iInNV68qdHH0cVF3VHgRB8UEtNCtTzFQPHMfRWkmbdFWCwW2oHAg5qBYqQZUBCHWK9HVMQLHdGJIBIE6HSVIx4iA0ySclXWkc95LRVtfRQOvXkovejRSYBvhVp1bOUolN4Hb3vQUaDnb9G/iOnrks1LiTzKL7Q3p758D4Gaczvd8h+qGDorpgqRw8krZffZZsc20VTXqiadIiAYIL9cwR8MZ9y2xtlEQdPWSzL2P37ioVKJ+Km7EMssLu3iDu88tDFs5raKMJMmta1ggAAclHr10w+1odaLXi5948loombY7WtYnWToNCZPAdi7okxl2k7z6CgUpLoAjKBv8+XaiDQd3rsVklht94ScLdEItVAOaQQDPFOyk45LJRpFt2VC9tm3kfu6rmj7phzeuHAws22ouuvSJL6mJuozjTkMuK2u2HL9JVB27ph1B4H3Tv5awexOUVQ4ydmaNtTXZ79D2/I/VELESG4XfamOUa+upRrksYOokmBPDt64Tlc4a8TiwnMj7x3HnK4m80jtS8lo2DHTqR9l48QPor0+ye6djb8B+IDcfoqpsLZYNQx8UE9ea0Kz05bBXJJ/kbpYIRtwAlNC/Gjeht+UHUfslzOWoQahedFxj3gB+644T4/JawSYPBYa9up1R02g9YCEWy6qf2MuW5e+7neIXNeQq9toO6LF7PrGwPrMIBL6YP9JP8A5BDNp7rp2S1GqG9GqMbeAf8AbHfDvzKJsXf7GXjRp4pNTEzLMZtJGfW0K77dXCbVZalNhiow46Z5t1b+ZsjtC0UcUznlKpWjKb0vfGS5xACrd82p7mEMBDTv0JHyCutj2PoGljc4udrLjpp880IvS6hiwMaSR849dq6Y8NGEvUXgoo0HYuadDETwHirJX2fNNmMtOGYnuIyQcU5eQPhnXzU50GNhnYyhVNemGOLcJJyAiMsUjfMALXnVnNhpylUT2c0mCoTu0BIzy5rR61hFSmdZ1HGfotlGkYylbIjaum/6rh0855x3eahU65DsLuzQDWEUoknv5js4FUSO2KzxnqeOnYFJmOS5xAcFGq2sA/a/KP0T2ILpOXgK6hJjGarZVG24sRwO6TgIOgmTwzOQ0V9IQq+bIHMI4j/ae8DWHZl1xbOl1H3gDy0gzngHeIkfmCii4S4hww4Aeg1umWruMcz46q27J3d72zlrnHAxxGDqPiFbad2inSILc3mI5cO6VnyemT06OqPL5yVq4btfSYDHxE/68FbbtdIzXTrIJa3tIlSW0A3Rcj9HLya++vBxbbEHtghZttVshBJaB3rUW57/ACTVWxtdqAUL0k72Hvo+erRQrUjDS5vUXDwCL7MbMWu3PIdVqtpN+JxLs/5WjeVsL7hpfcHcFNs9mDGhrRAGgC6VxdduzGfLegDs9sVQsr2uaMTmEHE7WeI9b1eLTqDxCEPEIsH4qTTyHiFPKtMyg7M/vuwmjaS1uTKsvZkMifiHYf8AIKTYroY0QMy7Iu474RraWw+8okj46fTbxy1HaJHchtx2kPpirxHR6tc/W9bQlcTKUakBNr7mc8NYwls5OgZkaiOG/PXvQO37F06FCW4veaZZiec8fkr5ZC15dVOgJDZ5HXnmB3Ibev7yoxoJ6MEjXTjzVqKbyLs0irXRYxRkQMgc9M1oF2VJa3qCAXld4FEuMCJ1MCd3kp1yPOBuc5D0PW9W1ghPJJve68XSaNdQN26UMstpLcjOUwdMuXPVWIuQO/qEDEBMnP68lnRdnrLb0eE6DXluzTD7bJMOwjdrn3aoW6tnkZGYBE6ncRxT9G7HvHSJaBk0DhxJkIGXddOXK6SAUKJamZeCmbkzVbkgCu7HXe1la0tk/wAQnXjnoclanWDE4OnJukjx19Z8UDu9uG2HdjaD2q34ZCzlN2bpYBdKyOLiQAe2PMJ11kfwH9Q+ik+4h0glSAEvcY6QOFjfy/qP/il+xO3lo/qP0RGFEtdXd3prkkxPBDw+tEnOheuKYcJWhi2eVDPr1rCKXWZpxwkfRDWCTyCcsd8U2120cQDqjXYW/gzPhPco5FcRxdMG/wDVLf20WQscHExiIGHMYm5zOemmpQJtR9Co+zMBnGQ3PRp6TTzAafBPe0OzGjaqFpblPRJ/mb02H/LuRK9bCKlpo2puQfR064cPOD+EKOJpP9xzVodtAFOnAgwIE+JyzlR7vsYjGQZd1rnDiPLrPzU6PLRdOjLZBvhn7lwB1aerhKWzxxUweIy3ZJy2iWEayCouy7v3W7JxGXaq+pP2DB71xWoBzoOgXTfi6l0zXVZstAevceEks0Jkj1ohNprVnHo0zkSI17RyV1gQmnUhwQ5DocXQXg0SBSA7C5eEmuXcJDBFcRXpOjWR3R+qttLRVe8mxhdl0XDxyVksTyQOCzmawydvak0qQWrgtWZQzWqQOZ0Q4lO2iviceAyTD3LWKMpOzioU2G8Mz68F1MZnyKbtFcMaScp6+paEEW8bwFFhcTk0Ek9h4aZoJs1Yy+p+11MnT0ASThbOccznpxQW0Wt1utPu2n9yx0zxI1PVnkjW0F+Nstny+IAw3LUwB5+CqsULbL5ahia1wAOn+xlqht6txMJ3tzHz8JTOw9ufWsFI1BD8MHnhJDT2thMWG6qrKpJeDTIIIkkmdMiMjOcyuSKpvOjWcmqVXf8AA1Zm5TvXbutekRI4EhNuC69mWhmsMjvmeCi7K0opP/8Asd4QplXTjMprZmnFAni954faI+Sr6k/ZBNm9cUz0jx9ZJyIlR2fF1yeHrTioKJWPJRrTUOUJwPnL6rmu0E7u1SMkUl2fW5NNMFPFMBvEnRomoXbSgCLedOaburLszRjZ+04qLepDLTp3cO5RNmLxDC+lq5pIjes+TCtmkMukXAlR7XVwtJ7F6ah1hQLwtAcQBp9VlBqTwaSwhhrl5K8nL0FHq1dwPHt5LpOceLhrw5+gqRt1tFE0Kfxv4fZacJnt0B5FG9oL7bZ6LjJJAyGRJM/XJUG5bI6tVNeqJxGZ0GU9sAeSpITDtx+7stDGZmMXdJ0Vfu6yVbytQe+RSYdCScpzP4jClXjbTaaws1M9ERiEDUc5zCvl0XUyz0gAM4z5nL5p2gpph+7aoa4MaIa1oA6xu7lIrthxQO63ue/FoymRMZ4nOE4dNA0hxjPpNGUGTdpe5wBa0fmJnuA+a4uSrwdkoSil2+QVbqcOniPEegokfVTrxouABcRkdA2OWpJKgOdC6OJ3E5ZqmDr1tuBrj/KT64IlclEss9NpicLZ69Sq3er8WIT8WFo74+atlFsNaOWfZyW8sIyWztxylRqQl3Pj3/opDzko1H+Idcu7T9FHksdY7OMvFeVjnn5JUjnK4qPzzy7SpGSXjJOMfI9eiuGaFKjoExHRK9akV5T1QM6eqdeFqNlvBlSARWG/7zRB8IO/M7lcXfMfJVfbVgPuJAP74fP6DuWc0mslRbWi30LydUbOQiNN+o48k0TJXFiYBRbAAkN06l4/UKOJLLQ5N1TPK1XIkZa568vNQalWBOZkZbsuvcE/bjkht7HoP/CuhGbKLfdv/bLUGN+CmYyLonf0d8Hgm9oryFCm2hTILyAMxkMWUkdR8V5sx8DjvnXfqN6i3f07xdj6XSHxZ/d4qgjvJatkNk/cUw9wDnu3YA4D5hWG39Ew0xia4kaxhAJI6jA/MOSgVKhBIBIEDIGOCl3GcVFzjm4yCTmSBoCeCyPW5OPpx23f+/0ELmqkUYH36p/vcB4ALm8b+fQbJGIdsjs3pq5nfundY/wp/VTCwGmZAOW9ZNJm/LGLbtFasd/1LRXbFPCzpFxIzORgZkmJgozaqmFhKYosAwwANdE3ep6Hb8gtuOKSo8j1FKWCuOrl9pps/mBOm7PervXeQwdY3jPvVAuf/wB+3t+avdqEtM7m5Lee0ckHhj4+EdXUmKWuvHf1bipEdH8qYo565/F5BZmhzQq9Jw4eXVuTNSqZ+GdOA89UqXxHm0+aiPeZOZ1+imQ0f//Z"/>
          <p:cNvSpPr>
            <a:spLocks noChangeAspect="1" noChangeArrowheads="1"/>
          </p:cNvSpPr>
          <p:nvPr/>
        </p:nvSpPr>
        <p:spPr bwMode="auto">
          <a:xfrm>
            <a:off x="825500" y="6080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activehealthinstitute.com/blog/wp-content/uploads/2011/12/has-your-kid-got-a-fever.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3352800" cy="2278272"/>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http://img.webmd.com/dtmcms/live/webmd/consumer_assets/site_images/rich_media_quiz/topic/rmq_painful_periods/getty_rf_photo_of_doctor_with_patient.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81600" y="0"/>
            <a:ext cx="3857625" cy="200025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utoShape 18"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977900" y="7604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0"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1130300" y="9128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2"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1282700" y="10652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http://www.christart.com/IMAGES-art9ab/books/richard_gunther/n/no_school_today/NST001Front-Cover-.gif">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53200" y="3091962"/>
            <a:ext cx="2227263" cy="3308616"/>
          </a:xfrm>
          <a:prstGeom prst="rect">
            <a:avLst/>
          </a:prstGeom>
          <a:noFill/>
          <a:extLst>
            <a:ext uri="{909E8E84-426E-40DD-AFC4-6F175D3DCCD1}">
              <a14:hiddenFill xmlns="" xmlns:a14="http://schemas.microsoft.com/office/drawing/2010/main">
                <a:solidFill>
                  <a:srgbClr val="FFFFFF"/>
                </a:solidFill>
              </a14:hiddenFill>
            </a:ext>
          </a:extLst>
        </p:spPr>
      </p:pic>
      <p:pic>
        <p:nvPicPr>
          <p:cNvPr id="1050" name="Picture 26" descr="http://www.brucesussman.com/wp-content/uploads/2012/05/hot-weather.jpg">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4938" y="4343400"/>
            <a:ext cx="4473341"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29308" y="2300766"/>
            <a:ext cx="3667369" cy="1107996"/>
          </a:xfrm>
          <a:prstGeom prst="rect">
            <a:avLst/>
          </a:prstGeom>
          <a:noFill/>
        </p:spPr>
        <p:txBody>
          <a:bodyPr wrap="square" rtlCol="0">
            <a:spAutoFit/>
          </a:bodyPr>
          <a:lstStyle/>
          <a:p>
            <a:pPr marL="342900" indent="-342900">
              <a:buAutoNum type="arabicPeriod"/>
            </a:pPr>
            <a:r>
              <a:rPr lang="en-US" sz="1600" dirty="0" smtClean="0"/>
              <a:t>Someone got sick yesterday/last Friday…</a:t>
            </a:r>
          </a:p>
          <a:p>
            <a:pPr marL="342900" indent="-342900">
              <a:buAutoNum type="arabicPeriod"/>
            </a:pPr>
            <a:r>
              <a:rPr lang="en-US" sz="1600" dirty="0" smtClean="0"/>
              <a:t>She was having a fever/ coughing…</a:t>
            </a:r>
          </a:p>
          <a:p>
            <a:pPr marL="342900" indent="-342900">
              <a:buAutoNum type="arabicPeriod"/>
            </a:pPr>
            <a:endParaRPr lang="en-US" dirty="0"/>
          </a:p>
        </p:txBody>
      </p:sp>
      <p:sp>
        <p:nvSpPr>
          <p:cNvPr id="16" name="TextBox 15"/>
          <p:cNvSpPr txBox="1"/>
          <p:nvPr/>
        </p:nvSpPr>
        <p:spPr>
          <a:xfrm>
            <a:off x="4114800" y="2011974"/>
            <a:ext cx="5029200" cy="1138773"/>
          </a:xfrm>
          <a:prstGeom prst="rect">
            <a:avLst/>
          </a:prstGeom>
          <a:noFill/>
        </p:spPr>
        <p:txBody>
          <a:bodyPr wrap="square" rtlCol="0">
            <a:spAutoFit/>
          </a:bodyPr>
          <a:lstStyle/>
          <a:p>
            <a:pPr marL="342900" indent="-342900">
              <a:buAutoNum type="arabicPeriod"/>
            </a:pPr>
            <a:r>
              <a:rPr lang="en-US" sz="1600" dirty="0" smtClean="0"/>
              <a:t>Someone went to the doctor/hospital…</a:t>
            </a:r>
          </a:p>
          <a:p>
            <a:pPr marL="342900" indent="-342900" algn="just">
              <a:buAutoNum type="arabicPeriod"/>
            </a:pPr>
            <a:r>
              <a:rPr lang="en-US" sz="1600" dirty="0" smtClean="0"/>
              <a:t>The doctor asked/advise </a:t>
            </a:r>
            <a:r>
              <a:rPr lang="zh-CN" altLang="en-US" sz="1600" dirty="0" smtClean="0"/>
              <a:t>叫 </a:t>
            </a:r>
            <a:r>
              <a:rPr lang="en-US" sz="1600" dirty="0" smtClean="0"/>
              <a:t>her to…</a:t>
            </a:r>
          </a:p>
          <a:p>
            <a:pPr marL="342900" indent="-342900">
              <a:buAutoNum type="arabicPeriod"/>
            </a:pPr>
            <a:endParaRPr lang="en-US" dirty="0" smtClean="0"/>
          </a:p>
          <a:p>
            <a:pPr marL="342900" indent="-342900">
              <a:buAutoNum type="arabicPeriod"/>
            </a:pPr>
            <a:endParaRPr lang="en-US" dirty="0"/>
          </a:p>
        </p:txBody>
      </p:sp>
      <p:sp>
        <p:nvSpPr>
          <p:cNvPr id="17" name="TextBox 16"/>
          <p:cNvSpPr txBox="1"/>
          <p:nvPr/>
        </p:nvSpPr>
        <p:spPr>
          <a:xfrm>
            <a:off x="0" y="3276600"/>
            <a:ext cx="3321538" cy="1354217"/>
          </a:xfrm>
          <a:prstGeom prst="rect">
            <a:avLst/>
          </a:prstGeom>
          <a:noFill/>
        </p:spPr>
        <p:txBody>
          <a:bodyPr wrap="square" rtlCol="0">
            <a:spAutoFit/>
          </a:bodyPr>
          <a:lstStyle/>
          <a:p>
            <a:pPr marL="342900" indent="-342900">
              <a:buAutoNum type="arabicPeriod"/>
            </a:pPr>
            <a:r>
              <a:rPr lang="en-US" sz="1600" dirty="0" smtClean="0"/>
              <a:t>Today/tomorrow… is hot.</a:t>
            </a:r>
          </a:p>
          <a:p>
            <a:pPr marL="342900" indent="-342900">
              <a:buAutoNum type="arabicPeriod"/>
            </a:pPr>
            <a:r>
              <a:rPr lang="en-US" sz="1600" dirty="0" smtClean="0"/>
              <a:t>The highest temperature is 36 degrees. / The temperature is around 36.</a:t>
            </a:r>
          </a:p>
          <a:p>
            <a:pPr marL="342900" indent="-342900">
              <a:buAutoNum type="arabicPeriod"/>
            </a:pPr>
            <a:endParaRPr lang="en-US" dirty="0"/>
          </a:p>
        </p:txBody>
      </p:sp>
      <p:sp>
        <p:nvSpPr>
          <p:cNvPr id="18" name="TextBox 17"/>
          <p:cNvSpPr txBox="1"/>
          <p:nvPr/>
        </p:nvSpPr>
        <p:spPr>
          <a:xfrm>
            <a:off x="4629088" y="4800600"/>
            <a:ext cx="1950489" cy="1354217"/>
          </a:xfrm>
          <a:prstGeom prst="rect">
            <a:avLst/>
          </a:prstGeom>
          <a:noFill/>
        </p:spPr>
        <p:txBody>
          <a:bodyPr wrap="square" rtlCol="0">
            <a:spAutoFit/>
          </a:bodyPr>
          <a:lstStyle/>
          <a:p>
            <a:pPr marL="342900" indent="-342900">
              <a:buAutoNum type="arabicPeriod"/>
            </a:pPr>
            <a:r>
              <a:rPr lang="en-US" sz="1600" dirty="0" smtClean="0"/>
              <a:t>We don’t have class today.</a:t>
            </a:r>
          </a:p>
          <a:p>
            <a:pPr marL="342900" indent="-342900">
              <a:buAutoNum type="arabicPeriod"/>
            </a:pPr>
            <a:r>
              <a:rPr lang="en-US" sz="1600" dirty="0" smtClean="0"/>
              <a:t>I am not going to school today.</a:t>
            </a:r>
          </a:p>
          <a:p>
            <a:pPr marL="342900" indent="-342900">
              <a:buAutoNum type="arabicPeriod"/>
            </a:pPr>
            <a:endParaRPr lang="en-US" dirty="0"/>
          </a:p>
        </p:txBody>
      </p:sp>
      <p:sp>
        <p:nvSpPr>
          <p:cNvPr id="12" name="TextBox 11"/>
          <p:cNvSpPr txBox="1"/>
          <p:nvPr/>
        </p:nvSpPr>
        <p:spPr>
          <a:xfrm>
            <a:off x="3429000" y="2670098"/>
            <a:ext cx="3124200" cy="1384995"/>
          </a:xfrm>
          <a:prstGeom prst="rect">
            <a:avLst/>
          </a:prstGeom>
          <a:solidFill>
            <a:schemeClr val="bg1"/>
          </a:solidFill>
          <a:ln>
            <a:solidFill>
              <a:schemeClr val="tx1"/>
            </a:solidFill>
          </a:ln>
        </p:spPr>
        <p:txBody>
          <a:bodyPr wrap="square" rtlCol="0">
            <a:spAutoFit/>
          </a:bodyPr>
          <a:lstStyle/>
          <a:p>
            <a:r>
              <a:rPr lang="en-US" sz="1400" dirty="0" smtClean="0"/>
              <a:t>Some of the sentences that you can make are given on this page, however, you are encouraged to write at least 2 sentences to describe each picture.</a:t>
            </a:r>
          </a:p>
          <a:p>
            <a:r>
              <a:rPr lang="en-US" sz="1400" dirty="0" smtClean="0"/>
              <a:t>Please describe the pictures in CHARACTERS.  105%</a:t>
            </a:r>
            <a:endParaRPr lang="en-US" sz="1400" dirty="0"/>
          </a:p>
        </p:txBody>
      </p:sp>
      <p:sp>
        <p:nvSpPr>
          <p:cNvPr id="21" name="TextBox 20"/>
          <p:cNvSpPr txBox="1"/>
          <p:nvPr/>
        </p:nvSpPr>
        <p:spPr>
          <a:xfrm>
            <a:off x="3352800" y="0"/>
            <a:ext cx="1905000" cy="369332"/>
          </a:xfrm>
          <a:prstGeom prst="rect">
            <a:avLst/>
          </a:prstGeom>
          <a:noFill/>
        </p:spPr>
        <p:txBody>
          <a:bodyPr wrap="square" rtlCol="0">
            <a:spAutoFit/>
          </a:bodyPr>
          <a:lstStyle/>
          <a:p>
            <a:pPr algn="ctr"/>
            <a:r>
              <a:rPr lang="en-US" b="1" i="1" u="sng" dirty="0" smtClean="0">
                <a:solidFill>
                  <a:srgbClr val="FF0000"/>
                </a:solidFill>
              </a:rPr>
              <a:t>TASK 1</a:t>
            </a:r>
            <a:endParaRPr lang="en-US" b="1" i="1" u="sng" dirty="0">
              <a:solidFill>
                <a:srgbClr val="FF0000"/>
              </a:solidFill>
            </a:endParaRPr>
          </a:p>
        </p:txBody>
      </p:sp>
    </p:spTree>
    <p:extLst>
      <p:ext uri="{BB962C8B-B14F-4D97-AF65-F5344CB8AC3E}">
        <p14:creationId xmlns="" xmlns:p14="http://schemas.microsoft.com/office/powerpoint/2010/main" val="26366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40"/>
                                        </p:tgtEl>
                                        <p:attrNameLst>
                                          <p:attrName>style.visibility</p:attrName>
                                        </p:attrNameLst>
                                      </p:cBhvr>
                                      <p:to>
                                        <p:strVal val="visible"/>
                                      </p:to>
                                    </p:set>
                                    <p:animEffect transition="in" filter="barn(inVertical)">
                                      <p:cBhvr>
                                        <p:cTn id="13" dur="500"/>
                                        <p:tgtEl>
                                          <p:spTgt spid="104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50"/>
                                        </p:tgtEl>
                                        <p:attrNameLst>
                                          <p:attrName>style.visibility</p:attrName>
                                        </p:attrNameLst>
                                      </p:cBhvr>
                                      <p:to>
                                        <p:strVal val="visible"/>
                                      </p:to>
                                    </p:set>
                                    <p:animEffect transition="in" filter="barn(inVertical)">
                                      <p:cBhvr>
                                        <p:cTn id="18" dur="500"/>
                                        <p:tgtEl>
                                          <p:spTgt spid="1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48"/>
                                        </p:tgtEl>
                                        <p:attrNameLst>
                                          <p:attrName>style.visibility</p:attrName>
                                        </p:attrNameLst>
                                      </p:cBhvr>
                                      <p:to>
                                        <p:strVal val="visible"/>
                                      </p:to>
                                    </p:set>
                                    <p:animEffect transition="in" filter="wipe(down)">
                                      <p:cBhvr>
                                        <p:cTn id="23" dur="5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63500" y="-1539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215900" y="-15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368300" y="1508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520700" y="3032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673100" y="4556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hQSERUUExQVFRUUFxgXFxgYFxQXGhwYGBwXFxgVGhUYHCYeGBkjGhcXIC8gIycpLCwsFR4xNTAqNSYrLCkBCQoKDgwOGg8PGikfHCQsLCwsLCwpKSksLCwsKSwpKSwsKSwsLCwpLCwsKSksLCwsKSwsKSksLCksKSwsLCktKf/AABEIAQoAvQMBIgACEQEDEQH/xAAcAAABBQEBAQAAAAAAAAAAAAAFAAMEBgcCAQj/xABDEAABAwEFBAcFBQgBAwUAAAABAAIRAwQFEiExBkFRYSJxgZGhsfAHEzLB0UJScoLhFCMzYpKisvFDFsLSFTRTc7P/xAAZAQADAQEBAAAAAAAAAAAAAAAAAQIDBAX/xAAmEQACAgICAQQBBQAAAAAAAAAAAQIRITEDElEEE0FCIjJxodHh/9oADAMBAAIRAxEAPwDcUkkkAJJJJACSSSQAkkl454GuSAPUlCt18U6IxVHYRxOXdMT2SqfeXtfs7JFKnUqnjkxvec/BNJsC+pLH7V7W7U6cLKdIbt573SD3KKz2nWuf4o/pZ82hPqxWbUvJWXXd7UKo/iYH9hafMjwVuurbmhWgZsdwMeBlKhljlKVE/wDUBrBjlB8iu2W9hMTnwMjzRQEleLieHcug5IDpJeL1AHiSSSAEkkkgD1JJJACSSSQAkkl4SgDmrUDRJWd7X+0xtEllnh7xkX7mngOJy/Xco23m2DnuNGi6Gj4yO7CD8/qsvrOkk953K0vIEi33pWtDy6tUc4nn6hRTUa3RNVKuXLhxXFKmTmrESPe9nrgnGu9FNinG9c4+EJWOh+Tx9d6Qqni7vATGHiY9d6Tw0ayes/UpWAToX1WaIbVrNHAPMd2iIWTbO0U9Xl44VBiHhBVYJB3f5Lnv74QBq9w+0tpcGv6G7WW9+o8vNaDY70ZUaHtII3wvmYu5I9sttdWstVpBxMJ6THaEfJKgPod1ScuMJ5ANn74baC0t0wTnrnAAPOAUeUsBFJeFy9lIBJJJIA9SSSQAkkkkAJVXb7aH3FEU2fxKuQ6tPH5FWklYvtlfnvrXUIdkzExvIDLzntcCmgA9trHDgxSJ6ZBnE4ZwDvAJOfETuaq/a3gdQ0RV2k73ZNHAINUpY3kDRuvDtKoDizUC8zuUh7wNM049pIgZN8/0SNENzd2BJsZG/Zy7M6Lk1AMgva1pnkOA+q4rVGtALhAP2RqeSYhTJXRaByUJ9qJzMNG4D1mo/vuHyToVhIVJ0eeyPLVeyfvnPu71AbUkdIZcU5TrxlmRzSaGSy1+4gj1vC5Y8zmFwHx1cU82p2pWVRbdk9uHWPEIBDiM+GucSFdbt9oNOsekTPDMDumFjtV0g7965s9dzSCCQRvGR5ZpWFH0TZL5Y4Tm0dTh45jvRWjXBEghw5RPhqsU2f2ufkx7jOQByB78j2HxV+ue+w+IcPmN3SG8HLMdRgouyWqLq1y7UGy2jjvU0BIDpJJJACSSSQBAv22e6s9Wp9xhPcJjt07V8/uf7xwP3hJPEDf2mB2LYPadaSLE5gMGq5rOwmSf7VjdJ8Bzhocm/hb0R3me5NDOrVaIDiNfhaOvL11JmxWaGSdNTxJ/2mRL3Bo55/5O+QU2pXbMNiG5Dr/QeaoRxVcG66nuHrxQq22oknPrPAcMt/JTq74BJIGsZaAZYus7hzCAV6+IwBDdw+ZPFNITZKskQ6o74WaTvJmB4FNWOg+0PhrC93ACYG6eA6yujSc5rWgZDOOZjyAAWi+zykyjRh8Ne5xOeUjdn4KZzUUacfG5MqJ2Ktbhi/Z6h5gN/wAQfJWfYrY6jgmvTmqXEFtRpEDd0Xct60ux1GFTKtna4QQCOa53ySkjfpGLK63YmxVGYTZ6UboaAexwzHeq5fXsepGTZ6jqZ+6/pt7/AIh4q8uspZmwx/Kcx9QnrPbQ6QRDhqD6zChTaHKCeTCL22ar2UgVWEDc4ZtPU7xgwVDo0OC3i9LtbWYWPALXbvn1rLrdcLrNaBSOeI/u3feBPmN4V+55J9vOCtVWQQY6/n4LkUYkbvkforptXsi6nRbVY7EGwXCIj+bmOPBU+p0HidHadmnhl2KouyJR6nNmcQRO/LqcPl9Vcbqt7oDh8TRI3yN7Dx7dx3lU17tew+MeXmrTs9VxU5AgtIPXikSOGbh3KyDUrgvL3jRnm3C4c2O064MhWVjslmuzVsw1hTJ3nCf5XDEOzL+4LSGvjtVbJaofSSSSEJJJJAGc+128AKbKQ+N7gByEEH/JZXbqkANbyA7Mh9VZtu7y/aLfUIMspdBvDEcp7ACexUqtXxPy35DkD9GwmhvCJNGrhZi+9kPwjId5+SabV46AT3rhzp6h5AZfNRalYQT1AdioR3eFoxEAejxjyT9mu0luQmBPWToO0mAo912M1HA65rS7huQD3UjMvxnqpjF/n7tZz5OuDWELyFdjribZmQ5oNQxJynTTq/VWKpcFKo0hzQZ161GN34xIcWuHwkfMbwm7JfL6T8FcYfuvHwu7dx5FcrlezqrH4gq2bL2myk1LI81G/wDxPOcfyuPrknbo28a54pV2uo1JiHCM+E8VbTagQg98XHQtQiqySPheMnDqPyQ6Em3+oIl2LNcVac5j4hp9DyQayValnIpVjiacmVNx4B3ByNMbvS2J4FTqYhzGvJCdoLm981rh8dJ2NnXEFvaD3gI5TaAZheVwgE84A9121tVkEZjIg8siCgm1mwtKrSc6iMLx0gBGEnXIfZJ5Zct6J2q7cNb3rJ6Q6Td0/fjjGR70YYJb2JJtGk0pI+fK5jrzHh/pWf2fVsVU095GX5SHIZtbYBStdamOONv4XdLD2Ekdie9ndWLdSHEvA6yx0DvXZFnFJUXSBStdInPpgcxDsOfLOOxaw1qy3aNuG1iB/wA09hdPdoVqg9d6aJl8DqSSSCRIff8AeIoWarVP2GEjr0HiQiCoPtbvLDQp0J/ivxO/AzM+PkgaMmtVchhJ1eS49bsz/aP71X21ukT2d+vyU++rZr61jyEDsQqmMwOHrzKcQkT3ZMk78m9encNVAeJgDl46eSl2yroBo3Lyny8FM2csPva4B0Bnu/2hulYJW6LRspckAOI4fUq82JnTcfusDR1uON3h7tR7FQa1oGX+0QsdIGmCPtnF2H4f7cK4228nYqQQpPgaZJm3Br2lrgCDqCm/2r3bhi0PnwROmGPGcJD1kqTbVVsp31KPe5vVxHJWCxW5r2hzTIOietF0NIIB78wq/wD+i16FUGmJY4jEPs9fLrSpoq1IsxDXiHAEHcVIpUQBAUSznLMQU+6pCoyzo8q5LgvkL01ZXDnJDOHDNdU3wuVy9ILMv9rFiw2qjVGlRjmE82mR4P8A7UC2HqReNlPGswH8xw/NXP2p0JsYfvpVWO7DiYf8gqBclbBaaT/u1WO7nNK6YP8AExmsmqbVUSbUyNSWO3bgPmVp4We3rRxXjG4D/sc4f4LQ2qzN6R6kkkmSJYr7T7zFS2PzyotDO7Nw7XmOxbPWqhrS46NBJ6hmV81bTW8vL3n/AJHlx6pJ8c+9JlRK1a6mJ2freU5Q1k8Z7OKj0hiJJ3J0Pk9XruVslEhrcUjhHjkrfsNd4c0u6/M/QKpWMj3vJxLewnLuIBV42KtAYyDniZ4zP/cseV4NeNZLTWpDDhGroaM+Op13Nk9i8tN4PYZax0DIREITW2mY04nFjYEAF0nmcLA7h3DmpNDahj4DXMcSJABIJHENeGlw6pWFYN7yc2m9X1AQ5hgrix3/AFaBwul9PcftD6ohSeHZp0WEP3ZJFphG67+bVzDge3zCMttoKzS9LqdTfipktPEes1PuPac4gyrAO47j9CgGrNB96Ey54Ki0awcNU+GAI2Ro9K4KRckEAdBJzV61d4UgKZ7Q6c2Gt+T/ADYsnspyB4CO0LattbqdWsddjBLiyWgby0h4H9qxGyVMyOOY+Y7vJb8f6TKezd7sPvLW9+sCoR+Wm1g//Qq+hUP2e08TXvOpa0f1AH11K9harRlLZ6kkkmSB9sLTgsVcjUsLR+fo/NfNF71cToGnHgOPdC3z2rW/3dhLZzqPa0dQknyHesFsNkNoruYNzHvA/ACR2ZIWyvgGE7honKDcp4mPXeE2Waolc134yCfhBjyJPYPNDYJEq7btIqUp+3D/AMoLx5hXXZa6GVKVHG0EEZzvGEeR1HMcVBdZR+10mN/47Kxp6yfqVbtmbH+6fROTqNV7QeEHGw9WFwHYVzuVnQo0gdeuyDMFRjWhpeCGuAyB1Ay0BKzx+yVpxhrmPy36tA5OGUdS2htV2/I7xzXQoOcZEDsVLkaVCfGm7ZXLgsNQU4eS7DEOOp4gneRHirFQssBEGWbjmnHWbJZ1kpvBWLzoqmXlZ+kVfLzbqqxarHiKSwylo72c2iP8N5z3E7x9Vb6NslYhbatYfvQC0NfGkEcM92iuuym2QrNDakNqNGY0n+YfTcrlxtKyO6bo0NtSU6xqEWS3A70XoVFmNkhjE7gXlMJ9rU6EMmjKz7bH2XCq51eykNqHpGmcmuPFp+yTvByM7lpOFeFqpY0J5Ans1pkWQSC104Xtdk5rmZFpGu/ug71cgg9DoOLgNdecadqKUq4cJC3jJMxkmmOJJJKiDK/bTbY923c1pI/E4/QBZZsravc2ym4iRD2kHg5jgVoXtbpmpamsGfQxGOG7zhUjam7DSrsqAFrXgOaOGExh7Bh70J0U1gCV6R94WjMyQrds1ZB7oDTpPk8oZ8pVbo1Ay0Mc7JpcCfwuInuafBW65KLqjHMZkMbgX7g3KY4mOweBzm8GsFknbNUXVbZUqn4Xkhv4aZZHfiV2wClai7QVcIP4gCWHtisOxqFXHYRSayO38wLvOB2I5ejA5vPSRqCCHNI5gjLm5Y2bNEmpSEyuhUAQ9luxNzyO+NJ4jkdRyK5p1C50BS2PqFqT5T1WrDVFphK8Hw1NMlrIBvGtmoIpSDzUK+Lwh0KVdlXG0FSaVRzWu1r2lrwCDyVdtWyjaZxU4HeD3yri8KBamyFalWietga7be9mTs48VcLmt3vOQCqbbPDkSpW/3HT3DXqQ1YGgUCpLUFui9mVqbXscHNcJBCK06qZkx+FyQvQV6mI4ITbmp6FyQhJvQNpbCqSSS6DnMs2ysAdb3l2nuxuJAawMJngPiQraq5HOsba8SWOnQA+7n3Twf6qZ/qVu22oN96HuMNaC2qRPwuHwdZAPcOIQN+0orWFzA2egJJ/CKdSO1pchIqzLLZTALWuEYSQTydp3K2+z6tNOow64gD8/Bqqt5VZGYEg68d0eHgivs+tgba8J0qMI/M3PxAd4rOStGkHUjUxS6BjUQe4g/KE/Vf0Y9dabpOhR7XVjILnOkiOd0o9Rw6pOXWiYrNpMxFN2awzmdVJr2QOaWuEg7kdQcslZZ7R2vre6wPY2YDiBhJ7Mx2qZa76BylO1dmKEaHvQO/dk3OB93U6J1adf6kUVa+Dy8rEHMxg5lSdkzNMjeCQq1YqDbJTewvecRkNIMA746/kpWyN4lr3A/aMp0Jl1rsQq2VIRCvWyQK22pCQ1o5YZKB7ZXjhpYAc3Zdm9F6dTKVQ9obxFSu4E9FmWXEa/PuWsY2zGcqQf2G2hdZZLz+4LgDJ+FxGoHCBn2duwWS2hwBBkFfPN43vTcMLG4WiYEz1Znz1K0r2bstTLMDVafd5e7n4sOe77nD6QrlxvaMVNfJplOqpAehNlrToppfAzUwg5BKSiPuqJipaQN6i17WI5KM6vP2QTvmcp3LsjxqJySm2y3pm0PI+GJOgP6aDmnKjoE+upB6t9sBI0fpnoOTY1WFWbFT2wtDziYWtiZkP+3HxGWjeAY3YIWaPvh9A1KWEAFxc0ToHZPbLeDhMclqt42um5rmkiTqCYnfvWW7XWKKpgjMQ09X+gJ3wFs49VaM1Ls6YDAx+Q8x4pizWl1Cs2oNWuB9eXauLFXyc3fM9RUi3U8QxDePr857wsGbI166L2bWY17TIcJ9c93YiEtmTuWY7E13tY8Ak4XExygTHmtAuq1BwnVcslR1xdoeq7SsZkQ7saT5Jj/q6icsbe0we4ot74cBPUoN4On4qQeOoEpJ+S6iMG+WO0cFGtl5iInNV68qdHH0cVF3VHgRB8UEtNCtTzFQPHMfRWkmbdFWCwW2oHAg5qBYqQZUBCHWK9HVMQLHdGJIBIE6HSVIx4iA0ySclXWkc95LRVtfRQOvXkovejRSYBvhVp1bOUolN4Hb3vQUaDnb9G/iOnrks1LiTzKL7Q3p758D4Gaczvd8h+qGDorpgqRw8krZffZZsc20VTXqiadIiAYIL9cwR8MZ9y2xtlEQdPWSzL2P37ioVKJ+Km7EMssLu3iDu88tDFs5raKMJMmta1ggAAclHr10w+1odaLXi5948loombY7WtYnWToNCZPAdi7okxl2k7z6CgUpLoAjKBv8+XaiDQd3rsVklht94ScLdEItVAOaQQDPFOyk45LJRpFt2VC9tm3kfu6rmj7phzeuHAws22ouuvSJL6mJuozjTkMuK2u2HL9JVB27ph1B4H3Tv5awexOUVQ4ydmaNtTXZ79D2/I/VELESG4XfamOUa+upRrksYOokmBPDt64Tlc4a8TiwnMj7x3HnK4m80jtS8lo2DHTqR9l48QPor0+ye6djb8B+IDcfoqpsLZYNQx8UE9ea0Kz05bBXJJ/kbpYIRtwAlNC/Gjeht+UHUfslzOWoQahedFxj3gB+644T4/JawSYPBYa9up1R02g9YCEWy6qf2MuW5e+7neIXNeQq9toO6LF7PrGwPrMIBL6YP9JP8A5BDNp7rp2S1GqG9GqMbeAf8AbHfDvzKJsXf7GXjRp4pNTEzLMZtJGfW0K77dXCbVZalNhiow46Z5t1b+ZsjtC0UcUznlKpWjKb0vfGS5xACrd82p7mEMBDTv0JHyCutj2PoGljc4udrLjpp880IvS6hiwMaSR849dq6Y8NGEvUXgoo0HYuadDETwHirJX2fNNmMtOGYnuIyQcU5eQPhnXzU50GNhnYyhVNemGOLcJJyAiMsUjfMALXnVnNhpylUT2c0mCoTu0BIzy5rR61hFSmdZ1HGfotlGkYylbIjaum/6rh0855x3eahU65DsLuzQDWEUoknv5js4FUSO2KzxnqeOnYFJmOS5xAcFGq2sA/a/KP0T2ILpOXgK6hJjGarZVG24sRwO6TgIOgmTwzOQ0V9IQq+bIHMI4j/ae8DWHZl1xbOl1H3gDy0gzngHeIkfmCii4S4hww4Aeg1umWruMcz46q27J3d72zlrnHAxxGDqPiFbad2inSILc3mI5cO6VnyemT06OqPL5yVq4btfSYDHxE/68FbbtdIzXTrIJa3tIlSW0A3Rcj9HLya++vBxbbEHtghZttVshBJaB3rUW57/ACTVWxtdqAUL0k72Hvo+erRQrUjDS5vUXDwCL7MbMWu3PIdVqtpN+JxLs/5WjeVsL7hpfcHcFNs9mDGhrRAGgC6VxdduzGfLegDs9sVQsr2uaMTmEHE7WeI9b1eLTqDxCEPEIsH4qTTyHiFPKtMyg7M/vuwmjaS1uTKsvZkMifiHYf8AIKTYroY0QMy7Iu474RraWw+8okj46fTbxy1HaJHchtx2kPpirxHR6tc/W9bQlcTKUakBNr7mc8NYwls5OgZkaiOG/PXvQO37F06FCW4veaZZiec8fkr5ZC15dVOgJDZ5HXnmB3Ibev7yoxoJ6MEjXTjzVqKbyLs0irXRYxRkQMgc9M1oF2VJa3qCAXld4FEuMCJ1MCd3kp1yPOBuc5D0PW9W1ghPJJve68XSaNdQN26UMstpLcjOUwdMuXPVWIuQO/qEDEBMnP68lnRdnrLb0eE6DXluzTD7bJMOwjdrn3aoW6tnkZGYBE6ncRxT9G7HvHSJaBk0DhxJkIGXddOXK6SAUKJamZeCmbkzVbkgCu7HXe1la0tk/wAQnXjnoclanWDE4OnJukjx19Z8UDu9uG2HdjaD2q34ZCzlN2bpYBdKyOLiQAe2PMJ11kfwH9Q+ik+4h0glSAEvcY6QOFjfy/qP/il+xO3lo/qP0RGFEtdXd3prkkxPBDw+tEnOheuKYcJWhi2eVDPr1rCKXWZpxwkfRDWCTyCcsd8U2120cQDqjXYW/gzPhPco5FcRxdMG/wDVLf20WQscHExiIGHMYm5zOemmpQJtR9Co+zMBnGQ3PRp6TTzAafBPe0OzGjaqFpblPRJ/mb02H/LuRK9bCKlpo2puQfR064cPOD+EKOJpP9xzVodtAFOnAgwIE+JyzlR7vsYjGQZd1rnDiPLrPzU6PLRdOjLZBvhn7lwB1aerhKWzxxUweIy3ZJy2iWEayCouy7v3W7JxGXaq+pP2DB71xWoBzoOgXTfi6l0zXVZstAevceEks0Jkj1ohNprVnHo0zkSI17RyV1gQmnUhwQ5DocXQXg0SBSA7C5eEmuXcJDBFcRXpOjWR3R+qttLRVe8mxhdl0XDxyVksTyQOCzmawydvak0qQWrgtWZQzWqQOZ0Q4lO2iviceAyTD3LWKMpOzioU2G8Mz68F1MZnyKbtFcMaScp6+paEEW8bwFFhcTk0Ek9h4aZoJs1Yy+p+11MnT0ASThbOccznpxQW0Wt1utPu2n9yx0zxI1PVnkjW0F+Nstny+IAw3LUwB5+CqsULbL5ahia1wAOn+xlqht6txMJ3tzHz8JTOw9ufWsFI1BD8MHnhJDT2thMWG6qrKpJeDTIIIkkmdMiMjOcyuSKpvOjWcmqVXf8AA1Zm5TvXbutekRI4EhNuC69mWhmsMjvmeCi7K0opP/8Asd4QplXTjMprZmnFAni954faI+Sr6k/ZBNm9cUz0jx9ZJyIlR2fF1yeHrTioKJWPJRrTUOUJwPnL6rmu0E7u1SMkUl2fW5NNMFPFMBvEnRomoXbSgCLedOaburLszRjZ+04qLepDLTp3cO5RNmLxDC+lq5pIjes+TCtmkMukXAlR7XVwtJ7F6ah1hQLwtAcQBp9VlBqTwaSwhhrl5K8nL0FHq1dwPHt5LpOceLhrw5+gqRt1tFE0Kfxv4fZacJnt0B5FG9oL7bZ6LjJJAyGRJM/XJUG5bI6tVNeqJxGZ0GU9sAeSpITDtx+7stDGZmMXdJ0Vfu6yVbytQe+RSYdCScpzP4jClXjbTaaws1M9ERiEDUc5zCvl0XUyz0gAM4z5nL5p2gpph+7aoa4MaIa1oA6xu7lIrthxQO63ue/FoymRMZ4nOE4dNA0hxjPpNGUGTdpe5wBa0fmJnuA+a4uSrwdkoSil2+QVbqcOniPEegokfVTrxouABcRkdA2OWpJKgOdC6OJ3E5ZqmDr1tuBrj/KT64IlclEss9NpicLZ69Sq3er8WIT8WFo74+atlFsNaOWfZyW8sIyWztxylRqQl3Pj3/opDzko1H+Idcu7T9FHksdY7OMvFeVjnn5JUjnK4qPzzy7SpGSXjJOMfI9eiuGaFKjoExHRK9akV5T1QM6eqdeFqNlvBlSARWG/7zRB8IO/M7lcXfMfJVfbVgPuJAP74fP6DuWc0mslRbWi30LydUbOQiNN+o48k0TJXFiYBRbAAkN06l4/UKOJLLQ5N1TPK1XIkZa568vNQalWBOZkZbsuvcE/bjkht7HoP/CuhGbKLfdv/bLUGN+CmYyLonf0d8Hgm9oryFCm2hTILyAMxkMWUkdR8V5sx8DjvnXfqN6i3f07xdj6XSHxZ/d4qgjvJatkNk/cUw9wDnu3YA4D5hWG39Ew0xia4kaxhAJI6jA/MOSgVKhBIBIEDIGOCl3GcVFzjm4yCTmSBoCeCyPW5OPpx23f+/0ELmqkUYH36p/vcB4ALm8b+fQbJGIdsjs3pq5nfundY/wp/VTCwGmZAOW9ZNJm/LGLbtFasd/1LRXbFPCzpFxIzORgZkmJgozaqmFhKYosAwwANdE3ep6Hb8gtuOKSo8j1FKWCuOrl9pps/mBOm7PervXeQwdY3jPvVAuf/wB+3t+avdqEtM7m5Lee0ckHhj4+EdXUmKWuvHf1bipEdH8qYo565/F5BZmhzQq9Jw4eXVuTNSqZ+GdOA89UqXxHm0+aiPeZOZ1+imQ0f//Z"/>
          <p:cNvSpPr>
            <a:spLocks noChangeAspect="1" noChangeArrowheads="1"/>
          </p:cNvSpPr>
          <p:nvPr/>
        </p:nvSpPr>
        <p:spPr bwMode="auto">
          <a:xfrm>
            <a:off x="825500" y="6080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activehealthinstitute.com/blog/wp-content/uploads/2011/12/has-your-kid-got-a-fever.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862992" cy="1265928"/>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http://img.webmd.com/dtmcms/live/webmd/consumer_assets/site_images/rich_media_quiz/topic/rmq_painful_periods/getty_rf_photo_of_doctor_with_patient.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97794" y="1"/>
            <a:ext cx="2441431" cy="126592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utoShape 18"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977900" y="7604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0"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1130300" y="9128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2"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1282700" y="10652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http://www.christart.com/IMAGES-art9ab/books/richard_gunther/n/no_school_today/NST001Front-Cover-.gif">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58000" y="2971800"/>
            <a:ext cx="1087044" cy="1614812"/>
          </a:xfrm>
          <a:prstGeom prst="rect">
            <a:avLst/>
          </a:prstGeom>
          <a:noFill/>
          <a:extLst>
            <a:ext uri="{909E8E84-426E-40DD-AFC4-6F175D3DCCD1}">
              <a14:hiddenFill xmlns="" xmlns:a14="http://schemas.microsoft.com/office/drawing/2010/main">
                <a:solidFill>
                  <a:srgbClr val="FFFFFF"/>
                </a:solidFill>
              </a14:hiddenFill>
            </a:ext>
          </a:extLst>
        </p:spPr>
      </p:pic>
      <p:pic>
        <p:nvPicPr>
          <p:cNvPr id="1050" name="Picture 26" descr="http://www.brucesussman.com/wp-content/uploads/2012/05/hot-weather.jpg">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4938" y="5600700"/>
            <a:ext cx="2236671" cy="12573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0" y="1263110"/>
            <a:ext cx="3667369" cy="1600438"/>
          </a:xfrm>
          <a:prstGeom prst="rect">
            <a:avLst/>
          </a:prstGeom>
          <a:noFill/>
        </p:spPr>
        <p:txBody>
          <a:bodyPr wrap="square" rtlCol="0">
            <a:spAutoFit/>
          </a:bodyPr>
          <a:lstStyle/>
          <a:p>
            <a:pPr marL="342900" indent="-342900">
              <a:buAutoNum type="arabicPeriod"/>
            </a:pPr>
            <a:r>
              <a:rPr lang="en-US" sz="1600" dirty="0" smtClean="0"/>
              <a:t>My little sister got sick yesterday.</a:t>
            </a:r>
          </a:p>
          <a:p>
            <a:r>
              <a:rPr lang="zh-CN" altLang="en-US" sz="1600" dirty="0"/>
              <a:t>生</a:t>
            </a:r>
            <a:r>
              <a:rPr lang="zh-CN" altLang="en-US" sz="1600" dirty="0" smtClean="0"/>
              <a:t>病，昨天，了。</a:t>
            </a:r>
            <a:endParaRPr lang="en-US" sz="1600" dirty="0" smtClean="0"/>
          </a:p>
          <a:p>
            <a:r>
              <a:rPr lang="en-US" sz="1600" dirty="0" smtClean="0"/>
              <a:t>2. She was having a fever. Her temperature was 40 degrees.</a:t>
            </a:r>
          </a:p>
          <a:p>
            <a:r>
              <a:rPr lang="zh-CN" altLang="en-US" sz="1600" dirty="0"/>
              <a:t>发</a:t>
            </a:r>
            <a:r>
              <a:rPr lang="zh-CN" altLang="en-US" sz="1600" dirty="0" smtClean="0"/>
              <a:t>烧，了，体温，度。</a:t>
            </a:r>
            <a:endParaRPr lang="en-US" sz="1600" dirty="0" smtClean="0"/>
          </a:p>
          <a:p>
            <a:pPr marL="342900" indent="-342900">
              <a:buAutoNum type="arabicPeriod"/>
            </a:pPr>
            <a:endParaRPr lang="en-US" dirty="0"/>
          </a:p>
        </p:txBody>
      </p:sp>
      <p:sp>
        <p:nvSpPr>
          <p:cNvPr id="16" name="TextBox 15"/>
          <p:cNvSpPr txBox="1"/>
          <p:nvPr/>
        </p:nvSpPr>
        <p:spPr>
          <a:xfrm>
            <a:off x="3699608" y="7329"/>
            <a:ext cx="2898186" cy="2616101"/>
          </a:xfrm>
          <a:prstGeom prst="rect">
            <a:avLst/>
          </a:prstGeom>
          <a:noFill/>
        </p:spPr>
        <p:txBody>
          <a:bodyPr wrap="square" rtlCol="0">
            <a:spAutoFit/>
          </a:bodyPr>
          <a:lstStyle/>
          <a:p>
            <a:pPr marL="342900" indent="-342900">
              <a:buAutoNum type="arabicPeriod"/>
            </a:pPr>
            <a:r>
              <a:rPr lang="en-US" sz="1600" dirty="0" smtClean="0"/>
              <a:t>My teacher went to see her doctor today.</a:t>
            </a:r>
          </a:p>
          <a:p>
            <a:r>
              <a:rPr lang="zh-CN" altLang="en-US" sz="1600" dirty="0"/>
              <a:t>老</a:t>
            </a:r>
            <a:r>
              <a:rPr lang="zh-CN" altLang="en-US" sz="1600" dirty="0" smtClean="0"/>
              <a:t>师，看医生。</a:t>
            </a:r>
            <a:endParaRPr lang="en-US" sz="1600" dirty="0" smtClean="0"/>
          </a:p>
          <a:p>
            <a:pPr algn="just"/>
            <a:r>
              <a:rPr lang="en-US" sz="1600" dirty="0" smtClean="0"/>
              <a:t>2. The doctor asked/advise </a:t>
            </a:r>
            <a:r>
              <a:rPr lang="zh-CN" altLang="en-US" sz="1600" dirty="0" smtClean="0"/>
              <a:t>叫 </a:t>
            </a:r>
            <a:r>
              <a:rPr lang="en-US" sz="1600" dirty="0" smtClean="0"/>
              <a:t>her to rest at home.</a:t>
            </a:r>
          </a:p>
          <a:p>
            <a:pPr algn="just"/>
            <a:r>
              <a:rPr lang="zh-CN" altLang="en-US" sz="1600" dirty="0" smtClean="0"/>
              <a:t>叫，在家休息。</a:t>
            </a:r>
            <a:endParaRPr lang="en-US" sz="1600" dirty="0" smtClean="0"/>
          </a:p>
          <a:p>
            <a:pPr algn="just"/>
            <a:endParaRPr lang="en-US" sz="1600" dirty="0" smtClean="0"/>
          </a:p>
          <a:p>
            <a:pPr algn="just"/>
            <a:endParaRPr lang="en-US" sz="1600" dirty="0" smtClean="0"/>
          </a:p>
          <a:p>
            <a:pPr marL="342900" indent="-342900">
              <a:buAutoNum type="arabicPeriod"/>
            </a:pPr>
            <a:endParaRPr lang="en-US" dirty="0" smtClean="0"/>
          </a:p>
          <a:p>
            <a:pPr marL="342900" indent="-342900">
              <a:buAutoNum type="arabicPeriod"/>
            </a:pPr>
            <a:endParaRPr lang="en-US" dirty="0"/>
          </a:p>
        </p:txBody>
      </p:sp>
      <p:sp>
        <p:nvSpPr>
          <p:cNvPr id="17" name="TextBox 16"/>
          <p:cNvSpPr txBox="1"/>
          <p:nvPr/>
        </p:nvSpPr>
        <p:spPr>
          <a:xfrm>
            <a:off x="-44937" y="3091962"/>
            <a:ext cx="3321538" cy="2092881"/>
          </a:xfrm>
          <a:prstGeom prst="rect">
            <a:avLst/>
          </a:prstGeom>
          <a:noFill/>
        </p:spPr>
        <p:txBody>
          <a:bodyPr wrap="square" rtlCol="0">
            <a:spAutoFit/>
          </a:bodyPr>
          <a:lstStyle/>
          <a:p>
            <a:pPr marL="342900" indent="-342900">
              <a:buAutoNum type="arabicPeriod"/>
            </a:pPr>
            <a:r>
              <a:rPr lang="en-US" sz="1600" dirty="0" smtClean="0"/>
              <a:t>This morning (</a:t>
            </a:r>
            <a:r>
              <a:rPr lang="en-US" sz="1600" dirty="0" err="1" smtClean="0"/>
              <a:t>today+morning</a:t>
            </a:r>
            <a:r>
              <a:rPr lang="en-US" sz="1600" dirty="0" smtClean="0"/>
              <a:t>) is hot.</a:t>
            </a:r>
          </a:p>
          <a:p>
            <a:r>
              <a:rPr lang="zh-CN" altLang="en-US" sz="1600" dirty="0" smtClean="0"/>
              <a:t>早上，热。</a:t>
            </a:r>
            <a:endParaRPr lang="en-US" altLang="zh-CN" sz="1600" dirty="0"/>
          </a:p>
          <a:p>
            <a:r>
              <a:rPr lang="en-US" sz="1600" dirty="0" smtClean="0"/>
              <a:t>2. The highest temperature is 36 degrees. </a:t>
            </a:r>
          </a:p>
          <a:p>
            <a:r>
              <a:rPr lang="zh-CN" altLang="en-US" sz="1600" dirty="0"/>
              <a:t>最</a:t>
            </a:r>
            <a:r>
              <a:rPr lang="zh-CN" altLang="en-US" sz="1600" dirty="0" smtClean="0"/>
              <a:t>高，气温，度。</a:t>
            </a:r>
            <a:endParaRPr lang="en-US" sz="1600" dirty="0" smtClean="0"/>
          </a:p>
          <a:p>
            <a:pPr marL="342900" indent="-342900">
              <a:buAutoNum type="arabicPeriod"/>
            </a:pPr>
            <a:endParaRPr lang="en-US" sz="1600" dirty="0" smtClean="0"/>
          </a:p>
          <a:p>
            <a:pPr marL="342900" indent="-342900">
              <a:buAutoNum type="arabicPeriod"/>
            </a:pPr>
            <a:endParaRPr lang="en-US" dirty="0"/>
          </a:p>
        </p:txBody>
      </p:sp>
      <p:sp>
        <p:nvSpPr>
          <p:cNvPr id="18" name="TextBox 17"/>
          <p:cNvSpPr txBox="1"/>
          <p:nvPr/>
        </p:nvSpPr>
        <p:spPr>
          <a:xfrm>
            <a:off x="3352800" y="3048000"/>
            <a:ext cx="1950489" cy="2092881"/>
          </a:xfrm>
          <a:prstGeom prst="rect">
            <a:avLst/>
          </a:prstGeom>
          <a:noFill/>
        </p:spPr>
        <p:txBody>
          <a:bodyPr wrap="square" rtlCol="0">
            <a:spAutoFit/>
          </a:bodyPr>
          <a:lstStyle/>
          <a:p>
            <a:pPr marL="342900" indent="-342900">
              <a:buAutoNum type="arabicPeriod"/>
            </a:pPr>
            <a:r>
              <a:rPr lang="en-US" sz="1600" dirty="0" smtClean="0"/>
              <a:t>We don’t have class today.</a:t>
            </a:r>
          </a:p>
          <a:p>
            <a:r>
              <a:rPr lang="zh-CN" altLang="en-US" sz="1600" dirty="0"/>
              <a:t>没</a:t>
            </a:r>
            <a:r>
              <a:rPr lang="zh-CN" altLang="en-US" sz="1600" dirty="0" smtClean="0"/>
              <a:t>有，课。</a:t>
            </a:r>
            <a:endParaRPr lang="en-US" sz="1600" dirty="0" smtClean="0"/>
          </a:p>
          <a:p>
            <a:r>
              <a:rPr lang="en-US" sz="1600" dirty="0" smtClean="0"/>
              <a:t>2. I am not going to school today.</a:t>
            </a:r>
          </a:p>
          <a:p>
            <a:r>
              <a:rPr lang="zh-CN" altLang="en-US" sz="1600" dirty="0" smtClean="0"/>
              <a:t>不，上学。</a:t>
            </a:r>
            <a:endParaRPr lang="en-US" sz="1600" dirty="0" smtClean="0"/>
          </a:p>
          <a:p>
            <a:endParaRPr lang="en-US" sz="1600" dirty="0" smtClean="0"/>
          </a:p>
          <a:p>
            <a:pPr marL="342900" indent="-342900">
              <a:buAutoNum type="arabicPeriod"/>
            </a:pPr>
            <a:endParaRPr lang="en-US" dirty="0"/>
          </a:p>
        </p:txBody>
      </p:sp>
      <p:sp>
        <p:nvSpPr>
          <p:cNvPr id="12" name="TextBox 11"/>
          <p:cNvSpPr txBox="1"/>
          <p:nvPr/>
        </p:nvSpPr>
        <p:spPr>
          <a:xfrm>
            <a:off x="3699608" y="1891297"/>
            <a:ext cx="5291992" cy="1077218"/>
          </a:xfrm>
          <a:prstGeom prst="rect">
            <a:avLst/>
          </a:prstGeom>
          <a:noFill/>
          <a:ln>
            <a:solidFill>
              <a:schemeClr val="tx1"/>
            </a:solidFill>
          </a:ln>
        </p:spPr>
        <p:txBody>
          <a:bodyPr wrap="square" rtlCol="0">
            <a:spAutoFit/>
          </a:bodyPr>
          <a:lstStyle/>
          <a:p>
            <a:r>
              <a:rPr lang="en-US" sz="1600" dirty="0" smtClean="0"/>
              <a:t>You need to translate the sentences provided. Key words are provides by Ms. Feng. Make sure you use them. You need to write down 2 complete sentences to describe each picture. </a:t>
            </a:r>
          </a:p>
          <a:p>
            <a:r>
              <a:rPr lang="en-US" sz="1600" dirty="0" smtClean="0"/>
              <a:t>Sentence structures are provided. 103%</a:t>
            </a:r>
          </a:p>
        </p:txBody>
      </p:sp>
      <p:sp>
        <p:nvSpPr>
          <p:cNvPr id="20" name="TextBox 19"/>
          <p:cNvSpPr txBox="1"/>
          <p:nvPr/>
        </p:nvSpPr>
        <p:spPr>
          <a:xfrm>
            <a:off x="1828800" y="0"/>
            <a:ext cx="1905000" cy="369332"/>
          </a:xfrm>
          <a:prstGeom prst="rect">
            <a:avLst/>
          </a:prstGeom>
          <a:noFill/>
        </p:spPr>
        <p:txBody>
          <a:bodyPr wrap="square" rtlCol="0">
            <a:spAutoFit/>
          </a:bodyPr>
          <a:lstStyle/>
          <a:p>
            <a:pPr algn="ctr"/>
            <a:r>
              <a:rPr lang="en-US" b="1" i="1" u="sng" dirty="0" smtClean="0">
                <a:solidFill>
                  <a:srgbClr val="FF0000"/>
                </a:solidFill>
              </a:rPr>
              <a:t>TASK 2</a:t>
            </a:r>
            <a:endParaRPr lang="en-US" b="1" i="1" u="sng" dirty="0">
              <a:solidFill>
                <a:srgbClr val="FF0000"/>
              </a:solidFill>
            </a:endParaRPr>
          </a:p>
        </p:txBody>
      </p:sp>
      <p:sp>
        <p:nvSpPr>
          <p:cNvPr id="22" name="Rectangle 21"/>
          <p:cNvSpPr/>
          <p:nvPr/>
        </p:nvSpPr>
        <p:spPr>
          <a:xfrm>
            <a:off x="2286000" y="5042118"/>
            <a:ext cx="7010400" cy="1815882"/>
          </a:xfrm>
          <a:prstGeom prst="rect">
            <a:avLst/>
          </a:prstGeom>
        </p:spPr>
        <p:txBody>
          <a:bodyPr wrap="square">
            <a:spAutoFit/>
          </a:bodyPr>
          <a:lstStyle/>
          <a:p>
            <a:pPr marL="514350" indent="-514350">
              <a:buAutoNum type="arabicPeriod"/>
            </a:pPr>
            <a:r>
              <a:rPr lang="en-US" sz="1400" dirty="0" smtClean="0"/>
              <a:t>My little sister + yesterday + get sick + </a:t>
            </a:r>
            <a:r>
              <a:rPr lang="zh-CN" altLang="en-US" sz="1400" dirty="0" smtClean="0"/>
              <a:t>了。</a:t>
            </a:r>
            <a:endParaRPr lang="en-US" altLang="zh-CN" sz="1400" dirty="0" smtClean="0"/>
          </a:p>
          <a:p>
            <a:pPr marL="514350" indent="-514350">
              <a:buAutoNum type="arabicPeriod"/>
            </a:pPr>
            <a:r>
              <a:rPr lang="en-US" sz="1400" dirty="0" smtClean="0"/>
              <a:t> She + have a fever + </a:t>
            </a:r>
            <a:r>
              <a:rPr lang="zh-CN" altLang="en-US" sz="1400" dirty="0" smtClean="0"/>
              <a:t>了。</a:t>
            </a:r>
            <a:r>
              <a:rPr lang="en-US" altLang="zh-CN" sz="1400" dirty="0" smtClean="0"/>
              <a:t>Her temperature + </a:t>
            </a:r>
            <a:r>
              <a:rPr lang="zh-CN" altLang="en-US" sz="1400" dirty="0" smtClean="0"/>
              <a:t>是</a:t>
            </a:r>
            <a:r>
              <a:rPr lang="en-US" altLang="zh-CN" sz="1400" dirty="0" smtClean="0"/>
              <a:t>/</a:t>
            </a:r>
            <a:r>
              <a:rPr lang="zh-CN" altLang="en-US" sz="1400" dirty="0" smtClean="0"/>
              <a:t>在</a:t>
            </a:r>
            <a:r>
              <a:rPr lang="en-US" altLang="zh-CN" sz="1400" dirty="0" smtClean="0"/>
              <a:t> + 40 + degrees.</a:t>
            </a:r>
          </a:p>
          <a:p>
            <a:pPr marL="514350" indent="-514350"/>
            <a:r>
              <a:rPr lang="en-US" sz="1400" dirty="0" smtClean="0"/>
              <a:t>1.           Today morning + </a:t>
            </a:r>
            <a:r>
              <a:rPr lang="zh-CN" altLang="en-US" sz="1400" dirty="0" smtClean="0"/>
              <a:t>很</a:t>
            </a:r>
            <a:r>
              <a:rPr lang="en-US" altLang="zh-CN" sz="1400" dirty="0" smtClean="0"/>
              <a:t> + hot.</a:t>
            </a:r>
          </a:p>
          <a:p>
            <a:pPr marL="514350" indent="-514350"/>
            <a:r>
              <a:rPr lang="en-US" altLang="zh-CN" sz="1400" dirty="0" smtClean="0"/>
              <a:t>2.          Highest temperature is 36 degrees.</a:t>
            </a:r>
            <a:endParaRPr lang="en-US" altLang="zh-CN" dirty="0" smtClean="0"/>
          </a:p>
          <a:p>
            <a:pPr marL="514350" indent="-514350">
              <a:buAutoNum type="arabicPeriod"/>
            </a:pPr>
            <a:r>
              <a:rPr lang="en-US" altLang="zh-CN" sz="1400" dirty="0" smtClean="0"/>
              <a:t>My teacher + today + go to + see doctor +</a:t>
            </a:r>
            <a:r>
              <a:rPr lang="zh-CN" altLang="en-US" sz="1400" dirty="0" smtClean="0"/>
              <a:t>了</a:t>
            </a:r>
            <a:r>
              <a:rPr lang="en-US" altLang="zh-CN" sz="1400" dirty="0" smtClean="0"/>
              <a:t>.</a:t>
            </a:r>
          </a:p>
          <a:p>
            <a:pPr marL="514350" indent="-514350">
              <a:buAutoNum type="arabicPeriod"/>
            </a:pPr>
            <a:r>
              <a:rPr lang="en-US" altLang="zh-CN" sz="1400" dirty="0" smtClean="0"/>
              <a:t>Doctor + </a:t>
            </a:r>
            <a:r>
              <a:rPr lang="zh-CN" altLang="en-US" sz="1400" dirty="0" smtClean="0"/>
              <a:t>叫</a:t>
            </a:r>
            <a:r>
              <a:rPr lang="en-US" altLang="zh-CN" sz="1400" dirty="0" smtClean="0"/>
              <a:t> + she + at home + rest.</a:t>
            </a:r>
            <a:endParaRPr lang="en-US" altLang="zh-CN" dirty="0" smtClean="0"/>
          </a:p>
          <a:p>
            <a:pPr marL="514350" indent="-514350"/>
            <a:r>
              <a:rPr lang="en-US" altLang="zh-CN" sz="1400" dirty="0" smtClean="0"/>
              <a:t>1.         We + today + don’t have class.</a:t>
            </a:r>
          </a:p>
          <a:p>
            <a:pPr marL="514350" indent="-514350"/>
            <a:r>
              <a:rPr lang="en-US" altLang="zh-CN" sz="1400" dirty="0" smtClean="0"/>
              <a:t>2.           I + today + not + go to school.</a:t>
            </a:r>
          </a:p>
        </p:txBody>
      </p:sp>
      <p:sp>
        <p:nvSpPr>
          <p:cNvPr id="23" name="TextBox 22"/>
          <p:cNvSpPr txBox="1"/>
          <p:nvPr/>
        </p:nvSpPr>
        <p:spPr>
          <a:xfrm>
            <a:off x="3581400" y="4724400"/>
            <a:ext cx="2209800" cy="369332"/>
          </a:xfrm>
          <a:prstGeom prst="rect">
            <a:avLst/>
          </a:prstGeom>
          <a:noFill/>
        </p:spPr>
        <p:txBody>
          <a:bodyPr wrap="square" rtlCol="0">
            <a:spAutoFit/>
          </a:bodyPr>
          <a:lstStyle/>
          <a:p>
            <a:r>
              <a:rPr lang="en-US" dirty="0" smtClean="0"/>
              <a:t>Sentence structures</a:t>
            </a:r>
            <a:endParaRPr lang="en-US" dirty="0"/>
          </a:p>
        </p:txBody>
      </p:sp>
      <p:cxnSp>
        <p:nvCxnSpPr>
          <p:cNvPr id="25" name="Straight Connector 24"/>
          <p:cNvCxnSpPr/>
          <p:nvPr/>
        </p:nvCxnSpPr>
        <p:spPr>
          <a:xfrm rot="5400000">
            <a:off x="1219200" y="5867400"/>
            <a:ext cx="2133600" cy="158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286000" y="4800600"/>
            <a:ext cx="7239000" cy="15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8352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40"/>
                                        </p:tgtEl>
                                        <p:attrNameLst>
                                          <p:attrName>style.visibility</p:attrName>
                                        </p:attrNameLst>
                                      </p:cBhvr>
                                      <p:to>
                                        <p:strVal val="visible"/>
                                      </p:to>
                                    </p:set>
                                    <p:animEffect transition="in" filter="barn(inVertical)">
                                      <p:cBhvr>
                                        <p:cTn id="13" dur="500"/>
                                        <p:tgtEl>
                                          <p:spTgt spid="104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50"/>
                                        </p:tgtEl>
                                        <p:attrNameLst>
                                          <p:attrName>style.visibility</p:attrName>
                                        </p:attrNameLst>
                                      </p:cBhvr>
                                      <p:to>
                                        <p:strVal val="visible"/>
                                      </p:to>
                                    </p:set>
                                    <p:animEffect transition="in" filter="barn(inVertical)">
                                      <p:cBhvr>
                                        <p:cTn id="18" dur="500"/>
                                        <p:tgtEl>
                                          <p:spTgt spid="1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48"/>
                                        </p:tgtEl>
                                        <p:attrNameLst>
                                          <p:attrName>style.visibility</p:attrName>
                                        </p:attrNameLst>
                                      </p:cBhvr>
                                      <p:to>
                                        <p:strVal val="visible"/>
                                      </p:to>
                                    </p:set>
                                    <p:animEffect transition="in" filter="wipe(down)">
                                      <p:cBhvr>
                                        <p:cTn id="23" dur="5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63500" y="-1539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215900" y="-158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368300" y="1508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520700" y="3032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MSERQTExQWFBUVGBUXFxgXGRQXFxwYFRgYFRgcFx0YHCYeFxojGRcYHy8gIycpLCwsFR4xNTAqNScrLCkBCQoKDgwOGg8PGiwlHyQsLCwtKiwsKSwsLCwsKSwqLCwsLCwqLCwsLCwsLCwpLCwsLCwsLDQvLCwsLCksLCwsKf/AABEIALkBEAMBIgACEQEDEQH/xAAbAAACAwEBAQAAAAAAAAAAAAAEBQIDBgcBAP/EAEYQAAIBAgUCBAQCCAQEAwkBAAECEQADBAUSITFBUQYiYXETMoGRobEHFCMzQsHR8BVScuFDYoLxNJLiJERUY6KjssLSF//EABoBAAIDAQEAAAAAAAAAAAAAAAIDAQQFAAb/xAAyEQABAwMCAwYGAgIDAAAAAAABAAIRAyExEkEEUWETIoGRsfAFMnGhwdEU4ULxIzNi/9oADAMBAAIRAxEAPwDDrb361clqvAwq5bgrMJWiApWMKWdFBiWQb78sBMdfamXiXKVsYhkVmcabbBmMk6kVuetA278EMDBBBHuNxU79/UVnnSo248o0wOsAAColTF1QLNfCxVs1MMKGUxDfDr1bBNEAirUYV0rlDC2iroYLQwMTE6fNzBjjsapzKzqXUFcbqDI8oBX4lshixYsyknzAGB9jLuIIKRBMnaSOh5IBMbiYHFXYy4zqgcGIJU8FhMEsp3DAyo6QojeYcwwwlIcJqBZ9LJ70XasmrrtkDipWzFACEwiFbaw096vTDepqy0dqIt2pqYCGVVbw/rVWNwpFMCQKoa4TzQuICJoulVu36xUrmAbpNE4mz6V5ZxLLt8w7Hn6UCNeXsyZyouKBpDCVETqIMkcdOlUvlpEvaYn249jTMW0ujbY9qAt2rlhtSyV6jp/frUgkm6GOST5xgbT+a5Ns8cxB6GeCKyd1NDEBtUHkTFdUxuFtYqyQB5o3FcyxuBfDXdDcTse4/qKt0XbKpXbuEM0zuYnpXqXIPNRv3JY+9W3NzIEmBvtH12qwqytXFldt9xA6xPUTwfWtj4czhiqaWY6CJJJgQSRPbtvWC1Qd6Z5VeZXGkiCQG4mDE0irTkImldVy60xZXBhOZmABzB7doplYs3CxFzVoIaZ4A6QftSTJLisugsRrIE6TsQZAM961eFyxgjKW5iOSBB5rNbTcbNB3JgiJ5H6/lNJG6Bw1jSCyHW3AgHYkcmedqPyrBskluTG3oO/rRmEwgtrA37mriO1GygKRaTnl1NrTk87ri7UCqmqi4hokiqXX1priGzq64j7znwx6cBOELfaOBNLr7vHaml20O9UOAOlLFQuc6SLfXkOl4RaQAIXJgu9FWMtut8qOfZWP8q6hg8ClsBUUKBtxv9TyT60clXOxUGtyC5lY8LYlv+Ew94X8zR6eBsRBJAnoNQO/rB/ua6AqValJI526zv8ApF2p2WKwf6PnZQXuBD2jUR7mYokfo3/+f/8AR/6q2GqKlrobReRGTb++X+l3aO2Kxv8A/mx/+I/+3/6qg/6O2H/HH/kP/wDVbcE1IptvUhuqzRfnt5j7/ld2rhuuX5z4PKKSXW5G2nSV5IkzJ4A7GszfuizMqQCSTBnnqRAjbsO011HxFgSymDHX7VxrP8WAzIGLwTLfwzPToaf2cd0rmvc7vAYTG3nFpttYnsdvzoo3O1Ye72FFZbmDWyNyUHI7eoqHUN2omcReHLeYS8etNrbgCkWDvBgCDTOxdkQRVYqzCLKz61S11QwQkBiJE7fTfrVa5KjHUpZWPUMw/I0MPBltm1XtVz3Zz/OuDRuuk7JtbvI6z/e21QvZfO4oCz4cso02viJHRXaPXYkinOWZbdj51YdiCG+unb8KjTPyogYF1n8TYdGkeWOtMsuxiuNNwbjqNqa38LBi6sE7ieo7igsZloAlORvUxC6xXmIwBtftE3HUDqO1DZ9kFvHWtaEKwUlZ/wAwO4b8j70XlWNLSjDePpQWfWMRh0Y4YAlgWI06oA5KjvHvIptOxSni11y3EYB1dkYFWXYg/wAqiqDgE/lTLMcc14m5cMuQDtABjYbUDb0tMmCOO3rV2VmlDsN4NMsEV1jTImOTsP8AuaDtvMyBPrP8qtW1JgE9/wC/tXFSF0TwziNDzuzAeaRxPQHrv19a6RYxU7da5Bk2MPw9Zu+YACNt4aI+x5rY4XOmA1AkJwDsSaR2jaScyi+r8q3aHavTWVwPihi2kie235xxRJ8SOJ1WW+hBqq7iKbjqGPtb8qx/EqtsR6J6wqJFLDn4Chirge0x79qttZsjrqBMegP8qJrxgdLWx793SnUnC5Hj1V1xRvWfzzPFtrpVla4ToABBKlgYLDoNuKv8QZzat2XJuaTpYLMg6oMAes1zexiCLTMzz8QMJIBMqBAnmSTHsfWlvcRIb9uv6WhwfCdqNbtjjmuuo01coqkETtRCGtRYikFqxVr5RV6Clmk0mYRaioLaq5LVerU9VEKbW4C7USvQtZPxv4qfD6bVoH4jidREgCYAUcMx/D60J40fFXbot4e4NIXdEuKtwtJmVkE7RSuxh8YmGupq1XdSwmtXuIsMWIEkqx2G28TSKtU3aAfqt/geApgMrVHNM/4Exm0noM4hJv1zGzrvfENszr+LIXT16bekd6x2YJaLHRqifLIAHOw5rX4NyiXLt9ma2wNsrJLOxEgCeCux1HjasjmJVQGSdyedyI4H260uk+QB6q7x9DSXQAMDuiB49R7ulapvvtX15BACAz1/vtUrhkVRqI45q2F5V9ir8JmtyywKn3B4rZ5P4jS4PN5T68ffiufmtDkNqVpNdrdMp/DuOrSt5bujofxor9ZIFJsFhh0ppaw9Z8q/CY2rqQDG8U3yvNFRJ0gEknufT8KS4bC0yVABvTG1HNwluaDlW5pc/WdOofKSR0MnbaOOKVph3tN5pZe/b0b+tFXcyS2JYgD1qi34ktk7BmHdVYj8BUySZKgd2wV3+FJcOtTBjaOjT+INfNjvggi6I0Tx5jxuABzROExVlzCwG7EFT9jVuKwoI3ANHrIwoJmy414kxKX7z3LFtrdvaQYktJloHyzPHp71n9Bk+gronijI7iM1y0VVdmYcfLtttvWKuoNTS3pMbH024q3TfqCoVW6Sh8LpIM81aqkAHsfz/wC1U4i2BxOxIO9WjEeWIijKEJjk1tRdGuY9K6FlgS4ukKNKzBDiZPT3rn2VEM6yJErv1Jn8q3V3AMzgrpYzELE6YPTtxWZxWZiei2OC+WJjrJRX6zoJUWonmS0x71M21tMrBmU7HTEkehM70Tfw91NCpMbAEbknkj/arsVl4aHuMAQP2gWCZmBxsDHWqRBEgZbzEAeNvd1oAtsSbO5GSfAz7sgWwfnDK5UPJUgGBvEHedvaibeKGHumIbYB9JgahzAPY/zr34aXQApa38Ndi3EAyTt13oXE4c3WIVxLA7sgEnkwRuOOtQHEGWQLiPzvzRFocNNScGfxgck38SZfbvYVhcYIIDBzwDyP6R61zfG27Nm0PhXNZZz5iNOnQB8oJPJbn0pvj8iJUNed7gmANZKkRMr2ioYnwPotM9hy2rSyqQA3WRPXn04rU1irjKRw5bwzQ1zrE+HpP3AXQXugcVK3jDQKtVimthtMBeKdWcUxXEHvTG2dhSfCnzAU2U0FWBYJ3DyZJK+xWLFtGdjCqCxPoBJrF2/0l6rqqLMIWAksdcExMARMbxWrzjDo+HurcbQhRtTdgBM/SK5/keIwgvBbaOtyHFq47r+8KkISsQu/G5gxVCs9wcADC9R8L4ahVpVH1GFxHKwFs5H5+i9wHh+/ZxqO1t2Vb0l+QQGksT02339aNt+F7/62LilSnxi3xVdWhdRaWgyNqCyHLMSTdRkdFvI6EsY82zAkEy3mEE/8xr7wfgbtvGhHVl+Zbg3EBgVBPcaiN/UVUAFgQbn3svRVKjwKjm1GktZGMi//AKsZkb/dEs9vMrjWAq2gj3LiMoO6Ey+odWIAIrC5qbZJVLelBqYFiS2w5bp04rceD8vIv3gNmt27i+zN+zE/ifpSfxDglwtopp13bkqXg6VURKj/ADPxPbijaTAcUjiaNPU6iwkwBpE85JPob+GVz9F82/A3Jqhx1H2o/GYdk06oBKyP9J3E+9BXWDEQIgffed/pt9KvtMrxdRukwqpnatBkl6LahQWYzAHoaRMQBtuTWm8GuApJ5k/1pdf5EfD/ADp1hnxCwWs7dwQfyrQ5ffmNQg1nG8alTpVQQTAncneOBTpr9xP3iFfcEEe88j1BNUnU3RMK217SYlabD2QasuYAsaByTMA8VpwnlmhYJXPMLPjIbQbVcg9d/wDfpR1nNcPOlXQRtAKisj+kzHG0irPP8MxPq0fwiR7k+lD+CMpw13DNcvvofUQhVhJGleEAM+YkcdKtU6RcEl7wCugXsNbcCYYc9D9qrW0IiluUYe4kyCEJ8sgK8RtqVfKP72psh2pbhdGMLBfpCxbWrYAUkNsSBsDzv2rmguNEMAeR677117x3g7j2D8MiQQSD1E8D1rmWLwNwDzdJhSR7npR0XAWS6zCYKU3b0x+O1St3zHyg9Tt9PtVttJkFSTG0dzuB7RXoXWQBsRAgmB9fpVolVQEyykh7ltB5ULLPE6tzt6TFdDyvDQH0uC+mBHPO8fSsBlGDMrESDPsBuZre5dh0YDQTq2J22n0NYvFNd2gc3yW/wkBhDvf1TLLHdbVwCZOjT7sSJFQWLaNr3LmAJ6A7kntIor/FALotldp0k9ZPX7mqMzxyBo+HJGw1cfSOaS5rGskO+WRfmc2+ysMc9z4LPmg2jAiPuFVZvhrd2VCgBd12J34k8zVGEcEPoUhgp3JBEHymNhuZNStYxrvkKLoG5gFQB3nvQ+PmCLcG3P8ADJM9NXX+VBFg4Xgcr745RzTf8i02JPORtnnPJWC2q2yt3UuogqBBPlkFoPTePpTrDWFFtVB1CBB71mcXqFu0pBmXjvBiB/t606sXPhWVVvmgmPu1XeDIY4giwAv9bws/j+8wOm5Jtta0q9bZ9auS2e1Zs5rfhnJ9BxtPUx/PvXuAze4xIdyUg6ydoB22I3nsK0nfEGtIEG6xqfwh7g52oQORn8LV4XE2w2nWuo7RIn2pnaesFgxZZwJubnadIBPQGN1nvRdvxJdDbkQD8sCNuk8/WqY+IDNQb7XWifhUd2kcDe3ktP4hzC1aw7m9JRhogcnVtA9Yk/SucXrVjDqlxf8A2k3CxXWGRVVYHmAMlpkcxtWh/SBae7ZssgJUNJ/6woU/fb60hxGJsWx+rXEZxaJ86sA4uf8AEAkEFJEAf8s9aZXdJ9Ctn4RS00RpJOonU0HYW6XmDkSOaNx+VtjIxdoxqKq63G0aXAA8jNAZduhkVq/Dwa3bi6wJtKWYfES9KgEkrHmT2MjasznuWfFNsJdtoqpbU2blxQbTaRII4JPJI6k19g8R+o3PhWwLt5oDkHyhjsqL3AJknrxtvQg6H6j5/wBKzUp/yeHFJhB3DYuB1dMWFpjlE5TTLfGevExbw6D4zDUQT8QjjUSNthvS/wAeXim6W0MyqsQzQB/lkaBPpJpqMehvnChNDl2ts6KqHZW8wK7jzQY9KW5ThcRZvHDsCUYNJO6AQSLik7DvUlxjSTN+WClilT1dq1umGzpLj3m3vPSMQuX5ql1yGfeRyYmBtSudM1tczyR0DXrzA/wgagxYn24A5rLYu0I227VYpPtBWDx3DaXF7cTthL2rR+FbWpGH/N+YrPXrcVoPBN3zuvoD9tj+Yoq3yEqjw/8A2AJ6PCWq4rhvKpBIPWN+enb61oM3zJ78IYMbwogfcyYqdlJWohAKpds6NKuGkNWpTyi0VcRWow+OMRSTKrMsT2mmuHEETtSxa6MiVRjcMLhBYAkcEgHajMuVE/gAPpRzWFKyDIqlcPNMBLUuAQimva+lffCirLFqKm4ozJElBYWCRZzblCD6H7b1zrxhg4NsIhLEEkjiJAA+9dIzE0ovZxh/hlvjWigkMCVPGxHf6UoEh0hNNxC5b/h7mQCoOw3O/oPpz9KGs4MkkNsRsadLYfHYtlwltigjeTA7Ek8T2p1m3hYWXt2yxLlA1w+pq6NUSVWDQ51kryXLXR1VIYvBJ5AB6HtWvW6qmEXzcEief+UVZk+TAWwUJVgee59e9e/rJt34Khd94G8Gs7imOaQSbE5ytThXt+UC4GJif2jRctG4CQTcAnbiQJ+9U4zNCwOggnYxzIPUA/iOlDWrDWrodvlUkkyN+dvc0tbT8TUjQoMmdiBO/vSmOee7ESTOx+qa9tNvemYAibib26IqzmTPNq4fKQYMRpI3B26VHBoFLRdUsysqhZ3J4k9KB+JcDcnTPM7R6+kVdl2ES5clXPlOoiDMA7QaIMJIm5xex9bri9oDsARNrietrbK/JL5DGRPUT0I+Y+8VdexgcuVkEjkkRAjjtXrYrdBA889IgMSIH50E1xTqQAAAfMedj1qMNDQbf0s2rU7V5fEJdbvG35urahHSODq7+3pV2Fvq6lSAkebUJjyzyPYmPWlVvHMz+YkjeQd9uTV2GvBtShQARMyem4kkxTQ2wAxeyvkwSXZsZBsBP4+l06sPbVC6y7LEhvKAJ2IAO+8detX4fGo4dzaDOu8CdLajEkdxP1pJcxfwRpgFnAkkAgCZAHQ8TNQxmYGVW3KAqraVnkjeY3PpSQyNvCN/FPJ1YOcGdvBavAeL21hXVdMgbCCOlLPFVrCWsRqK3dbftCF06GJJ77ruN4nmll7MgChuIWeJO+nrtMDcxTDOczs38MbjIXKRsDpZZIneOOtWqZJBa4zylLY4UarXsaQDYwfL3ZRx9nDNpxfxHAuux+HpltakFgGmIkjc0wuYi0o/XLNu41y8z6Zgpafqdh5m3lZpFkOaWr7LhTZi0SSsMdatG7FuoMAHaKf+Hs6uLfWyllrdkaldd535d3PBEe1FAn6+q1O0doi5LQbFwALL2tvYeVzBTA5lb16HUJi3s6WuzAFxl2BHAYiAT61UmXYhMK9lroL3Aum3rG1sNuQT3iImhbWT4P8AbXhfe+lrzMgEMdRgSx5k9avfL7eLY30dhZthFNsW2LKBwqxz139a65z67blT/wAbY0kgCJJYTDhBa0A3AvjEYN0vx+VWLFkWcQrPcb9p5CPLtCifXfilWaeEfiW7V21a0jTuoMsSWgE10TCZLbxU3LuHNvTATUSNSjZdQHpRf6mtuVG7tE9AANgAOgAprWxvbbmsjjOKpEXE1J73KekEj8/dcKznwtctgsRv27Uv8O4r4WJSeCdB/wCrb84rsfiPKQ6kNxHI71yTOfDrWnJXiZFNDg4FpWFcHUF0rAsOKLv4GRIrN5JmWu2j9SIb/UNj/X61oBjJWs9zdJhaeqRITHK8PoZVb+ISPUdY71oL1tQgIRnn/LBO/uQPxrGYe0rXFJ5rTpjG1FZpjXAJbgTdEfCVBAnfoY294q2wtB27JJ3phhrMVIuUDrIhUqm9V7tQ9ymOS2rL+LMZ8Kxduf5VYj3iB+NcEtglhAlidu5J/wB66x+lzNNFhbIPmuNJ/wBK/wC8fakH6LfC5vXv1h18ls+TsW6n6fmfSnUBDSeaCr3nBq6j+j7wuuDwiqR+0fzXD6np7AbUq8RILmLYj+EBftWxbFBLRbqOB+VJ8pyEljducsZj3qyRgBcw6bqzKsBptjbnf71n/GRe1pZOpgxzx/tW4uCKzniXAi6ba9jP4H+tK4mnraG9VFOoWvDlicPjQUYXZC/MP82rjaoIFdWFuSfWOPStHifDVkxqWfWTQZy6zb+URVKnwvevgSOvgtB/F62nTmQeiU4bBOQwPlBEb+800yvCC0hPLHk+3AqhdzVOKzQoYMdI+tPbRptYCMjmqNXiazideDsPfRTbHnQHIBIYgbcDmhcTfhygXY7EdSTvM+lUjHjVpgBSdx696rsXmcsD82k+biP74qhBO/vfzRWSRsadBY7ksV35giTU7mIARSv8UyOxG0D03n60y/wV7tt2vAqwgKqBfuVHB36faq7fhu6QAml2HCbK0gDodhMd6tOGxVwPYxxiM7YQWJxgCqreZgD7LO4B7n09atxV26wXSCJUFioiT9OwjaluIwV20x+KhD8gHr6zwR7VWpadTT39f9qjSmBw2TK7jwiBCA7AkkmTExsN/SneW3l+EPLpDTI/71mLF8uWOkbAkEDg9Pem2S4O78zEhT0PJ9fSuHdMoKvebCMxGXqVK2v2RJ3Kjkdj6U+yjHWrdk2r7XcQGiQYAEbbbg0EtsDYV5dtbVOtKD3REn31ytbkeaZeUNgL8MPsRcGze7SRPua1eFw9uyum2gVR0AiuOmxNabw94ie0FtXmJt/wt1XsD3X8qYysBYhJrNe8E6idzJm/Nby7fI37faqvhKed2oRMTAXVwfx6ivMTmiqC0wFo9U5VKEPnOwgxArnOfN8WQBA/vitFZxD4t2uOSEBIA4mKrveG3dto/wBq5o1XT2ADKzuT5A1q2W38xmKZ4QzyYrWPlIVY9BSe7kJdx8Lj+LsPrxQ1aJNwnsqACElxWYFH0orsejaQVP3YfetHg8deVZe1pJ7RO/5/Saa4LJ7Vkarke54n0B3Y/wBxVmLxCXIQLA77Fv8Aao7NtMd7PJE2tqMAW5oS1m9xh5Lbb/KHABPcwOBO004wIeB8SNXXTx9JqGFAUQPbufvRdASCbIXkbBfXWoLG4oIpYnYVHMs0S0suY7dyewrEeLPEJ+EzExIIUe9Lc7ZS1qwniG/czDH6V3ltC+ijk/Tc12/w7k64fDJbQRpWKyf6OPCC2rAxVwH4t0SJ/hQ7qB6nk/TtW5wuJkdqvMhsNOYVdxuirKD8qmbopWca0dO322oLE5wFkltx2rjWcQCxvpjzSrnCc3GA3NZzMc3UMTyentSjHeIHubSQKXAM3G5qQ4uhxTGs3KLxOZMxoYIW9aPwmUk7tVuIYIIWpNwmTyQaYeBS/NMvDg9CIIPqOlNDcqvEiF9qgiRC4CcrE4LHI8mdyD96Y2yYZSQNQgcc0jz7Kjbc3E2Unf0Pr6GmF3DshD6pGxntxVSowi4QBkFbIWU+IuuVj1BHcGAKMw6aTqVVAkxpGo7/AF2oQtF4LA2IUTM8xM1PDi2r8tyQJjngTvJ3qu50m/P6KFLO8utYm2UZWnppgkHfeY2PpXL7uWvZvfDMlgdo4IPBJ4ArpX+LqWIL6wQQYnrtMmKXZ5laEFVJ+IvUgAf7/hUtqRc48E2m4tskuWZOq+dzMcDYAew7+tMb+NCjag/8GxGjUjI4G0SVP01gT9DSXGPeT94jqPUGPvxTM4TdYOU7wGO1XSPQR94/pTi+vlrD5JmEYhOzSp688fjFb69blO1SWkKNQJsgbLA0V0oJFAPNX/rIHWgIlMCa5bnegaHOyjyk9PSvcRm2toVDcJ4C8fXpSDEYxfeicDimDAqDTAbQUs0ZMrS5TgbiKz3dKKdwo3P16VLA54GnSjGD2IH3O1U3b7MPOYHYV7bunhRAFd2hb8pUCjZO7Ftr3z7D/KP/ANj1oi5iEtiFgkf+Uf1pZhM7SwhNwyZ2HWg7mM1S3AO8Vcp1ZHVIdT70KGdWXdxdVixGxX07oOntRWVXQd6Xpjp60qztLl1CbVxrdwbhlJE+jdxSalIPOoFWWOhsLe4fEg0o8UeM7OFQgkNc/htg7/8AV/lFcefPsVJR710EbEamFBMxJnck0rScFdAN06xPia7dvfFutJ6DoB2UdBRWWKcfi7ds/uk8z/6V6fU7fehcl8H38QSSPhoN2LcxzIXnpW/8O+HcPhbT3WUnTB3Ms5PEjjbsNt6DWxjhz/Slz7QtWcWoUQdoJEcQsSdugkb1QuJnrt0ikOS5pdv4wkrH7PyhdlVNU6RvEzye9McN5lFtBvbYrA4APmH0gx/00f8AMM3aYVeIQucYwqYB2JP8jWfdixqWaY4vd0DfTttvuNunNM8DlsCW5qzTx4n1XNGkITCZWW5pxhcCE5G1XHEIggUvxeajpRubi+FBkqeYZkE2G5pK2IZua8v4iQTQq4ioOZRgJnZaoYptqHOJAFDNjhJB4qC4CFJsqrgkwRII3qjD4JbYKrMEzBJIHSBPAotXt969Yg8GoXJ5dZwIXzMpg7AkbSPtQ+Lc/D+KyEMDvEr7E/WrMOyOwBabqATBImP/AMqjmdm6pJU6gehM7HpBqmWmNQuPOP7CSRpdBSqyiMS4bSOWWCSJ7RyJohs0kjyhgIHmEtA9ajduvbCkKqlgdUATM/0ivbF3V0Ct0IUD3n+tIgatIME9M+ZUudAnKsxeDNxhpYGeFJA07TFU4nLy2gAyAsagfUnb2mKvsLpM9autuBTW0w6SRE9UTZi5QuEya3bOpUGo9YAqeLDkQKMGJAqxMSD0pxhGJWXey5aADNSsZLddobyitVC8xUHehIATWuJQmE8P2k3I1H13o9VA4FWYdJ5o5MOAKDKKUouzNW4vHC3a1ASasxJkwu5pdm9qEgjUDAIkifSRuKGQm0qZqvDOaRY/GXCf2ilSYMHYweNjvTTAY8MkHkDedjS7MhY/WHVnvSjfDJ022n4fkn5l/wAvFOlyi7cxJZGD2mZGAIn9hck6lU8BANMCIMCrAeS7HRXavw5gYH64tNxA2sPNRwNqfai7lgRyAO8iKXYnAC2xW7bNsOPKxe3rWTsSrFASOoHfmvcuwunEAWgbmhj5zd+ZV5KIsE7DjzT2NGH6e6AgHw8Fpdr2naPOY/PRL/FHh1LqC5aZNakBmLKFg8BjwDyR7GmfhjI8LYm4St5lAJeQQJj5R0E9Tuang3C3dbLiUthidVx/JzILrpXX6orSdxVGWPJe6l17pQhvhmbSMSYgkllPPybSJoS+Sid8NGky47fS+0iw8SE5w974bapU22DbjqCD360lznHC8gCNIUmZIXnienFbbKsCVsIPhraYAyimVGoyRvMz+dfYzJ7TiGQEkj+ETtvB7/iKrnhABA9zH6WK94a8gXg++ixuRi6t8KOPhRAMdpp7iWNtLwZmJ+E7Np5CqOh6mlOYobd8ajGowD0Orb6ex7U0sPpa3rEgkow2+W4NJDfepZSirvtfbOPf9oKlUNAP+1nsCtuygug69YMGNJhTp3EmNx0NXXM4Y8UHj7ZwlhbVwMx+LdAggAKrC2ORvq+bpEjua9sFTHY1cZbu8gLLS4lhLzVF2uJg2vc8v0o4jHN1mqWuNR/wl9apdV7fjR6bzKqIG9itiO9DLiogxRDgb0qtOTMd4+1CQb3UQibuMY1S101PSO0VZbNsckfWR+dRI5qZPJCs5AmvQzHvTNbQPHFSKAb1Okyh1FWW8Hct3Qy8ahvyd+/3itRbYsN+lZnLbbG4D0Bkn06zTe9nCpxuaVwmksc6Iul8f2gqsZMkD3Koxab6p+h3Bqg3wOAB7UK+LLGTVb3Kio5uqQho0SB3roo4ivP1mgpqSGq5eVdDAjEv1ct2g1qWHktQzKmITSzeJpphsGCNRNLrAAprhmkVAJXFeCF5r4O1zjYVcyCvbb9BRQhlRt4cJ70DmV5tDqgUuRqCsquGVQdSgMOY82250nrFMsTcFtC53pVm+PvWsMt23a+HccnW3zOtvYoYM/D1Sd9vlFG0ZV3g6bnVGuAGYEmBOfLnCzBzOxcYvcw/nJkm3dKKT1JBVo+h61qczvXbmFsJasNb+Kz+UDcqNMSQogEmT30gmlGR5tcZviXEtBE3e58K2GnoA2ndyY2G/qBJprnnihxbT4bxrcnbkokAHfoXmOpC+po2xpJJ+wC2qrXdrTYxgsd3OIBg26RnnjCsxQt/DTDm5bW6iquu5qK7+eVYKQV8209KGe8ljXZxBDsQIK2yij1YoVNxSPSKGx2Hwz4hVJuI7lNaIFKq7xIUk7QTxBio4rN2a+ETDpcNr9nbkM7QhgTvB77jrREx6IadLUABMEajMCDzBO08rddjbayjF/E+EhFq2rBi6ylrcAhp5cwRsZPSj7OFs4zGNZe1dEFv49KjTz5IhQfTvVGc5RdxF8n4gCaVdwbmvRt5wqgkkA1qfBuareu3iiAIuhQ++ptIgavoJ+tGxve09d7yqnEVyKPbCCQ3/G2kki5M3J5dOsp6mFVQABAAAHsNhUbtkRvTErNLcwuwQKuELyFyUhzzKBeUqYnYqeu24+oNJ1y5kXUSrDbg7bGZMx1p9nGZKg08selYzMMxCgy0/WqFYNDp3E+EqzTpmoIOFPxE1u6wDKblu5Bb4bKLltwApYapBVlCyO6dOuawC3U1qVJ0HyGNmExtvsY3+9Nsvw9y7uPKp4J6+1G28iuT1oTVcTqWi15ZSFHYe/6t6pYGfrtVbo3enN7LmX5qCfDetAaj+aUIS34XepLhx2ow4YT1r0YegLicokC+EoTE4Xan6YbbelGa3ABE1wK4CUjusyGVJHtQ2JzV2EE1diMSIildxqsMJQOatlczNmkcCekCqhcoUXO1X2rZNC5+yWymMqWurrSzXq4erEaKUU8L17MVG0m+9WO016i0JUqwEVYneqxzVqJQqUUlyjMPe3FLp081U+bqpjeeBtUwhWkuYkdKtylTduaF6CWPYf1NK8AxcbcVq/C+DFu2THmckk9YGwp9EB7oSar9LTCx/ivNrtnElLTtbCBR5SRMgMSe/P4VV4hwLuyXxdW1euIrNbZ9DcRKniCBME7Vt838M2MQ4e4pLDaQSsgcAxzSHxj4PN+LlkgMqhSrTBC8QehjvTXUXd7fkFtcJ8S4f/iYO6QCHEgXxY9Cb+ykmbSEtNeui5ZVRpUPqa5cjzyewaQW7AAVRi88sqbN82SbjKBpkBVCDSGQAbT0ntQWOvpZt2rd1A961I06joAJ1ANHJk8A9qMwWBw+JLYhhcAESrRokdFPJHpSi69lbJaykC8HTcSLAybAAH/LJO/0VdvMLdm2MRbQ/FuMwU3SGIHVlAA67SacZRiMXdsX3uByrJCADSxY9REGPWrsHm1tnUfCBjZSY29ttqIxfiJy2i0I6T1PtQfyKTRq1dIA3VV1So/udkNWdTjMAGwHL/aE8GZFfS+LrqbaAGdUS0iIjt/SuhYQW7a6UUKvZQAN/aszhsxdYV/M3U8U2xWdJbVY5I5ptPiaNNpvjPNZ/HfyuMqhzgL2EYtKcI/akuf3G1p/DzvUst8S6m0kSO8fnTHMMIl5Cp6/n3FWaVZtdmpiy6lF1B+moFyvPcxKuVElj9STUcu8Ns5D3/fR3/1f0rT/AOEW7DMdINwcTuffep5QpbU9zaN6y2l9WqZEAHzP6WjrDWd1GYLKQBqbYD7UnzbxtaSVtLrI2kDajcfi2xAKLITsOvvSW9kUdYpT+LJdppNJ6oWUgL1D4JLbzK9iWLMCig8HafanOBy9mMnij8Bk4aBGwq3O8b8C2VsgNc/If1q0ATlAXDZDY2wq7bTQyYMk+lLcuLMupidRPWmGOzVbFos5+wk1B5KQCENnGNW0prm+ZZxLH1ojPPEDXmMAgVPw/lyXLsEE9IG8sdhPp1+lMADRLgmspufZqDwGCu350KSByelMbPhmba3muLpkypOgnTyATyOk1rGyi8zTYsBbYgw2xJPP19uKz2ai6bpDKdtlAGwHMD6mhFUzO2y0qPCUnkNLr5N/tC8wq701swBS2x1oy3xXFY4RRuVXpmq15q5KAlGFO3aJnSCxUFiAJMDmiNFlGtrcuaGdVaIMDV8oY/wk0+8D83fcfzrJ/pH/APGN/pT8qdoAaHKxw1NtasaJtAmfL9p4cvAMCTTTLsrA8xHsKyeJ/ff9Nv8AlW/Hyn61wpiSqNXUxoM5SXGYNWPvU8D4StEy2o9t+ParOv8AfaneA/kKXQcKhMjp5WS3uLBAKlhcrt2wAqxV93Gi2yr3qXWlWcfvk+ladNgBVGq8gStGz7UJcfpU0+ShbvNE6y5pkSsxn2V4YvqvAe8kH8OaExF221oWsOIUEbAQPxqvxn+8HtS/Jvlb3WsetWLnuZFvuvSUKR7FtQuJi4Gw8EbaxBU6U8scnqa0ODGhUbbWwkmBNZpP3je9aU/u7ftWaKjgHwcY81efTadEjOetk5+Gt5A0DUNieNqqxmJFqLaAfUTM1H/3c+9DY/5E9qs1HEU9Ys4gElUqTA5+g/KCQAr8bp0IwhQeg23+lXZViCAxadIiCZ/CaHt/Ja9zRb/ujVljXAmtO2NsKvULS0USN875Uczsa9NxDqPBHeh7eWtdJ+INCj+EH5j6x0ojAfKfemK9Kv0XdswOIys+sDRcWA4QdqyqSqgClFx9dyBwKcY35j/pNI8r+epq2EIKNySU3uAIukfMazedYb4fuafWv3ppR4p/eLXnHcS93FxsLK+1oDPqldjBbAdqJyHL/j63fdN1Ud42qWH+V/Y/lTPwn/4VPr+ZrYblV6hOlJ7PhNbd0iJQ8A/lR+HyCxbu/ES2AYiRtzTXGdK+HFCXAPDQMhKDnRMqxB2oS3glWdpMk/ejrHFfNyfY1ai8JMr/2Q=="/>
          <p:cNvSpPr>
            <a:spLocks noChangeAspect="1" noChangeArrowheads="1"/>
          </p:cNvSpPr>
          <p:nvPr/>
        </p:nvSpPr>
        <p:spPr bwMode="auto">
          <a:xfrm>
            <a:off x="673100" y="4556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hQSERUUExQVFRUUFxgXFxgYFxQXGhwYGBwXFxgVGhUYHCYeGBkjGhcXIC8gIycpLCwsFR4xNTAqNSYrLCkBCQoKDgwOGg8PGikfHCQsLCwsLCwpKSksLCwsKSwpKSwsKSwsLCwpLCwsKSksLCwsKSwsKSksLCksKSwsLCktKf/AABEIAQoAvQMBIgACEQEDEQH/xAAcAAABBQEBAQAAAAAAAAAAAAAFAAMEBgcCAQj/xABDEAABAwEFBAcFBQgBAwUAAAABAAIRAwQFEiExBkFRYSJxgZGhsfAHEzLB0UJScoLhFCMzYpKisvFDFsLSFTRTc7P/xAAZAQADAQEBAAAAAAAAAAAAAAAAAQIDBAX/xAAmEQACAgICAQQBBQAAAAAAAAAAAQIRITEDElEEE0FCIjJxodHh/9oADAMBAAIRAxEAPwDcUkkkAJJJJACSSSQAkkl454GuSAPUlCt18U6IxVHYRxOXdMT2SqfeXtfs7JFKnUqnjkxvec/BNJsC+pLH7V7W7U6cLKdIbt573SD3KKz2nWuf4o/pZ82hPqxWbUvJWXXd7UKo/iYH9hafMjwVuurbmhWgZsdwMeBlKhljlKVE/wDUBrBjlB8iu2W9hMTnwMjzRQEleLieHcug5IDpJeL1AHiSSSAEkkkgD1JJJACSSSQAkkl4SgDmrUDRJWd7X+0xtEllnh7xkX7mngOJy/Xco23m2DnuNGi6Gj4yO7CD8/qsvrOkk953K0vIEi33pWtDy6tUc4nn6hRTUa3RNVKuXLhxXFKmTmrESPe9nrgnGu9FNinG9c4+EJWOh+Tx9d6Qqni7vATGHiY9d6Tw0ayes/UpWAToX1WaIbVrNHAPMd2iIWTbO0U9Xl44VBiHhBVYJB3f5Lnv74QBq9w+0tpcGv6G7WW9+o8vNaDY70ZUaHtII3wvmYu5I9sttdWstVpBxMJ6THaEfJKgPod1ScuMJ5ANn74baC0t0wTnrnAAPOAUeUsBFJeFy9lIBJJJIA9SSSQAkkkkAJVXb7aH3FEU2fxKuQ6tPH5FWklYvtlfnvrXUIdkzExvIDLzntcCmgA9trHDgxSJ6ZBnE4ZwDvAJOfETuaq/a3gdQ0RV2k73ZNHAINUpY3kDRuvDtKoDizUC8zuUh7wNM049pIgZN8/0SNENzd2BJsZG/Zy7M6Lk1AMgva1pnkOA+q4rVGtALhAP2RqeSYhTJXRaByUJ9qJzMNG4D1mo/vuHyToVhIVJ0eeyPLVeyfvnPu71AbUkdIZcU5TrxlmRzSaGSy1+4gj1vC5Y8zmFwHx1cU82p2pWVRbdk9uHWPEIBDiM+GucSFdbt9oNOsekTPDMDumFjtV0g7965s9dzSCCQRvGR5ZpWFH0TZL5Y4Tm0dTh45jvRWjXBEghw5RPhqsU2f2ufkx7jOQByB78j2HxV+ue+w+IcPmN3SG8HLMdRgouyWqLq1y7UGy2jjvU0BIDpJJJACSSSQBAv22e6s9Wp9xhPcJjt07V8/uf7xwP3hJPEDf2mB2LYPadaSLE5gMGq5rOwmSf7VjdJ8Bzhocm/hb0R3me5NDOrVaIDiNfhaOvL11JmxWaGSdNTxJ/2mRL3Bo55/5O+QU2pXbMNiG5Dr/QeaoRxVcG66nuHrxQq22oknPrPAcMt/JTq74BJIGsZaAZYus7hzCAV6+IwBDdw+ZPFNITZKskQ6o74WaTvJmB4FNWOg+0PhrC93ACYG6eA6yujSc5rWgZDOOZjyAAWi+zykyjRh8Ne5xOeUjdn4KZzUUacfG5MqJ2Ktbhi/Z6h5gN/wAQfJWfYrY6jgmvTmqXEFtRpEDd0Xct60ux1GFTKtna4QQCOa53ySkjfpGLK63YmxVGYTZ6UboaAexwzHeq5fXsepGTZ6jqZ+6/pt7/AIh4q8uspZmwx/Kcx9QnrPbQ6QRDhqD6zChTaHKCeTCL22ar2UgVWEDc4ZtPU7xgwVDo0OC3i9LtbWYWPALXbvn1rLrdcLrNaBSOeI/u3feBPmN4V+55J9vOCtVWQQY6/n4LkUYkbvkforptXsi6nRbVY7EGwXCIj+bmOPBU+p0HidHadmnhl2KouyJR6nNmcQRO/LqcPl9Vcbqt7oDh8TRI3yN7Dx7dx3lU17tew+MeXmrTs9VxU5AgtIPXikSOGbh3KyDUrgvL3jRnm3C4c2O064MhWVjslmuzVsw1hTJ3nCf5XDEOzL+4LSGvjtVbJaofSSSSEJJJJAGc+128AKbKQ+N7gByEEH/JZXbqkANbyA7Mh9VZtu7y/aLfUIMspdBvDEcp7ACexUqtXxPy35DkD9GwmhvCJNGrhZi+9kPwjId5+SabV46AT3rhzp6h5AZfNRalYQT1AdioR3eFoxEAejxjyT9mu0luQmBPWToO0mAo912M1HA65rS7huQD3UjMvxnqpjF/n7tZz5OuDWELyFdjribZmQ5oNQxJynTTq/VWKpcFKo0hzQZ161GN34xIcWuHwkfMbwm7JfL6T8FcYfuvHwu7dx5FcrlezqrH4gq2bL2myk1LI81G/wDxPOcfyuPrknbo28a54pV2uo1JiHCM+E8VbTagQg98XHQtQiqySPheMnDqPyQ6Em3+oIl2LNcVac5j4hp9DyQayValnIpVjiacmVNx4B3ByNMbvS2J4FTqYhzGvJCdoLm981rh8dJ2NnXEFvaD3gI5TaAZheVwgE84A9121tVkEZjIg8siCgm1mwtKrSc6iMLx0gBGEnXIfZJ5Zct6J2q7cNb3rJ6Q6Td0/fjjGR70YYJb2JJtGk0pI+fK5jrzHh/pWf2fVsVU095GX5SHIZtbYBStdamOONv4XdLD2Ekdie9ndWLdSHEvA6yx0DvXZFnFJUXSBStdInPpgcxDsOfLOOxaw1qy3aNuG1iB/wA09hdPdoVqg9d6aJl8DqSSSCRIff8AeIoWarVP2GEjr0HiQiCoPtbvLDQp0J/ivxO/AzM+PkgaMmtVchhJ1eS49bsz/aP71X21ukT2d+vyU++rZr61jyEDsQqmMwOHrzKcQkT3ZMk78m9encNVAeJgDl46eSl2yroBo3Lyny8FM2csPva4B0Bnu/2hulYJW6LRspckAOI4fUq82JnTcfusDR1uON3h7tR7FQa1oGX+0QsdIGmCPtnF2H4f7cK4228nYqQQpPgaZJm3Br2lrgCDqCm/2r3bhi0PnwROmGPGcJD1kqTbVVsp31KPe5vVxHJWCxW5r2hzTIOietF0NIIB78wq/wD+i16FUGmJY4jEPs9fLrSpoq1IsxDXiHAEHcVIpUQBAUSznLMQU+6pCoyzo8q5LgvkL01ZXDnJDOHDNdU3wuVy9ILMv9rFiw2qjVGlRjmE82mR4P8A7UC2HqReNlPGswH8xw/NXP2p0JsYfvpVWO7DiYf8gqBclbBaaT/u1WO7nNK6YP8AExmsmqbVUSbUyNSWO3bgPmVp4We3rRxXjG4D/sc4f4LQ2qzN6R6kkkmSJYr7T7zFS2PzyotDO7Nw7XmOxbPWqhrS46NBJ6hmV81bTW8vL3n/AJHlx6pJ8c+9JlRK1a6mJ2freU5Q1k8Z7OKj0hiJJ3J0Pk9XruVslEhrcUjhHjkrfsNd4c0u6/M/QKpWMj3vJxLewnLuIBV42KtAYyDniZ4zP/cseV4NeNZLTWpDDhGroaM+Op13Nk9i8tN4PYZax0DIREITW2mY04nFjYEAF0nmcLA7h3DmpNDahj4DXMcSJABIJHENeGlw6pWFYN7yc2m9X1AQ5hgrix3/AFaBwul9PcftD6ohSeHZp0WEP3ZJFphG67+bVzDge3zCMttoKzS9LqdTfipktPEes1PuPac4gyrAO47j9CgGrNB96Ey54Ki0awcNU+GAI2Ro9K4KRckEAdBJzV61d4UgKZ7Q6c2Gt+T/ADYsnspyB4CO0LattbqdWsddjBLiyWgby0h4H9qxGyVMyOOY+Y7vJb8f6TKezd7sPvLW9+sCoR+Wm1g//Qq+hUP2e08TXvOpa0f1AH11K9harRlLZ6kkkmSB9sLTgsVcjUsLR+fo/NfNF71cToGnHgOPdC3z2rW/3dhLZzqPa0dQknyHesFsNkNoruYNzHvA/ACR2ZIWyvgGE7honKDcp4mPXeE2Waolc134yCfhBjyJPYPNDYJEq7btIqUp+3D/AMoLx5hXXZa6GVKVHG0EEZzvGEeR1HMcVBdZR+10mN/47Kxp6yfqVbtmbH+6fROTqNV7QeEHGw9WFwHYVzuVnQo0gdeuyDMFRjWhpeCGuAyB1Ay0BKzx+yVpxhrmPy36tA5OGUdS2htV2/I7xzXQoOcZEDsVLkaVCfGm7ZXLgsNQU4eS7DEOOp4gneRHirFQssBEGWbjmnHWbJZ1kpvBWLzoqmXlZ+kVfLzbqqxarHiKSwylo72c2iP8N5z3E7x9Vb6NslYhbatYfvQC0NfGkEcM92iuuym2QrNDakNqNGY0n+YfTcrlxtKyO6bo0NtSU6xqEWS3A70XoVFmNkhjE7gXlMJ9rU6EMmjKz7bH2XCq51eykNqHpGmcmuPFp+yTvByM7lpOFeFqpY0J5Ans1pkWQSC104Xtdk5rmZFpGu/ug71cgg9DoOLgNdecadqKUq4cJC3jJMxkmmOJJJKiDK/bTbY923c1pI/E4/QBZZsravc2ym4iRD2kHg5jgVoXtbpmpamsGfQxGOG7zhUjam7DSrsqAFrXgOaOGExh7Bh70J0U1gCV6R94WjMyQrds1ZB7oDTpPk8oZ8pVbo1Ay0Mc7JpcCfwuInuafBW65KLqjHMZkMbgX7g3KY4mOweBzm8GsFknbNUXVbZUqn4Xkhv4aZZHfiV2wClai7QVcIP4gCWHtisOxqFXHYRSayO38wLvOB2I5ejA5vPSRqCCHNI5gjLm5Y2bNEmpSEyuhUAQ9luxNzyO+NJ4jkdRyK5p1C50BS2PqFqT5T1WrDVFphK8Hw1NMlrIBvGtmoIpSDzUK+Lwh0KVdlXG0FSaVRzWu1r2lrwCDyVdtWyjaZxU4HeD3yri8KBamyFalWietga7be9mTs48VcLmt3vOQCqbbPDkSpW/3HT3DXqQ1YGgUCpLUFui9mVqbXscHNcJBCK06qZkx+FyQvQV6mI4ITbmp6FyQhJvQNpbCqSSS6DnMs2ysAdb3l2nuxuJAawMJngPiQraq5HOsba8SWOnQA+7n3Twf6qZ/qVu22oN96HuMNaC2qRPwuHwdZAPcOIQN+0orWFzA2egJJ/CKdSO1pchIqzLLZTALWuEYSQTydp3K2+z6tNOow64gD8/Bqqt5VZGYEg68d0eHgivs+tgba8J0qMI/M3PxAd4rOStGkHUjUxS6BjUQe4g/KE/Vf0Y9dabpOhR7XVjILnOkiOd0o9Rw6pOXWiYrNpMxFN2awzmdVJr2QOaWuEg7kdQcslZZ7R2vre6wPY2YDiBhJ7Mx2qZa76BylO1dmKEaHvQO/dk3OB93U6J1adf6kUVa+Dy8rEHMxg5lSdkzNMjeCQq1YqDbJTewvecRkNIMA746/kpWyN4lr3A/aMp0Jl1rsQq2VIRCvWyQK22pCQ1o5YZKB7ZXjhpYAc3Zdm9F6dTKVQ9obxFSu4E9FmWXEa/PuWsY2zGcqQf2G2hdZZLz+4LgDJ+FxGoHCBn2duwWS2hwBBkFfPN43vTcMLG4WiYEz1Znz1K0r2bstTLMDVafd5e7n4sOe77nD6QrlxvaMVNfJplOqpAehNlrToppfAzUwg5BKSiPuqJipaQN6i17WI5KM6vP2QTvmcp3LsjxqJySm2y3pm0PI+GJOgP6aDmnKjoE+upB6t9sBI0fpnoOTY1WFWbFT2wtDziYWtiZkP+3HxGWjeAY3YIWaPvh9A1KWEAFxc0ToHZPbLeDhMclqt42um5rmkiTqCYnfvWW7XWKKpgjMQ09X+gJ3wFs49VaM1Ls6YDAx+Q8x4pizWl1Cs2oNWuB9eXauLFXyc3fM9RUi3U8QxDePr857wsGbI166L2bWY17TIcJ9c93YiEtmTuWY7E13tY8Ak4XExygTHmtAuq1BwnVcslR1xdoeq7SsZkQ7saT5Jj/q6icsbe0we4ot74cBPUoN4On4qQeOoEpJ+S6iMG+WO0cFGtl5iInNV68qdHH0cVF3VHgRB8UEtNCtTzFQPHMfRWkmbdFWCwW2oHAg5qBYqQZUBCHWK9HVMQLHdGJIBIE6HSVIx4iA0ySclXWkc95LRVtfRQOvXkovejRSYBvhVp1bOUolN4Hb3vQUaDnb9G/iOnrks1LiTzKL7Q3p758D4Gaczvd8h+qGDorpgqRw8krZffZZsc20VTXqiadIiAYIL9cwR8MZ9y2xtlEQdPWSzL2P37ioVKJ+Km7EMssLu3iDu88tDFs5raKMJMmta1ggAAclHr10w+1odaLXi5948loombY7WtYnWToNCZPAdi7okxl2k7z6CgUpLoAjKBv8+XaiDQd3rsVklht94ScLdEItVAOaQQDPFOyk45LJRpFt2VC9tm3kfu6rmj7phzeuHAws22ouuvSJL6mJuozjTkMuK2u2HL9JVB27ph1B4H3Tv5awexOUVQ4ydmaNtTXZ79D2/I/VELESG4XfamOUa+upRrksYOokmBPDt64Tlc4a8TiwnMj7x3HnK4m80jtS8lo2DHTqR9l48QPor0+ye6djb8B+IDcfoqpsLZYNQx8UE9ea0Kz05bBXJJ/kbpYIRtwAlNC/Gjeht+UHUfslzOWoQahedFxj3gB+644T4/JawSYPBYa9up1R02g9YCEWy6qf2MuW5e+7neIXNeQq9toO6LF7PrGwPrMIBL6YP9JP8A5BDNp7rp2S1GqG9GqMbeAf8AbHfDvzKJsXf7GXjRp4pNTEzLMZtJGfW0K77dXCbVZalNhiow46Z5t1b+ZsjtC0UcUznlKpWjKb0vfGS5xACrd82p7mEMBDTv0JHyCutj2PoGljc4udrLjpp880IvS6hiwMaSR849dq6Y8NGEvUXgoo0HYuadDETwHirJX2fNNmMtOGYnuIyQcU5eQPhnXzU50GNhnYyhVNemGOLcJJyAiMsUjfMALXnVnNhpylUT2c0mCoTu0BIzy5rR61hFSmdZ1HGfotlGkYylbIjaum/6rh0855x3eahU65DsLuzQDWEUoknv5js4FUSO2KzxnqeOnYFJmOS5xAcFGq2sA/a/KP0T2ILpOXgK6hJjGarZVG24sRwO6TgIOgmTwzOQ0V9IQq+bIHMI4j/ae8DWHZl1xbOl1H3gDy0gzngHeIkfmCii4S4hww4Aeg1umWruMcz46q27J3d72zlrnHAxxGDqPiFbad2inSILc3mI5cO6VnyemT06OqPL5yVq4btfSYDHxE/68FbbtdIzXTrIJa3tIlSW0A3Rcj9HLya++vBxbbEHtghZttVshBJaB3rUW57/ACTVWxtdqAUL0k72Hvo+erRQrUjDS5vUXDwCL7MbMWu3PIdVqtpN+JxLs/5WjeVsL7hpfcHcFNs9mDGhrRAGgC6VxdduzGfLegDs9sVQsr2uaMTmEHE7WeI9b1eLTqDxCEPEIsH4qTTyHiFPKtMyg7M/vuwmjaS1uTKsvZkMifiHYf8AIKTYroY0QMy7Iu474RraWw+8okj46fTbxy1HaJHchtx2kPpirxHR6tc/W9bQlcTKUakBNr7mc8NYwls5OgZkaiOG/PXvQO37F06FCW4veaZZiec8fkr5ZC15dVOgJDZ5HXnmB3Ibev7yoxoJ6MEjXTjzVqKbyLs0irXRYxRkQMgc9M1oF2VJa3qCAXld4FEuMCJ1MCd3kp1yPOBuc5D0PW9W1ghPJJve68XSaNdQN26UMstpLcjOUwdMuXPVWIuQO/qEDEBMnP68lnRdnrLb0eE6DXluzTD7bJMOwjdrn3aoW6tnkZGYBE6ncRxT9G7HvHSJaBk0DhxJkIGXddOXK6SAUKJamZeCmbkzVbkgCu7HXe1la0tk/wAQnXjnoclanWDE4OnJukjx19Z8UDu9uG2HdjaD2q34ZCzlN2bpYBdKyOLiQAe2PMJ11kfwH9Q+ik+4h0glSAEvcY6QOFjfy/qP/il+xO3lo/qP0RGFEtdXd3prkkxPBDw+tEnOheuKYcJWhi2eVDPr1rCKXWZpxwkfRDWCTyCcsd8U2120cQDqjXYW/gzPhPco5FcRxdMG/wDVLf20WQscHExiIGHMYm5zOemmpQJtR9Co+zMBnGQ3PRp6TTzAafBPe0OzGjaqFpblPRJ/mb02H/LuRK9bCKlpo2puQfR064cPOD+EKOJpP9xzVodtAFOnAgwIE+JyzlR7vsYjGQZd1rnDiPLrPzU6PLRdOjLZBvhn7lwB1aerhKWzxxUweIy3ZJy2iWEayCouy7v3W7JxGXaq+pP2DB71xWoBzoOgXTfi6l0zXVZstAevceEks0Jkj1ohNprVnHo0zkSI17RyV1gQmnUhwQ5DocXQXg0SBSA7C5eEmuXcJDBFcRXpOjWR3R+qttLRVe8mxhdl0XDxyVksTyQOCzmawydvak0qQWrgtWZQzWqQOZ0Q4lO2iviceAyTD3LWKMpOzioU2G8Mz68F1MZnyKbtFcMaScp6+paEEW8bwFFhcTk0Ek9h4aZoJs1Yy+p+11MnT0ASThbOccznpxQW0Wt1utPu2n9yx0zxI1PVnkjW0F+Nstny+IAw3LUwB5+CqsULbL5ahia1wAOn+xlqht6txMJ3tzHz8JTOw9ufWsFI1BD8MHnhJDT2thMWG6qrKpJeDTIIIkkmdMiMjOcyuSKpvOjWcmqVXf8AA1Zm5TvXbutekRI4EhNuC69mWhmsMjvmeCi7K0opP/8Asd4QplXTjMprZmnFAni954faI+Sr6k/ZBNm9cUz0jx9ZJyIlR2fF1yeHrTioKJWPJRrTUOUJwPnL6rmu0E7u1SMkUl2fW5NNMFPFMBvEnRomoXbSgCLedOaburLszRjZ+04qLepDLTp3cO5RNmLxDC+lq5pIjes+TCtmkMukXAlR7XVwtJ7F6ah1hQLwtAcQBp9VlBqTwaSwhhrl5K8nL0FHq1dwPHt5LpOceLhrw5+gqRt1tFE0Kfxv4fZacJnt0B5FG9oL7bZ6LjJJAyGRJM/XJUG5bI6tVNeqJxGZ0GU9sAeSpITDtx+7stDGZmMXdJ0Vfu6yVbytQe+RSYdCScpzP4jClXjbTaaws1M9ERiEDUc5zCvl0XUyz0gAM4z5nL5p2gpph+7aoa4MaIa1oA6xu7lIrthxQO63ue/FoymRMZ4nOE4dNA0hxjPpNGUGTdpe5wBa0fmJnuA+a4uSrwdkoSil2+QVbqcOniPEegokfVTrxouABcRkdA2OWpJKgOdC6OJ3E5ZqmDr1tuBrj/KT64IlclEss9NpicLZ69Sq3er8WIT8WFo74+atlFsNaOWfZyW8sIyWztxylRqQl3Pj3/opDzko1H+Idcu7T9FHksdY7OMvFeVjnn5JUjnK4qPzzy7SpGSXjJOMfI9eiuGaFKjoExHRK9akV5T1QM6eqdeFqNlvBlSARWG/7zRB8IO/M7lcXfMfJVfbVgPuJAP74fP6DuWc0mslRbWi30LydUbOQiNN+o48k0TJXFiYBRbAAkN06l4/UKOJLLQ5N1TPK1XIkZa568vNQalWBOZkZbsuvcE/bjkht7HoP/CuhGbKLfdv/bLUGN+CmYyLonf0d8Hgm9oryFCm2hTILyAMxkMWUkdR8V5sx8DjvnXfqN6i3f07xdj6XSHxZ/d4qgjvJatkNk/cUw9wDnu3YA4D5hWG39Ew0xia4kaxhAJI6jA/MOSgVKhBIBIEDIGOCl3GcVFzjm4yCTmSBoCeCyPW5OPpx23f+/0ELmqkUYH36p/vcB4ALm8b+fQbJGIdsjs3pq5nfundY/wp/VTCwGmZAOW9ZNJm/LGLbtFasd/1LRXbFPCzpFxIzORgZkmJgozaqmFhKYosAwwANdE3ep6Hb8gtuOKSo8j1FKWCuOrl9pps/mBOm7PervXeQwdY3jPvVAuf/wB+3t+avdqEtM7m5Lee0ckHhj4+EdXUmKWuvHf1bipEdH8qYo565/F5BZmhzQq9Jw4eXVuTNSqZ+GdOA89UqXxHm0+aiPeZOZ1+imQ0f//Z"/>
          <p:cNvSpPr>
            <a:spLocks noChangeAspect="1" noChangeArrowheads="1"/>
          </p:cNvSpPr>
          <p:nvPr/>
        </p:nvSpPr>
        <p:spPr bwMode="auto">
          <a:xfrm>
            <a:off x="825500" y="6080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activehealthinstitute.com/blog/wp-content/uploads/2011/12/has-your-kid-got-a-fever.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862992" cy="1265928"/>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http://img.webmd.com/dtmcms/live/webmd/consumer_assets/site_images/rich_media_quiz/topic/rmq_painful_periods/getty_rf_photo_of_doctor_with_patient.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97794" y="1"/>
            <a:ext cx="2441431" cy="126592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AutoShape 18"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977900" y="7604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0"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1130300" y="9128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2" descr="data:image/jpeg;base64,/9j/4AAQSkZJRgABAQAAAQABAAD/2wCEAAkGBhQSEBQUExQUFRQVFRUUFxQUFRcVFxQXFBcXFhcUFxUXGyYeFxwkGRUWHy8gIycpLCwsFx8xNTAqNSYrLCkBCQoKDgwOGg8PGiokHyQuLSwsLCwqLC8pLC0sLCoqLC8sLCwpLywsLC0sKiwpLCksKSwsKSwsLCwsLCwsLCwsLP/AABEIAL8BCAMBIgACEQEDEQH/xAAbAAABBQEBAAAAAAAAAAAAAAACAAEDBAUGB//EAEQQAAIBAgMEBwUGBAQFBQEAAAECEQADBBIhBTFBUQYTImFxgZEHMqGxwRQjQlLR4XKSsvAzYoLxFSRDc6IWU2OTwhf/xAAaAQABBQEAAAAAAAAAAAAAAAABAAIDBAUG/8QANREAAQQABAMHAwIFBQAAAAAAAQACAxEEEiExBUFREyJhcYGhsTKRwRThI0LR8PEzNFJygv/aAAwDAQACEQMRAD8A0b2zLqBsy+7MsuqwOOuseVVq6HF7byXGVrQ0O8NrunivfWdhSly+7OsJDtlkiIHMR/ZrlcZg8OJckD9bog8vXotKGV5bmeOSzSu/XeNR5Rz0p3sgzv1EGDy+R1PrVu5hYUNGrHsrroCfjp9KWLw2RsvHKhPiyhiPUxWfJDLGMx5V77fFqwHtdoqzJpA00j4RThByFFSqpmKfSF0lSBxDD1mna0OPKPiD9BTkCkqgAAbhpRzaJJGo2eD3Rv7+FSxQNb+RH9/Gg2r1SQhoA8APpRzTAbv73f2KekUU9SYi0Fya+8iud2hJYRp4D1qE073JO6ICjfMwoE926pGZcpvfkmndNSpgKcCo0UXV9ktpAIXfrJDEacuydarWt7eP60eITMjAcQR61ni66vHcNDqPdGunhU7WhzdEgtWxiGQyjFTESDwNMWnfrPE/Os9BePPu0UfUn41IbF4g9qDpEZdOeu+iWmspdp5oUN1e60xlzNl/KGIU6zqAYOoG/kKhddKpf8OczNxhy1n67t9Dd2Ux/HJ5sPSAKcQDVvv7pLXx+O60oSIIXKdZmDodd2+szBN92scvmTWff2FMbswIII01kaCd2gHwqxh8E2ZGJjLMrHd/tU8pbJ3i6yfwEGtDRQV40NFFCapooWoaI01ORUNy6AY1qP7QJrc2Ts8NLkTBgTu9POruPw6m00qNFYjTcYme7WtqLhjnxdoTWlqq7EtDstLmCKYipCKYism1aUYFKnNPTkl0ePss03eyVZgJQyAYGh0EcvHyoNm25uAHdrpz0mPCo/tTZMk9jNmjTf47z4UCtRkxDDOJgL2JB68/RQtjIZk+y38Pgi1wFtW3ADUKJ/Sde+qHSBf+YYdyf0LVJXMiDHDfG/vqw+BYn30J0/HO/dqJ38OfCtCWd+NhMcMR3sndQhohfb3DZVKUVNewxSJKmfysG5HWPEVGBWFLG+J2V4oq21wcLCFVostEorn9u9NrOFfI63GaARlCwQZ/ETpBEbqMUUkzssYspOcGiyt6KUVxmF9qdktD2riDXtBg8b40gd3rXX4fGpcXNbZXUkCVgiSAY03aEeE1LNhJoP8AUbSa2Rr9iiAG7kB+1MRRmmiq1qRAVpGiimYUbSTU0URFNFJJKKbKOQnnFFSBpIJqU0qEmkikTQk05NA1OCCv29isQrFgAyhgIJMMARy51ZXYlviz+WX5RVyztKxlUFhIRV925wUDgKkfHWT/ANRB5MPXSuyiwuADBq0nxP7rKdJNex+y5zHYcJcZVJIEakQdQCfnVaKtY5wbjEagnQ/Cq1ctPl7V2XazS0mXlFqMimNGajnh4fH/AGNMCctTZu1FS0Vhi4LnKBvAUMdTpu1/ehxe21dCFR+0pEkpAnjo1ZpFAD2Z7p+E1rt4nIIRE0Doqxw7S/OSUxpUops/LX++ZrMpWrUGLuhVJbcN+sfOlT4vD51ZW3MCJBIIniNKVXYDDl/iE34Jjg7ktqkDQ5qWcVjnVPUqHUeI+db5wLg6A7p/xQQGKgQJJJgjTlJiucD1sHpEJ9xv/tb9K6LguMhwzXiU1ddfHos/GwvkLcqLbdogITO9gNQdNDOh03x5CssCrWO2n1oUZYgnXMW4RxAiqwrM4rMybEufGbBr4VnDMcyMNdusnpTtn7LhXuD3j2E0kZm3E+EE+VeLtc13Dz1+dere0i0TgpyyFuox7h2lmeGpA868ocDgD5/7Vt8FY0QZhuTr6Kriic1JjcNd57N2dFuXWdVsSqNnkQ0QjK0Rv7J10zCuCr0zo7tvCjZ1qzdBC3GaxcheznbXOxJgaFTm5rMCKt8RvscobdkA+XVRQfXZK7QimigwaEWrYMSEQGOJCgE+tSGuIcKJC1whinYcu79/jSpxSBSQ0NHFIiggoyKVOTTE05FNQ07GhmiEkopqKKbLTkEIFOaeKRFJJAxoaMimC0QggY1CfxHjoPQAj51Yy1GU7jv+v7VI00kmioUXsx4j0JFWGoFT6n1M0QdElEF4n9h/fOln5fHSpAmgpitOtBRFTxPoI+c0qIbqVOsorSUD+yafIKvXFQWlJCgmRrmWI1924A3mRuqretZcuu9QdIOskTIJGsTpWhj+CzYOPtXOBF1ztUsPjmTOygFBlHKnyD+yaaaHWe7SsJX04tid7fzGPSpFHefWgBoxQJKSrbZ2WMRh7lkkjOsAzuIIZT/MBXi1/DnMVtm48aEFCuo0IgE17uN2vn9a8l9oBw/2nPh3BZwTdCGVzToZGknWf3re4JM7M6LWt/C/FU8U0VmVLols9Xxi27rBFOYMr5gXkQbYIIhiDpJ4cdx7PoLhkS5irEZuqv50aGMFZRTMZQ0TGs+9yrzBm8fOuy9m9stiCRdcMNWQMBnX8xzAh9YBEAjMCDWvj4y6J5zUK9wbtVoXAOApej4csc2aR948SfwhiAfA7/AiiI7z6mitWsqqvIcOfH40jXGOdbiQtUKMr3n1NNl7z6n9aOkKVlJCQeZ9SfhNOZ5mszbPSK1hp6w6wCFGrNmLAAD/AEnXdWfsPpxaxF0Wij22b3M8ENxiRuOhqy3CzOZ2gboozI0GiV0JXx9TTdUO/wDmb9afE31RSzsFUb2YwB5mq2A2vZvz1VxXjflOo8RvqENeW5gDXXkn5hdKVsOD+b+Zv1oFwi/5piPff9asGhJpB7uqKjNsd/8AM3603Vjv/mb9aImlxo5j1STBB9d5/WmNkb418T+tGKehmPVJAVoAg5UbGmoglBAbY5Co7ttYkqIGu6pjVfHNFtjyjgTxHAVIwkkBJAMUn9qf0oFxtszBBgwYB0I4HTfWPjLwZRlmeTLcysCIIaBO5t43EVXwKZD78iNGysC8qIzSIhVEADnzmdAYUZSSTfRNLtaXR22Q7gJ/h/anaq2znBzQZ0A3Hv5+FWmNU3CnUnKB++lTXV19aVPCK663tXDggZSoJmBG8AGctvQHXfVfat4G6Su6BwI189aqE0NX+I8ZGNi7PJWt73+Fn4bBmB+bNfp+6eaVDRCsBaCJRUiihQVk9KekNrC2SLhJZwQqIcrNpBOb8A/zekmnRxuleGNFkprnBosrlOl3SxsQGsYchbckM7XEQ3QOChiOx89PPjF2VdO5CfCDPeOY8KTNmeUCoCZCg+6J/Mxk+taeGd8isxW7bU5mtgobluYUkAgyCI01Gmo0BruYYW4dgZGKWU52c25V9hdHnxGIWyZScwLFTClUZwD45fnR4FbuBxqZ1KOlwAjmp0MHiCrb++vW+jtzD306+yigz1ZI0Iye6COeRx4ZiJNc106tXjfTq8Ol2BozKGMQpA3iIYN61nM4gZZ3QObQrW+qm7ABocCuxZ+E6xMcYHH1I9ajRpE1Bsm/cezbe6oVynbXdDTGg10IE7+VWa5Z7cpLVoN1CUU0U9KmIrh/sIxW1bxuAFbARVU8eIJHESSfMUPTqwLT4W6ohlugT3Aho9R8TUmwbk7Yxeu9SI8ClSe0hZTDrxN76R9a6NrnDFRs5ZRp/wCdVTI/huPj+VV12ni3DE/ZrBgKDAdpOp8YOvKOdT7V2Rbwl/C3bAyM15bTKpMMr6GR5VD7O8UltMRbuMFZHzHMQNAMpOvIr8as2MX9uxqugP2fDzlY6dZcOmaOX6DnReXxyuaNI2j0Nj3JKApzb/mK60GhuAwYEnxj48KMClXPXRVxVrLkkg74B3Rp4yZ+FSiiK8aank2ilSp6UU1BA1NNJ2ABJIEczpqGiY3Ds76O3YLDs6nPl91supAEuAQN43xvHjWpBwrFTx9qxtjzCrvxMbHZSdVHQOgIg6jkaKmrP2U6g+xp+RfQU32JPyLy3VPSp+d3VFRW7Cr7oA8KC4KmiguDSkDZspKm4pU9yde7X+xT1ZaCnLammoxTE1moIKICnB7qMAUiUk5cKpJ0ABJPIDUmvENubabEX3utqGPZB/Cg91R4D4zXr/SW9kwWIP8A8Lj+ZSv1rxF014fD6V0fA4xT5OeyoYtx0CdXGsj04evlT2MRl3gEcj+u8eVAtsncCfCk1sjeDXRqivVfZ7tW0WuKLqZ7mVurlpLICCy5kUHsxO89kHXWqHtZcqcMVJB+9MgwfwRu8TXA7O2g9l1dGKlWDSIkRykRxPdW50i6WnEYi1cST1dtUBuIhLmSzMyCV1J3DlWS7AkYwTt2o39qVkTXHlK9Yw2iqsyVRJ9CAfMqfSjiqGx8PfXMb5RmyqodMwzBS5EoVGU9uNCd3CtA1yMwyvIBtabTohikaemLVGiuT2JsV02nibpEIRoeZcg//k1D7QLTNcwgVWP3hPZUmNU10qbaHTgLe6nDWjfuTBIMLI4SAZjnoK1rF3FMgZ7VkH8gvOCPPIRPnW1czJGzyADSgCQDtSrd0gtasLanQVLt7rJZZPaA3N38xXSbO2etpAiABRuAqzZEqCQVO8gkGPMaGlaxSMYV0YjgrAkeIBqlLiJpG5HEkBSNa1psJhdGcrxChjp+YsBr/pNGRVC9tC3ZN65ccKoZEJPAi2GyjmfvCdKLZe2rWJUtacMAYIggjxB1qJ0LgMwBrTXlsnZhdK2y9/8AfnSAoyKaKi5J6aKE0cVBi7uS2z/lVm/lBP0otFmkCj6PXftSYhYKZbjW82ZpK22KsylGQiTAiedXrWzMOtzO9xMwKt2mQvmUg77mdlJy8HG4RXK9C7hbBWmJkk3GJMGSbjzM+Jrat2gpJXQkQYJEg8Ind3V2WG4zDgojhyHWCRpVb9SfwsiXCPmfnBGqe4sEgGRJAPMAwDUZFEaY1yTiC4kLWG2qjinFPlp4oIoKYijpjStJUsRhVZlJHuksO4hT+9Kp33+TfI0quRkkJ4WjSammmJrNTU6mpVqJakWgUlj9OCP+H35n3V+Nxa8aRtdPlNexdO7ROz70cAh8g6147MHSur4J/tz/ANj8BZuK+sKxauOxgtAg9w0BMaceXfVe4DOtGl5uBO4jTkdCKkl3KqF7R0AA1Jra2VbdVhWpszCxjLNsQ/3tsRIAaWWROsDhWngOhZ6i5fxDtYS20Q1s5ngA9kMROpjxrFfHBXzWQUgghmgvI3HQADyHnTM4ktrUcpbRK97cVCa8ewHT3GW2BN5rgnVbvbB7pOo8iK9Z2XtAYixbvAEC4uaDrB1BE8dQa4vGcPkwoDnEEHotOKZsmgU9Vcc4CMSYUAkk6AADU1aIqti7AdSpEgggg8QeFUo6zC1MV59s/oozFr2ExJAzEKRO4hTBIPMkQRwFaGH6XYjCuLeNUMh0F5Br4kDQ+gPjT/8Aou5aYthcQ9qfw71Pj+4NUcT0Wxl91XEXQyA7x4HhlGukT310xfDOT2j2lviKcPVUsrmfSDfsp9i3P+IY66bzE27QJSxPZIzZQSu48z3kcK6+3snD2CbiWraEA9pUUECNdR3Vy13oH95ntXXtH/LvnmCCD5VPt27ew2BuC7fN5m+7UlQpGaBvGp0nfzqrPlne1sL9NBl1H7J7bYCXj1XP7Iwb7Qv3HuMxsq7vE/ifco/0gegq10exaYLF4zMYtopMDXc4yqO/tRW10AwoTBhuLszfGB8q5/EbAu3XxnZjNdBUsIzQWOh5QRrVztWySSRONMFD3CYGENDhvv7LcxHRhsSOvu3rgdgHVbbQtoEAqqzvjidJNZuH6bXcPbu2rn31y1cFtHM6g5vfI1MZfHXuocLtHaJtLZCKsAL1rCGAiBrMTHGJ86bGbKXA27DuDci+Ll08TAMb+R58fGg1gJ7OYh2vdA8Pjokf+TbHUrUt43aZXPGH3A9WQQfCZ0Pianv9Ixf2fiHgo6I6Oh1yvEQDxGtVMV09Rxkw1q5duEaSIA8QCSfh41m4rZr4fZt3Prdv3FzeJMx8D61C2GyO0YGnMKrer1sJ2bfKb0XT9DLeXBWf4SfVifrW1VPZGG6uxbT8qKPMAVbJrHndnlc7qSrLBTQEJpjSJpRUaclTUjSikklTGnoTRSVDamLFsSVYgyDlAMaHUgnQd+vhSqXGpNt+PZb5GmrXwbWOZ3k1ziFqTTE0iaVYaciFSJQKKmQU0lJUekWF6zB31GhNp/gM30rwxT3TXtvS/EOmBvFASxXLoJgOQrGO5Sa8qwOx7x1yKqifvLohQJ3md/hBNdNwV2WFxJ0v8KjiQXOFLOsi42iBj3ID9K1dn9FMUxDBGQjtAsYeRqCqzmPjFV9oY9lOVL7sBocvYXyCmKpWMcyNmRmVtRIaCQd4Mb62znc3u0PT/Cq90HW11XT3EvdKPcZ2ygIAMmQNAzEBWMSROvhwFcbV3FbWu3FyuzMNDB13fKqVKCMxsDT7JSuDnWEorvvZn0hCk4Zz77Zrf8UdpfMAEeB51wi+FWMBjWs3VuI2RlMgxO8QdDodCaZioBPEYz/Z5JRuLHBwXvDCoyKj2bj1v2UupOVxIzCDy1HlU5FcCWlji124WwDYtRFabqxRmhJpWkgIrI6QbKGItlGE7yO5oMGtZqbLU0chjcHDcIEWKVfZ+DW3bVFEACAOXdUzWaqbdxfVYa40wcpVTMdt+yuviQfKrmFw4S2qAkhVCyTJMCJJp7rLe0J3P+flAb0gXDihxOGDCCJ8datRQkVEHm7TlTwuzkTcoHgIpY7Z6XAocSFYMB3jdVwVyvTPGOl3CBWKhr2sEiYK6HugmrMAfNKAHUddfRMcQ0Lp6YimD6fvTzVdPQ0p+P0pyaC4u6OBn4EfWiECqO0dt27JKnM9yJ6q2C7keA3DvMVi/wDr+2Gi5avW54so+W+ugwWzUtKQo3klmJlmJ4sx1JpsTs9XBDAEHgRI9Kusfh26OaT43XsoyHHYosFj0uoGtsGU8R8u41Oa4f7Odn4xMpPUXjlIMwp/aQfCa7eabiYBGQ5htp1CLHXod1Bivcf+Bv6TSpYs/dv/AAP/AEmlV7h/0lNkOqvmnFR0a1h0plKtSq1V7d4EkSJESNJE7p5TXI9LnxBxdoWm7KpITrrSZmJZSQlw9rsmNR4VNBhjNJkJrS0178otdDtHphhbIJa6jH8qEOx8l+sV5x0s6U2sST1VpkmAXLRIUzHVjsjU79TVXpFssWMg6l7bOubtsdDMMuUqNxB1EgiCN9YQrqcDgIYRnbZPn/RZ00zj3VPawbNuB9DUp2WwUtwG8wafC41hAgMO+dPjVx8QpS5nRQcoyQAZbOsyZ3ZC/wAKvlzgVGGtIWQ3camwmCNwgKVzEhVUsASToAJre2XsdMTgL7IgF+ywfQntWyNRBnk3pXOiQeVFsgdYG4TS2qKtYrZ9+zpct3EG7tqyjwk6VWIO+R8K9s6M7TOKwVp7gBYgq0gEMUJXNHfE+Jrzbpv0Y+zXs6L9w+6PwNGqa+ZH7VQw2PEkpheKcPsaUz4srcwNhWfZztxrd/qS33bhjBIAD6Q2vMCIG+RXqJry3oFsmxdvg3DLqC6WjqGyx2idxg7l7p3CvUjWHxnJ2/dGtaq1hryaoTQGjNCRWOFaUZFPTxSpyC4v2ibQXJatBpbrVZlXUgAGJH+rQVpHpeQNMLi27+ryz8ayPaRocMeAdif/AArs7a6Agf7c62HmNuGizNu751zVcWXu16Khsnb/AFxg2MRaIEzctkL4Bhx8q1hXN7X6aW7L9VbRr10aZE3A8i0HXuANQ4TpxFxUxNh7AcwrkysnnoIqu/ByvGdjKHS9fsdU8SNGhK6muR9oVg9VaujfbuqfI/uBXXAzWR0swmfB3hB9wsNOK9ofKo8E/JO0nr86J0gtpV5GBUHmB8aNV0rE2Zeu3cJYNtghKJLFM8QIMAmOG81FtPbN/BhWu5b9omGdV6t0nmASrfD40/8ATOc4saRdnTn/AE90M4As7LoCKas7EbcQXLCKMxvhipBgBVXNJnnIq7iMQttC7kKq6kncBu+tQGJ7asb7fCfmBR0009VNo7Rt2EL3GCjv3k8gN5NBrS40BqgTWq5z2hXos2wPeN0Ec+yD9SPWumwzyoJ3wK4zB4d8fiRfuqVsr/hqeIBkePMmu0txHhWhigI42RcxZPryUcepLkOKH3b/AMD/ANJpU2M/wrn8D/0mnqxw/wClyEm6uRRLTU4rCVhGqDfxrgunb4Zb4623de4UBlLgUBZI3EHv4V3grybpvi82OubiFyL6KJ+JNavCYy+cm9gq2IdTFpDZ1m/ZZcNjGLQCMPisoiRBCs/ZDTEFf3rl9pbIu4dyl22yMNdRpHMEaEeFB9oEaqD4k/Sug6P9N3sZxcL3U6opbtO7MisCpWVJjLAI58q6QNljBy97wNX9x+R6qiSx2+i5dSe+t3otg7WJvLZusyliAjKE1O8q0idRuPMbtdN3Ym0cFi1e3eRMNiLpcC7bGVCHyGO0xCkwRG7fqCxne2x0bWzcwZsIAltsuZVzMrsyMlx41YFlyk8AxjhUE2LAPZuBaTdHlt15pzIz9QNhdHsjYNnCqy2kyhiC0kmSogb/AD9TXDe0rYxQretBsrZhcyyQCACCQNwgNr8eXohasjpA6vaawYL37d1banczIsxO4EaHXl3VzODxMjcQHnXr5ftv6K9IwFlLlvZdtokXMOeH3qecBx6lT5mu02lgEvW2t3BKsII+o5EHUGvPPZ1sxhi7jahbaFW3asxjLI0/CT5CvSLj6VLxQBmKzMOuh9U3D2Y6K8Yx9q5gcb2TDW2BRua8J7iuhHjXe4T2kYZrYLB1uRrbVS2vHKdxHiRXH+0K5OMPcijx3n61j7J2VevOBYViw1kaBe8tuFbz8PFioWST6Gt9lUzujeWsXW472lOTKKqrOiaMziCJZ57GsdkD/VUGwdtbQxQ6q3cACmWvMASBpoWIM+AE99Xej/s7GcnEsrZYm0hmMwkZzoRzgb+ddvgtnW7K5baKg5KInhJ51nYnE4SBuSFgJ61p+6nZHI824qtsjDXbdvLeu9a0nt5cuhiAeZ361dojQmsF7y9xcVbAoUuP9pWHnDI35bg9GBHzitZNq/8AI9cupFnMPEL+ooulWENzCXVAk5Cw46rrx865Xoht9TbXC3AQ0sqyNCN+U8jvrYiZ22FFC8jtfLdQE5ZPMKz7OsIj27l063c5DE740I9TPp3Vb9oDouFymM7suReMg6kDwnXvqg3Q67acvhr7Wp3jXdykb/OpsD0Qh+tvO125wLEmPUkmp3uhM/6jtNNwOfkmhr8uSvVVcFte/jLosK2WylsLcMSTAClpGs5hp661p9Jtm4bD4R2CDPlCK2Zs5ZtJzTJ4k+Fc5g8RfwGIuZbXWK+7QwdSVMruO/StLC4LEYy8t3FdlE1S0BAHiP11NWJWZHh4cGxjXQ6kpjdQWka/CtL0hGBwli3lz3mQQm6J/NHeSI4xWNt3pdcu2blm/Z6t2ylSJGgYHUN3A6iixmJVNqlrsBQBlLe6BkgfGarbWvfbcUvUr2EIXNETrJJ7v741JDDGHB7m7jMXeO9IPcaIB8KW1h4t3tnK+8W3XwLKAo9ZFb3SmDhLine+S2PF3UD6nyrG6Z7NY27d2379kzpvjT5EA1TfpIMbcwlsKVK3OsuDhKCRB4j3vWqYjMxZMNhd+FEu91ITltvXb4XTdINuphLeYjMx7KIPxEczwA0rCwGwrmJcX8WZJ1S1uVAdQI+nrNau2uj4xF607MYt/h4NqD5bq2UtxVMTNhiHZ/Udz08ApMpc7vbKK3YAAAGlSRRRQmqN2pVDjT91c/7b/wBJpU2NH3Vz/tv3/hNNWzw76XKCXdaAFOKakKwVYROa8o6eYQJiyRHaAYjjyn4V6s1cT0w6K3b9zrLcHQAg6HSdx861OFStim7xoUoMQ0uZQXCWMFcb3QfWB8asDYjfie0vjcWfQTWnb6BYtiOwo7ywgela2D9lzk/eXlUf5VLH1MV0MmNhbvIPlUWwuP8AKuUOywP+tZ8mJ+QrS2L0lvYS6HF3rF7IdMxOdE0Cyw0gaAjdXV4j2YWwv3d1g/8AnVWU+IABFYt7oLjBus2HHMMo+ZBqEY3DTtLXOBHjp8p5ie02B9lp2Ok4xFvGo113XITaU216zIQS+gIzZZHHcCeBipsXaZxd1VQ9UUdMQy75cSt3q2BBRXBkqZ1J8KbAdEcVacXeqtIyHMMrF20jcisc0iRBOtdJsXDWVut1WEe2p1F17eXXcVAbtKugInmaqyyQxMcYtfKqB0Hv991KxrnEZlu4bCpbBCKqAksQoCgsd5imxOJCKzMYCgknuGpqWsfpHs579k20fIW3mJleK901zsYEkgznzKtnQaLzbbvSi5fukjIFBIQhBmC/xEZq1djdPjh7Cple44kQxUJqxOYELmmIEbt9Fa9mV0nW6o8FJ+ZFTj2Xt/7w/k/euqfPgSwRkih5qgGTXmWZsLpm1i+1xkzdYPvDLF2iYMsY3/CvS8Htq1dVCtxCXAIXMM26SMszI107q4dvZg3C9/4/vUX/APN7ynMl1ZBkGGUjvkbqp4luCxJzB9H1UkfbM5WvRi1BmqlsixdS0q3XDsBGaN/jz8auRWA5oaSAbVwG0106ViWejVlb3WhAGmdOHlurcIpoqRkrmAhpq0iLQAU5WiApiKZaKrPhQakSxAqSnO6nFxOiS53b3RhL5BYGRxHLlU+ytipZUKoA1ncJJ8d9bJWkFqf9TIWBl6JuUA3WqhuoMuu6NSa43opZF3F3r4ACAlU0gRz9APWr3S/b4K/ZrBD3bnZbKZyrxEjifgJrT2DsoWLCpxA1PMneatsBgw5Lt36Dy5lRfU/y+U1npEjYxsNlIYCc0iCYDFY8D8DWya5rCdGyMc+IZpBnKOMkZdfKujaquJbGC3s+gvz5p7M2uZM55fOPjQx/ZpK+m6KYmoPBSKLHH7q5/A/9JpUGOP3Vz/tv/SaVbHDx3Sq0260qQpqVYKsohTgUINFSSRiiBqOippSR5qaaGaU0KRRE0BpTTUUEQpjTZqU0kUVKaaaU0kEqY05IpGKSSAmhJomoacklSpUhRSTUwpzSK0UkgKY04pGkkmIrL6QbKN+z1auUkgkjiOR7q0yaRqSN5jcHDcIEXoVg7E6L28P7ozNxdt/gOVbgWnFKnSyvldmcbQADRQTUxp4oSajRQmmmkRTEU9FV8d/h3P4H/pNPSx5i1cJ4W3/pNKtnh95Sq8osr//Z"/>
          <p:cNvSpPr>
            <a:spLocks noChangeAspect="1" noChangeArrowheads="1"/>
          </p:cNvSpPr>
          <p:nvPr/>
        </p:nvSpPr>
        <p:spPr bwMode="auto">
          <a:xfrm>
            <a:off x="1282700" y="1065212"/>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http://www.christart.com/IMAGES-art9ab/books/richard_gunther/n/no_school_today/NST001Front-Cover-.gif">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830503" y="4500508"/>
            <a:ext cx="1315644" cy="1954399"/>
          </a:xfrm>
          <a:prstGeom prst="rect">
            <a:avLst/>
          </a:prstGeom>
          <a:noFill/>
          <a:extLst>
            <a:ext uri="{909E8E84-426E-40DD-AFC4-6F175D3DCCD1}">
              <a14:hiddenFill xmlns="" xmlns:a14="http://schemas.microsoft.com/office/drawing/2010/main">
                <a:solidFill>
                  <a:srgbClr val="FFFFFF"/>
                </a:solidFill>
              </a14:hiddenFill>
            </a:ext>
          </a:extLst>
        </p:spPr>
      </p:pic>
      <p:pic>
        <p:nvPicPr>
          <p:cNvPr id="1050" name="Picture 26" descr="http://www.brucesussman.com/wp-content/uploads/2012/05/hot-weather.jpg">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4938" y="5600700"/>
            <a:ext cx="2236671" cy="12573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0" y="1263110"/>
            <a:ext cx="3667369" cy="1200329"/>
          </a:xfrm>
          <a:prstGeom prst="rect">
            <a:avLst/>
          </a:prstGeom>
          <a:noFill/>
        </p:spPr>
        <p:txBody>
          <a:bodyPr wrap="square" rtlCol="0">
            <a:spAutoFit/>
          </a:bodyPr>
          <a:lstStyle/>
          <a:p>
            <a:r>
              <a:rPr lang="en-US" altLang="zh-CN" sz="2400" dirty="0" smtClean="0"/>
              <a:t>A</a:t>
            </a:r>
            <a:r>
              <a:rPr lang="en-US" altLang="zh-CN" sz="2400" dirty="0"/>
              <a:t>.</a:t>
            </a:r>
            <a:r>
              <a:rPr lang="zh-CN" altLang="en-US" sz="2400" dirty="0" smtClean="0"/>
              <a:t>我爸爸今天生病了。</a:t>
            </a:r>
            <a:endParaRPr lang="en-US" altLang="zh-CN" sz="2400" dirty="0" smtClean="0"/>
          </a:p>
          <a:p>
            <a:r>
              <a:rPr lang="en-US" altLang="zh-CN" sz="2400" dirty="0" smtClean="0"/>
              <a:t>B.</a:t>
            </a:r>
            <a:r>
              <a:rPr lang="zh-CN" altLang="en-US" sz="2400" dirty="0" smtClean="0"/>
              <a:t>她妹妹昨天生病了。</a:t>
            </a:r>
            <a:endParaRPr lang="en-US" altLang="zh-CN" sz="2400" dirty="0" smtClean="0"/>
          </a:p>
          <a:p>
            <a:r>
              <a:rPr lang="en-US" altLang="zh-CN" sz="2400" dirty="0" smtClean="0"/>
              <a:t>C.</a:t>
            </a:r>
            <a:r>
              <a:rPr lang="zh-CN" altLang="en-US" sz="2400" dirty="0" smtClean="0"/>
              <a:t>我</a:t>
            </a:r>
            <a:r>
              <a:rPr lang="zh-CN" altLang="en-US" sz="2400" dirty="0"/>
              <a:t>的朋</a:t>
            </a:r>
            <a:r>
              <a:rPr lang="zh-CN" altLang="en-US" sz="2400" dirty="0" smtClean="0"/>
              <a:t>友明天生病了。</a:t>
            </a:r>
            <a:endParaRPr lang="en-US" sz="2400" dirty="0"/>
          </a:p>
        </p:txBody>
      </p:sp>
      <p:sp>
        <p:nvSpPr>
          <p:cNvPr id="16" name="TextBox 15"/>
          <p:cNvSpPr txBox="1"/>
          <p:nvPr/>
        </p:nvSpPr>
        <p:spPr>
          <a:xfrm>
            <a:off x="3699608" y="7329"/>
            <a:ext cx="2898186" cy="3108543"/>
          </a:xfrm>
          <a:prstGeom prst="rect">
            <a:avLst/>
          </a:prstGeom>
          <a:noFill/>
        </p:spPr>
        <p:txBody>
          <a:bodyPr wrap="square" rtlCol="0">
            <a:spAutoFit/>
          </a:bodyPr>
          <a:lstStyle/>
          <a:p>
            <a:pPr algn="just"/>
            <a:r>
              <a:rPr lang="en-US" altLang="zh-CN" sz="2400" dirty="0" smtClean="0"/>
              <a:t>A</a:t>
            </a:r>
            <a:r>
              <a:rPr lang="zh-CN" altLang="en-US" sz="2400" dirty="0"/>
              <a:t>：</a:t>
            </a:r>
            <a:r>
              <a:rPr lang="zh-CN" altLang="en-US" sz="2400" dirty="0" smtClean="0"/>
              <a:t>她生病了，昨天去医院了。</a:t>
            </a:r>
            <a:endParaRPr lang="en-US" altLang="zh-CN" sz="2400" dirty="0" smtClean="0"/>
          </a:p>
          <a:p>
            <a:pPr algn="just"/>
            <a:r>
              <a:rPr lang="en-US" sz="2400" dirty="0" smtClean="0"/>
              <a:t>B:</a:t>
            </a:r>
            <a:r>
              <a:rPr lang="zh-CN" altLang="en-US" sz="2400" dirty="0" smtClean="0"/>
              <a:t>她没有发烧，没有去看医生。</a:t>
            </a:r>
            <a:endParaRPr lang="en-US" altLang="zh-CN" sz="2400" dirty="0" smtClean="0"/>
          </a:p>
          <a:p>
            <a:pPr algn="just"/>
            <a:r>
              <a:rPr lang="en-US" sz="2400" dirty="0" smtClean="0"/>
              <a:t>C:</a:t>
            </a:r>
            <a:r>
              <a:rPr lang="zh-CN" altLang="en-US" sz="2400" dirty="0" smtClean="0"/>
              <a:t>她爸爸带她去看医生了。</a:t>
            </a:r>
            <a:endParaRPr lang="en-US" sz="2400" dirty="0" smtClean="0"/>
          </a:p>
          <a:p>
            <a:pPr algn="just"/>
            <a:endParaRPr lang="en-US" sz="1600" dirty="0" smtClean="0"/>
          </a:p>
          <a:p>
            <a:pPr marL="342900" indent="-342900">
              <a:buAutoNum type="arabicPeriod"/>
            </a:pPr>
            <a:endParaRPr lang="en-US" dirty="0" smtClean="0"/>
          </a:p>
          <a:p>
            <a:pPr marL="342900" indent="-342900">
              <a:buAutoNum type="arabicPeriod"/>
            </a:pPr>
            <a:endParaRPr lang="en-US" dirty="0"/>
          </a:p>
        </p:txBody>
      </p:sp>
      <p:sp>
        <p:nvSpPr>
          <p:cNvPr id="18" name="TextBox 17"/>
          <p:cNvSpPr txBox="1"/>
          <p:nvPr/>
        </p:nvSpPr>
        <p:spPr>
          <a:xfrm>
            <a:off x="5433095" y="4191000"/>
            <a:ext cx="2397408" cy="2954655"/>
          </a:xfrm>
          <a:prstGeom prst="rect">
            <a:avLst/>
          </a:prstGeom>
          <a:noFill/>
        </p:spPr>
        <p:txBody>
          <a:bodyPr wrap="square" rtlCol="0">
            <a:spAutoFit/>
          </a:bodyPr>
          <a:lstStyle/>
          <a:p>
            <a:r>
              <a:rPr lang="en-US" sz="2400" dirty="0" smtClean="0"/>
              <a:t>A: </a:t>
            </a:r>
            <a:r>
              <a:rPr lang="zh-CN" altLang="en-US" sz="2400" dirty="0" smtClean="0"/>
              <a:t>我今天上中文课，数学课，英语课和地理课。</a:t>
            </a:r>
            <a:endParaRPr lang="en-US" altLang="zh-CN" sz="2400" dirty="0" smtClean="0"/>
          </a:p>
          <a:p>
            <a:r>
              <a:rPr lang="en-US" sz="2400" dirty="0" smtClean="0"/>
              <a:t>B: </a:t>
            </a:r>
            <a:r>
              <a:rPr lang="zh-CN" altLang="en-US" sz="2400" dirty="0"/>
              <a:t>我</a:t>
            </a:r>
            <a:r>
              <a:rPr lang="zh-CN" altLang="en-US" sz="2400" dirty="0" smtClean="0"/>
              <a:t>们今天不上课。</a:t>
            </a:r>
            <a:endParaRPr lang="en-US" altLang="zh-CN" sz="2400" dirty="0" smtClean="0"/>
          </a:p>
          <a:p>
            <a:r>
              <a:rPr lang="en-US" sz="2400" dirty="0" smtClean="0"/>
              <a:t>C: </a:t>
            </a:r>
            <a:r>
              <a:rPr lang="zh-CN" altLang="en-US" sz="2400" dirty="0" smtClean="0"/>
              <a:t>我明天没有上课。</a:t>
            </a:r>
            <a:endParaRPr lang="en-US" sz="2400" dirty="0" smtClean="0"/>
          </a:p>
          <a:p>
            <a:pPr marL="342900" indent="-342900">
              <a:buAutoNum type="arabicPeriod"/>
            </a:pPr>
            <a:endParaRPr lang="en-US" dirty="0"/>
          </a:p>
        </p:txBody>
      </p:sp>
      <p:sp>
        <p:nvSpPr>
          <p:cNvPr id="12" name="TextBox 11"/>
          <p:cNvSpPr txBox="1"/>
          <p:nvPr/>
        </p:nvSpPr>
        <p:spPr>
          <a:xfrm>
            <a:off x="3732579" y="2577263"/>
            <a:ext cx="5291992" cy="1569660"/>
          </a:xfrm>
          <a:prstGeom prst="rect">
            <a:avLst/>
          </a:prstGeom>
          <a:noFill/>
          <a:ln>
            <a:solidFill>
              <a:schemeClr val="tx1"/>
            </a:solidFill>
          </a:ln>
        </p:spPr>
        <p:txBody>
          <a:bodyPr wrap="square" rtlCol="0">
            <a:spAutoFit/>
          </a:bodyPr>
          <a:lstStyle/>
          <a:p>
            <a:r>
              <a:rPr lang="en-US" sz="1600" dirty="0" smtClean="0"/>
              <a:t>You need to :</a:t>
            </a:r>
          </a:p>
          <a:p>
            <a:r>
              <a:rPr lang="en-US" sz="1600" dirty="0" smtClean="0"/>
              <a:t>1. Pick one sentence to describe each picture.</a:t>
            </a:r>
          </a:p>
          <a:p>
            <a:r>
              <a:rPr lang="en-US" sz="1600" dirty="0" smtClean="0"/>
              <a:t>2. Explain in English why the other 2 sentences are wrong.</a:t>
            </a:r>
          </a:p>
          <a:p>
            <a:r>
              <a:rPr lang="en-US" sz="1600" dirty="0" smtClean="0"/>
              <a:t>3. Copy the 4 sentences  you picked to in Characters on your paper.</a:t>
            </a:r>
          </a:p>
          <a:p>
            <a:r>
              <a:rPr lang="en-US" sz="1600" dirty="0" smtClean="0"/>
              <a:t>100%</a:t>
            </a:r>
          </a:p>
        </p:txBody>
      </p:sp>
      <p:sp>
        <p:nvSpPr>
          <p:cNvPr id="20" name="TextBox 19"/>
          <p:cNvSpPr txBox="1"/>
          <p:nvPr/>
        </p:nvSpPr>
        <p:spPr>
          <a:xfrm>
            <a:off x="9770" y="3309105"/>
            <a:ext cx="3667369" cy="2677656"/>
          </a:xfrm>
          <a:prstGeom prst="rect">
            <a:avLst/>
          </a:prstGeom>
          <a:noFill/>
        </p:spPr>
        <p:txBody>
          <a:bodyPr wrap="square" rtlCol="0">
            <a:spAutoFit/>
          </a:bodyPr>
          <a:lstStyle/>
          <a:p>
            <a:r>
              <a:rPr lang="en-US" altLang="zh-CN" sz="2400" dirty="0" smtClean="0"/>
              <a:t>A.</a:t>
            </a:r>
            <a:r>
              <a:rPr lang="zh-CN" altLang="en-US" sz="2400" dirty="0" smtClean="0"/>
              <a:t>星期五很冷，最低气温是三度。</a:t>
            </a:r>
            <a:endParaRPr lang="en-US" altLang="zh-CN" sz="2400" dirty="0" smtClean="0"/>
          </a:p>
          <a:p>
            <a:r>
              <a:rPr lang="en-US" altLang="zh-CN" sz="2400" dirty="0" smtClean="0"/>
              <a:t>B.</a:t>
            </a:r>
            <a:r>
              <a:rPr lang="zh-CN" altLang="en-US" sz="2400" dirty="0" smtClean="0"/>
              <a:t>三月很热，气温在三十六度左右。</a:t>
            </a:r>
            <a:endParaRPr lang="en-US" altLang="zh-CN" sz="2400" dirty="0" smtClean="0"/>
          </a:p>
          <a:p>
            <a:r>
              <a:rPr lang="en-US" altLang="zh-CN" sz="2400" dirty="0" smtClean="0"/>
              <a:t>C.</a:t>
            </a:r>
            <a:r>
              <a:rPr lang="zh-CN" altLang="en-US" sz="2400" dirty="0" smtClean="0"/>
              <a:t>今天天气很热，最高气温是三十六度。</a:t>
            </a:r>
            <a:endParaRPr lang="en-US" altLang="zh-CN" sz="2400" dirty="0" smtClean="0"/>
          </a:p>
          <a:p>
            <a:endParaRPr lang="en-US" sz="2400" dirty="0"/>
          </a:p>
        </p:txBody>
      </p:sp>
      <p:sp>
        <p:nvSpPr>
          <p:cNvPr id="21" name="TextBox 20"/>
          <p:cNvSpPr txBox="1"/>
          <p:nvPr/>
        </p:nvSpPr>
        <p:spPr>
          <a:xfrm>
            <a:off x="1828800" y="0"/>
            <a:ext cx="1905000" cy="369332"/>
          </a:xfrm>
          <a:prstGeom prst="rect">
            <a:avLst/>
          </a:prstGeom>
          <a:noFill/>
        </p:spPr>
        <p:txBody>
          <a:bodyPr wrap="square" rtlCol="0">
            <a:spAutoFit/>
          </a:bodyPr>
          <a:lstStyle/>
          <a:p>
            <a:pPr algn="ctr"/>
            <a:r>
              <a:rPr lang="en-US" b="1" i="1" u="sng" dirty="0" smtClean="0">
                <a:solidFill>
                  <a:srgbClr val="FF0000"/>
                </a:solidFill>
              </a:rPr>
              <a:t>TASK 3</a:t>
            </a:r>
            <a:endParaRPr lang="en-US" b="1" i="1" u="sng" dirty="0">
              <a:solidFill>
                <a:srgbClr val="FF0000"/>
              </a:solidFill>
            </a:endParaRPr>
          </a:p>
        </p:txBody>
      </p:sp>
    </p:spTree>
    <p:extLst>
      <p:ext uri="{BB962C8B-B14F-4D97-AF65-F5344CB8AC3E}">
        <p14:creationId xmlns="" xmlns:p14="http://schemas.microsoft.com/office/powerpoint/2010/main" val="36214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40"/>
                                        </p:tgtEl>
                                        <p:attrNameLst>
                                          <p:attrName>style.visibility</p:attrName>
                                        </p:attrNameLst>
                                      </p:cBhvr>
                                      <p:to>
                                        <p:strVal val="visible"/>
                                      </p:to>
                                    </p:set>
                                    <p:animEffect transition="in" filter="barn(inVertical)">
                                      <p:cBhvr>
                                        <p:cTn id="13" dur="500"/>
                                        <p:tgtEl>
                                          <p:spTgt spid="104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50"/>
                                        </p:tgtEl>
                                        <p:attrNameLst>
                                          <p:attrName>style.visibility</p:attrName>
                                        </p:attrNameLst>
                                      </p:cBhvr>
                                      <p:to>
                                        <p:strVal val="visible"/>
                                      </p:to>
                                    </p:set>
                                    <p:animEffect transition="in" filter="barn(inVertical)">
                                      <p:cBhvr>
                                        <p:cTn id="18" dur="500"/>
                                        <p:tgtEl>
                                          <p:spTgt spid="10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48"/>
                                        </p:tgtEl>
                                        <p:attrNameLst>
                                          <p:attrName>style.visibility</p:attrName>
                                        </p:attrNameLst>
                                      </p:cBhvr>
                                      <p:to>
                                        <p:strVal val="visible"/>
                                      </p:to>
                                    </p:set>
                                    <p:animEffect transition="in" filter="wipe(down)">
                                      <p:cBhvr>
                                        <p:cTn id="23" dur="5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1066800"/>
            <a:ext cx="4495800" cy="7386638"/>
          </a:xfrm>
          <a:prstGeom prst="rect">
            <a:avLst/>
          </a:prstGeom>
          <a:noFill/>
          <a:ln>
            <a:solidFill>
              <a:schemeClr val="tx1"/>
            </a:solidFill>
          </a:ln>
        </p:spPr>
        <p:txBody>
          <a:bodyPr wrap="square" rtlCol="0">
            <a:spAutoFit/>
          </a:bodyPr>
          <a:lstStyle/>
          <a:p>
            <a:pPr marL="342900" indent="-342900"/>
            <a:r>
              <a:rPr lang="en-US" altLang="zh-CN" dirty="0" smtClean="0"/>
              <a:t>Task 2                   </a:t>
            </a:r>
          </a:p>
          <a:p>
            <a:pPr marL="342900" indent="-342900"/>
            <a:r>
              <a:rPr lang="en-US" altLang="zh-CN" sz="1600" dirty="0" smtClean="0"/>
              <a:t>Copy 1,2,3 &amp; 4 on a separate sheet of paper in </a:t>
            </a:r>
            <a:r>
              <a:rPr lang="en-US" altLang="zh-CN" sz="1600" u="sng" dirty="0" smtClean="0"/>
              <a:t>English</a:t>
            </a:r>
            <a:r>
              <a:rPr lang="en-US" altLang="zh-CN" sz="1600" dirty="0" smtClean="0"/>
              <a:t> and translate in </a:t>
            </a:r>
            <a:r>
              <a:rPr lang="en-US" altLang="zh-CN" sz="1600" u="sng" dirty="0" smtClean="0"/>
              <a:t>CHARACTERS.</a:t>
            </a:r>
          </a:p>
          <a:p>
            <a:pPr marL="342900" indent="-342900"/>
            <a:endParaRPr lang="en-US" altLang="zh-CN" dirty="0" smtClean="0"/>
          </a:p>
          <a:p>
            <a:pPr marL="342900" indent="-342900"/>
            <a:r>
              <a:rPr lang="en-US" sz="1600" dirty="0" smtClean="0"/>
              <a:t>1. She likes red.</a:t>
            </a:r>
          </a:p>
          <a:p>
            <a:r>
              <a:rPr lang="en-US" sz="1600" dirty="0" smtClean="0"/>
              <a:t>You should wear </a:t>
            </a:r>
            <a:r>
              <a:rPr lang="en-US" sz="1600" b="1" dirty="0" smtClean="0"/>
              <a:t>(</a:t>
            </a:r>
            <a:r>
              <a:rPr lang="zh-CN" altLang="en-US" sz="1600" b="1" dirty="0" smtClean="0"/>
              <a:t>穿</a:t>
            </a:r>
            <a:r>
              <a:rPr lang="en-US" altLang="zh-CN" sz="1600" b="1" dirty="0" smtClean="0"/>
              <a:t>)</a:t>
            </a:r>
            <a:r>
              <a:rPr lang="en-US" altLang="zh-CN" sz="1600" dirty="0" smtClean="0"/>
              <a:t> </a:t>
            </a:r>
            <a:r>
              <a:rPr lang="en-US" sz="1600" dirty="0" smtClean="0"/>
              <a:t> a </a:t>
            </a:r>
            <a:r>
              <a:rPr lang="en-US" sz="1600" b="1" dirty="0" smtClean="0"/>
              <a:t>(</a:t>
            </a:r>
            <a:r>
              <a:rPr lang="zh-CN" altLang="en-US" sz="1600" b="1" dirty="0" smtClean="0"/>
              <a:t>一件</a:t>
            </a:r>
            <a:r>
              <a:rPr lang="en-US" altLang="zh-CN" sz="1600" b="1" dirty="0" smtClean="0"/>
              <a:t>)</a:t>
            </a:r>
            <a:r>
              <a:rPr lang="zh-CN" altLang="en-US" sz="1600" b="1" dirty="0" smtClean="0"/>
              <a:t> </a:t>
            </a:r>
            <a:r>
              <a:rPr lang="en-US" sz="1600" dirty="0" smtClean="0"/>
              <a:t>red sweater. </a:t>
            </a:r>
            <a:r>
              <a:rPr lang="en-US" sz="1600" b="1" u="sng" dirty="0" smtClean="0"/>
              <a:t>(red + </a:t>
            </a:r>
            <a:r>
              <a:rPr lang="zh-CN" altLang="en-US" sz="1600" b="1" u="sng" dirty="0" smtClean="0"/>
              <a:t>的 </a:t>
            </a:r>
            <a:r>
              <a:rPr lang="en-US" altLang="zh-CN" sz="1600" b="1" u="sng" dirty="0" smtClean="0"/>
              <a:t>+ sweater)</a:t>
            </a:r>
            <a:endParaRPr lang="en-US" sz="1600" b="1" u="sng" dirty="0" smtClean="0"/>
          </a:p>
          <a:p>
            <a:endParaRPr lang="en-US" sz="1600" dirty="0" smtClean="0"/>
          </a:p>
          <a:p>
            <a:r>
              <a:rPr lang="en-US" sz="1600" dirty="0" smtClean="0"/>
              <a:t>2. I often eat rice (</a:t>
            </a:r>
            <a:r>
              <a:rPr lang="zh-CN" altLang="en-US" sz="1600" dirty="0" smtClean="0"/>
              <a:t>米饭</a:t>
            </a:r>
            <a:r>
              <a:rPr lang="en-US" altLang="zh-CN" sz="1600" dirty="0" smtClean="0"/>
              <a:t>)</a:t>
            </a:r>
            <a:r>
              <a:rPr lang="en-US" sz="1600" dirty="0" smtClean="0"/>
              <a:t>. </a:t>
            </a:r>
          </a:p>
          <a:p>
            <a:r>
              <a:rPr lang="en-US" sz="1600" dirty="0" smtClean="0"/>
              <a:t>You should cook rice for dinner tonight.</a:t>
            </a:r>
          </a:p>
          <a:p>
            <a:r>
              <a:rPr lang="en-US" sz="1600" b="1" u="sng" dirty="0" smtClean="0"/>
              <a:t>You + today + evening + should + cook (</a:t>
            </a:r>
            <a:r>
              <a:rPr lang="zh-CN" altLang="en-US" sz="1600" b="1" u="sng" dirty="0" smtClean="0"/>
              <a:t>做</a:t>
            </a:r>
            <a:r>
              <a:rPr lang="en-US" altLang="zh-CN" sz="1600" b="1" u="sng" dirty="0" smtClean="0"/>
              <a:t>) + rice.</a:t>
            </a:r>
            <a:endParaRPr lang="en-US" sz="1600" b="1" u="sng" dirty="0" smtClean="0"/>
          </a:p>
          <a:p>
            <a:endParaRPr lang="en-US" sz="1600" dirty="0" smtClean="0"/>
          </a:p>
          <a:p>
            <a:r>
              <a:rPr lang="en-US" sz="1600" dirty="0" smtClean="0"/>
              <a:t>3. New York’s winter is cold.</a:t>
            </a:r>
          </a:p>
          <a:p>
            <a:r>
              <a:rPr lang="en-US" sz="1600" dirty="0" smtClean="0"/>
              <a:t>You should take your coat and </a:t>
            </a:r>
          </a:p>
          <a:p>
            <a:r>
              <a:rPr lang="en-US" sz="1600" b="1" dirty="0" smtClean="0"/>
              <a:t>(</a:t>
            </a:r>
            <a:r>
              <a:rPr lang="zh-CN" altLang="en-US" sz="1600" b="1" dirty="0" smtClean="0"/>
              <a:t>和</a:t>
            </a:r>
            <a:r>
              <a:rPr lang="en-US" altLang="zh-CN" sz="1600" b="1" dirty="0" smtClean="0"/>
              <a:t>) </a:t>
            </a:r>
            <a:r>
              <a:rPr lang="en-US" sz="1600" dirty="0" smtClean="0"/>
              <a:t>sweater when you go to New York.</a:t>
            </a:r>
          </a:p>
          <a:p>
            <a:endParaRPr lang="en-US" sz="1600" dirty="0" smtClean="0"/>
          </a:p>
          <a:p>
            <a:r>
              <a:rPr lang="en-US" sz="1600" dirty="0" smtClean="0"/>
              <a:t>4. My friend </a:t>
            </a:r>
            <a:r>
              <a:rPr lang="en-US" sz="1600" b="1" dirty="0" smtClean="0"/>
              <a:t>(</a:t>
            </a:r>
            <a:r>
              <a:rPr lang="zh-CN" altLang="en-US" sz="1600" b="1" dirty="0" smtClean="0"/>
              <a:t>朋友</a:t>
            </a:r>
            <a:r>
              <a:rPr lang="en-US" altLang="zh-CN" sz="1600" b="1" dirty="0" smtClean="0"/>
              <a:t>) </a:t>
            </a:r>
            <a:r>
              <a:rPr lang="en-US" sz="1600" dirty="0" smtClean="0"/>
              <a:t>got the flu </a:t>
            </a:r>
            <a:r>
              <a:rPr lang="en-US" sz="1600" b="1" dirty="0" smtClean="0"/>
              <a:t>(</a:t>
            </a:r>
            <a:r>
              <a:rPr lang="zh-CN" altLang="en-US" sz="1600" b="1" dirty="0" smtClean="0"/>
              <a:t>重感冒</a:t>
            </a:r>
            <a:r>
              <a:rPr lang="en-US" altLang="zh-CN" sz="1600" b="1" dirty="0" smtClean="0"/>
              <a:t>)</a:t>
            </a:r>
            <a:r>
              <a:rPr lang="en-US" sz="1600" dirty="0" smtClean="0"/>
              <a:t> yesterday.</a:t>
            </a:r>
          </a:p>
          <a:p>
            <a:r>
              <a:rPr lang="en-US" sz="1600" b="1" u="sng" dirty="0" smtClean="0"/>
              <a:t>My friend + yesterday + </a:t>
            </a:r>
            <a:r>
              <a:rPr lang="zh-CN" altLang="en-US" sz="1600" b="1" u="sng" dirty="0" smtClean="0"/>
              <a:t>重感冒 </a:t>
            </a:r>
            <a:r>
              <a:rPr lang="en-US" altLang="zh-CN" sz="1600" b="1" u="sng" dirty="0" smtClean="0"/>
              <a:t>+ </a:t>
            </a:r>
            <a:r>
              <a:rPr lang="zh-CN" altLang="en-US" sz="1600" b="1" u="sng" dirty="0" smtClean="0"/>
              <a:t>了。</a:t>
            </a:r>
            <a:endParaRPr lang="en-US" sz="1600" b="1" u="sng" dirty="0" smtClean="0"/>
          </a:p>
          <a:p>
            <a:r>
              <a:rPr lang="en-US" sz="1600" dirty="0" smtClean="0"/>
              <a:t>He should take medicines and see doctor.</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dirty="0" smtClean="0"/>
              <a:t> </a:t>
            </a:r>
          </a:p>
          <a:p>
            <a:endParaRPr lang="en-US" dirty="0" smtClean="0"/>
          </a:p>
          <a:p>
            <a:r>
              <a:rPr lang="en-US" dirty="0" smtClean="0"/>
              <a:t> </a:t>
            </a:r>
            <a:endParaRPr lang="en-US" dirty="0"/>
          </a:p>
        </p:txBody>
      </p:sp>
      <p:sp>
        <p:nvSpPr>
          <p:cNvPr id="9" name="TextBox 8"/>
          <p:cNvSpPr txBox="1"/>
          <p:nvPr/>
        </p:nvSpPr>
        <p:spPr>
          <a:xfrm>
            <a:off x="0" y="1066800"/>
            <a:ext cx="4572000" cy="7263527"/>
          </a:xfrm>
          <a:prstGeom prst="rect">
            <a:avLst/>
          </a:prstGeom>
          <a:noFill/>
          <a:ln>
            <a:solidFill>
              <a:schemeClr val="tx1"/>
            </a:solidFill>
          </a:ln>
        </p:spPr>
        <p:txBody>
          <a:bodyPr wrap="square" rtlCol="0">
            <a:spAutoFit/>
          </a:bodyPr>
          <a:lstStyle/>
          <a:p>
            <a:r>
              <a:rPr lang="en-US" dirty="0" smtClean="0"/>
              <a:t>Task 1                        </a:t>
            </a:r>
          </a:p>
          <a:p>
            <a:r>
              <a:rPr lang="en-US" dirty="0" smtClean="0"/>
              <a:t>Copy 1,2,3 &amp; 4 on a separate sheet of paper in </a:t>
            </a:r>
            <a:r>
              <a:rPr lang="en-US" u="sng" dirty="0" smtClean="0"/>
              <a:t>CHARACTERS</a:t>
            </a:r>
            <a:r>
              <a:rPr lang="en-US" dirty="0" smtClean="0"/>
              <a:t> and translate in </a:t>
            </a:r>
            <a:r>
              <a:rPr lang="en-US" u="sng" dirty="0" smtClean="0"/>
              <a:t>English</a:t>
            </a:r>
            <a:r>
              <a:rPr lang="en-US" dirty="0" smtClean="0"/>
              <a:t>. </a:t>
            </a:r>
          </a:p>
          <a:p>
            <a:endParaRPr lang="en-US" dirty="0" smtClean="0"/>
          </a:p>
          <a:p>
            <a:endParaRPr lang="en-US" dirty="0" smtClean="0"/>
          </a:p>
          <a:p>
            <a:r>
              <a:rPr lang="en-US" sz="2000" dirty="0" smtClean="0"/>
              <a:t>1.</a:t>
            </a:r>
            <a:r>
              <a:rPr lang="zh-CN" altLang="en-US" sz="2000" dirty="0" smtClean="0"/>
              <a:t>北京现在是春天，常常刮大风，气温在十度左右。</a:t>
            </a:r>
            <a:endParaRPr lang="en-US" altLang="zh-CN" sz="2000" dirty="0" smtClean="0"/>
          </a:p>
          <a:p>
            <a:r>
              <a:rPr lang="zh-CN" altLang="en-US" sz="2000" dirty="0" smtClean="0"/>
              <a:t>去北京你要带外套和裤子。</a:t>
            </a:r>
            <a:endParaRPr lang="en-US" altLang="zh-CN" sz="2000" dirty="0" smtClean="0"/>
          </a:p>
          <a:p>
            <a:endParaRPr lang="en-US" sz="2000" dirty="0" smtClean="0"/>
          </a:p>
          <a:p>
            <a:r>
              <a:rPr lang="en-US" sz="2000" dirty="0" smtClean="0"/>
              <a:t>2.</a:t>
            </a:r>
            <a:r>
              <a:rPr lang="zh-CN" altLang="en-US" sz="2000" dirty="0" smtClean="0"/>
              <a:t>妈妈今天生病了。她头痛，咳嗽，嗓子疼，还发烧。</a:t>
            </a:r>
            <a:endParaRPr lang="en-US" altLang="zh-CN" sz="2000" dirty="0" smtClean="0"/>
          </a:p>
          <a:p>
            <a:r>
              <a:rPr lang="zh-CN" altLang="en-US" sz="2000" dirty="0" smtClean="0"/>
              <a:t>她要去看医生。</a:t>
            </a:r>
            <a:endParaRPr lang="en-US" altLang="zh-CN" sz="2000" dirty="0" smtClean="0"/>
          </a:p>
          <a:p>
            <a:endParaRPr lang="en-US" sz="2000" dirty="0" smtClean="0"/>
          </a:p>
          <a:p>
            <a:r>
              <a:rPr lang="en-US" sz="2000" dirty="0" smtClean="0"/>
              <a:t>3. </a:t>
            </a:r>
            <a:r>
              <a:rPr lang="zh-CN" altLang="en-US" sz="2000" dirty="0" smtClean="0"/>
              <a:t>今天是晴天，很热，气温在三十五度以上。</a:t>
            </a:r>
            <a:endParaRPr lang="en-US" altLang="zh-CN" sz="2000" dirty="0" smtClean="0"/>
          </a:p>
          <a:p>
            <a:r>
              <a:rPr lang="zh-CN" altLang="en-US" sz="2000" dirty="0" smtClean="0"/>
              <a:t>你出去要穿衬衫和短裤。</a:t>
            </a:r>
            <a:endParaRPr lang="en-US" altLang="zh-CN" sz="2000" dirty="0" smtClean="0"/>
          </a:p>
          <a:p>
            <a:endParaRPr lang="en-US" sz="2000" dirty="0" smtClean="0"/>
          </a:p>
          <a:p>
            <a:r>
              <a:rPr lang="en-US" sz="2000" dirty="0" smtClean="0"/>
              <a:t>4. </a:t>
            </a:r>
            <a:r>
              <a:rPr lang="zh-CN" altLang="en-US" sz="2000" dirty="0" smtClean="0"/>
              <a:t>现在晚上十一点半。</a:t>
            </a:r>
            <a:endParaRPr lang="en-US" altLang="zh-CN" sz="2000" dirty="0" smtClean="0"/>
          </a:p>
          <a:p>
            <a:r>
              <a:rPr lang="zh-CN" altLang="en-US" sz="2000" dirty="0" smtClean="0"/>
              <a:t>不要读书了。</a:t>
            </a:r>
            <a:endParaRPr lang="en-US" altLang="zh-CN" sz="2000" dirty="0" smtClean="0"/>
          </a:p>
          <a:p>
            <a:endParaRPr lang="en-US" sz="2000" dirty="0" smtClean="0"/>
          </a:p>
          <a:p>
            <a:endParaRPr lang="en-US" sz="2000" dirty="0" smtClean="0"/>
          </a:p>
          <a:p>
            <a:endParaRPr lang="en-US" sz="2000" dirty="0" smtClean="0"/>
          </a:p>
          <a:p>
            <a:endParaRPr lang="en-US" dirty="0" smtClean="0"/>
          </a:p>
          <a:p>
            <a:r>
              <a:rPr lang="en-US" dirty="0" smtClean="0"/>
              <a:t> </a:t>
            </a:r>
            <a:endParaRPr lang="en-US" dirty="0"/>
          </a:p>
        </p:txBody>
      </p:sp>
      <p:sp>
        <p:nvSpPr>
          <p:cNvPr id="4" name="TextBox 3"/>
          <p:cNvSpPr txBox="1"/>
          <p:nvPr/>
        </p:nvSpPr>
        <p:spPr>
          <a:xfrm>
            <a:off x="0" y="0"/>
            <a:ext cx="9144000" cy="646331"/>
          </a:xfrm>
          <a:prstGeom prst="rect">
            <a:avLst/>
          </a:prstGeom>
          <a:noFill/>
        </p:spPr>
        <p:txBody>
          <a:bodyPr wrap="square" rtlCol="0">
            <a:spAutoFit/>
          </a:bodyPr>
          <a:lstStyle/>
          <a:p>
            <a:r>
              <a:rPr lang="en-US" dirty="0" smtClean="0"/>
              <a:t>If you didn’t do these 2 tasks last Thursday, please work on them today. You DO get a grade on them.</a:t>
            </a:r>
            <a:endParaRPr lang="en-US" dirty="0"/>
          </a:p>
        </p:txBody>
      </p:sp>
    </p:spTree>
    <p:extLst>
      <p:ext uri="{BB962C8B-B14F-4D97-AF65-F5344CB8AC3E}">
        <p14:creationId xmlns="" xmlns:p14="http://schemas.microsoft.com/office/powerpoint/2010/main" val="908112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941513" y="0"/>
            <a:ext cx="5260975" cy="6894513"/>
          </a:xfrm>
          <a:prstGeom prst="rect">
            <a:avLst/>
          </a:prstGeom>
          <a:noFill/>
          <a:ln w="9525">
            <a:noFill/>
            <a:miter lim="800000"/>
            <a:headEnd/>
            <a:tailEnd/>
          </a:ln>
          <a:effectLst/>
        </p:spPr>
      </p:pic>
      <p:sp>
        <p:nvSpPr>
          <p:cNvPr id="3" name="TextBox 2"/>
          <p:cNvSpPr txBox="1"/>
          <p:nvPr/>
        </p:nvSpPr>
        <p:spPr>
          <a:xfrm>
            <a:off x="7086600" y="0"/>
            <a:ext cx="1295400" cy="738664"/>
          </a:xfrm>
          <a:prstGeom prst="rect">
            <a:avLst/>
          </a:prstGeom>
          <a:noFill/>
        </p:spPr>
        <p:txBody>
          <a:bodyPr wrap="square" rtlCol="0">
            <a:spAutoFit/>
          </a:bodyPr>
          <a:lstStyle/>
          <a:p>
            <a:r>
              <a:rPr lang="en-US" dirty="0" smtClean="0"/>
              <a:t>Yao- should</a:t>
            </a:r>
          </a:p>
          <a:p>
            <a:r>
              <a:rPr lang="zh-CN" altLang="en-US" sz="2400" dirty="0"/>
              <a:t>要</a:t>
            </a:r>
            <a:endParaRPr lang="en-US" sz="2400" dirty="0"/>
          </a:p>
        </p:txBody>
      </p:sp>
      <mc:AlternateContent xmlns:mc="http://schemas.openxmlformats.org/markup-compatibility/2006">
        <mc:Choice xmlns="" xmlns:p14="http://schemas.microsoft.com/office/powerpoint/2010/main" Requires="p14">
          <p:contentPart p14:bwMode="auto" r:id="rId4">
            <p14:nvContentPartPr>
              <p14:cNvPr id="6" name="Ink 5"/>
              <p14:cNvContentPartPr/>
              <p14:nvPr/>
            </p14:nvContentPartPr>
            <p14:xfrm>
              <a:off x="3076560" y="3781800"/>
              <a:ext cx="261360" cy="6840"/>
            </p14:xfrm>
          </p:contentPart>
        </mc:Choice>
        <mc:Fallback>
          <p:pic>
            <p:nvPicPr>
              <p:cNvPr id="6" name="Ink 5"/>
              <p:cNvPicPr/>
              <p:nvPr/>
            </p:nvPicPr>
            <p:blipFill>
              <a:blip r:embed="rId5"/>
              <a:stretch>
                <a:fillRect/>
              </a:stretch>
            </p:blipFill>
            <p:spPr>
              <a:xfrm>
                <a:off x="3060720" y="3718440"/>
                <a:ext cx="293040" cy="1335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7" name="Ink 6"/>
              <p14:cNvContentPartPr/>
              <p14:nvPr/>
            </p14:nvContentPartPr>
            <p14:xfrm>
              <a:off x="5101200" y="4199760"/>
              <a:ext cx="144000" cy="6840"/>
            </p14:xfrm>
          </p:contentPart>
        </mc:Choice>
        <mc:Fallback>
          <p:pic>
            <p:nvPicPr>
              <p:cNvPr id="7" name="Ink 6"/>
              <p:cNvPicPr/>
              <p:nvPr/>
            </p:nvPicPr>
            <p:blipFill>
              <a:blip r:embed="rId7"/>
              <a:stretch>
                <a:fillRect/>
              </a:stretch>
            </p:blipFill>
            <p:spPr>
              <a:xfrm>
                <a:off x="5085360" y="4136400"/>
                <a:ext cx="175680" cy="1335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8" name="Ink 7"/>
              <p14:cNvContentPartPr/>
              <p14:nvPr/>
            </p14:nvContentPartPr>
            <p14:xfrm>
              <a:off x="3866760" y="3984120"/>
              <a:ext cx="254880" cy="360"/>
            </p14:xfrm>
          </p:contentPart>
        </mc:Choice>
        <mc:Fallback>
          <p:pic>
            <p:nvPicPr>
              <p:cNvPr id="8" name="Ink 7"/>
              <p:cNvPicPr/>
              <p:nvPr/>
            </p:nvPicPr>
            <p:blipFill>
              <a:blip r:embed="rId9"/>
              <a:stretch>
                <a:fillRect/>
              </a:stretch>
            </p:blipFill>
            <p:spPr>
              <a:xfrm>
                <a:off x="3850920" y="3920760"/>
                <a:ext cx="286560" cy="1270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0">
            <p14:nvContentPartPr>
              <p14:cNvPr id="9" name="Ink 8"/>
              <p14:cNvContentPartPr/>
              <p14:nvPr/>
            </p14:nvContentPartPr>
            <p14:xfrm>
              <a:off x="3540240" y="5388480"/>
              <a:ext cx="287640" cy="6840"/>
            </p14:xfrm>
          </p:contentPart>
        </mc:Choice>
        <mc:Fallback>
          <p:pic>
            <p:nvPicPr>
              <p:cNvPr id="9" name="Ink 8"/>
              <p:cNvPicPr/>
              <p:nvPr/>
            </p:nvPicPr>
            <p:blipFill>
              <a:blip r:embed="rId11"/>
              <a:stretch>
                <a:fillRect/>
              </a:stretch>
            </p:blipFill>
            <p:spPr>
              <a:xfrm>
                <a:off x="3524400" y="5325120"/>
                <a:ext cx="319320" cy="1335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
            <p14:nvContentPartPr>
              <p14:cNvPr id="10" name="Ink 9"/>
              <p14:cNvContentPartPr/>
              <p14:nvPr/>
            </p14:nvContentPartPr>
            <p14:xfrm>
              <a:off x="5186160" y="5185800"/>
              <a:ext cx="235440" cy="7200"/>
            </p14:xfrm>
          </p:contentPart>
        </mc:Choice>
        <mc:Fallback>
          <p:pic>
            <p:nvPicPr>
              <p:cNvPr id="10" name="Ink 9"/>
              <p:cNvPicPr/>
              <p:nvPr/>
            </p:nvPicPr>
            <p:blipFill>
              <a:blip r:embed="rId13"/>
              <a:stretch>
                <a:fillRect/>
              </a:stretch>
            </p:blipFill>
            <p:spPr>
              <a:xfrm>
                <a:off x="5170320" y="5122440"/>
                <a:ext cx="267120" cy="133920"/>
              </a:xfrm>
              <a:prstGeom prst="rect">
                <a:avLst/>
              </a:prstGeom>
            </p:spPr>
          </p:pic>
        </mc:Fallback>
      </mc:AlternateContent>
      <p:pic>
        <p:nvPicPr>
          <p:cNvPr id="11" name="Ink 10"/>
          <p:cNvPicPr/>
          <p:nvPr/>
        </p:nvPicPr>
        <p:blipFill>
          <a:blip r:embed="rId14" cstate="print"/>
          <a:stretch>
            <a:fillRect/>
          </a:stretch>
        </p:blipFill>
        <p:spPr>
          <a:xfrm>
            <a:off x="4800600" y="5105400"/>
            <a:ext cx="306360" cy="127440"/>
          </a:xfrm>
          <a:prstGeom prst="rect">
            <a:avLst/>
          </a:prstGeom>
        </p:spPr>
      </p:pic>
      <p:sp>
        <p:nvSpPr>
          <p:cNvPr id="12" name="TextBox 11"/>
          <p:cNvSpPr txBox="1"/>
          <p:nvPr/>
        </p:nvSpPr>
        <p:spPr>
          <a:xfrm>
            <a:off x="76200" y="76200"/>
            <a:ext cx="2209800" cy="1200329"/>
          </a:xfrm>
          <a:prstGeom prst="rect">
            <a:avLst/>
          </a:prstGeom>
          <a:noFill/>
        </p:spPr>
        <p:txBody>
          <a:bodyPr wrap="square" rtlCol="0">
            <a:spAutoFit/>
          </a:bodyPr>
          <a:lstStyle/>
          <a:p>
            <a:r>
              <a:rPr lang="en-US" dirty="0" smtClean="0"/>
              <a:t>1. It’s spring in BJ now, it’s often windy, the temperature is around 10 degrees.</a:t>
            </a:r>
            <a:endParaRPr lang="en-US" dirty="0"/>
          </a:p>
        </p:txBody>
      </p:sp>
      <p:sp>
        <p:nvSpPr>
          <p:cNvPr id="14" name="TextBox 13"/>
          <p:cNvSpPr txBox="1"/>
          <p:nvPr/>
        </p:nvSpPr>
        <p:spPr>
          <a:xfrm>
            <a:off x="0" y="3810000"/>
            <a:ext cx="2209800" cy="923330"/>
          </a:xfrm>
          <a:prstGeom prst="rect">
            <a:avLst/>
          </a:prstGeom>
          <a:noFill/>
        </p:spPr>
        <p:txBody>
          <a:bodyPr wrap="square" rtlCol="0">
            <a:spAutoFit/>
          </a:bodyPr>
          <a:lstStyle/>
          <a:p>
            <a:r>
              <a:rPr lang="en-US" dirty="0" smtClean="0"/>
              <a:t>3. Today is sunny, hot, the temperature is above 35 degrees.</a:t>
            </a:r>
            <a:endParaRPr lang="en-US" dirty="0"/>
          </a:p>
        </p:txBody>
      </p:sp>
      <mc:AlternateContent xmlns:mc="http://schemas.openxmlformats.org/markup-compatibility/2006">
        <mc:Choice xmlns="" xmlns:p14="http://schemas.microsoft.com/office/powerpoint/2010/main" Requires="p14">
          <p:contentPart p14:bwMode="auto" r:id="rId15">
            <p14:nvContentPartPr>
              <p14:cNvPr id="13" name="Ink 12"/>
              <p14:cNvContentPartPr/>
              <p14:nvPr/>
            </p14:nvContentPartPr>
            <p14:xfrm>
              <a:off x="4167000" y="4415400"/>
              <a:ext cx="91800" cy="6840"/>
            </p14:xfrm>
          </p:contentPart>
        </mc:Choice>
        <mc:Fallback>
          <p:pic>
            <p:nvPicPr>
              <p:cNvPr id="13" name="Ink 12"/>
              <p:cNvPicPr/>
              <p:nvPr/>
            </p:nvPicPr>
            <p:blipFill>
              <a:blip r:embed="rId16"/>
              <a:stretch>
                <a:fillRect/>
              </a:stretch>
            </p:blipFill>
            <p:spPr>
              <a:xfrm>
                <a:off x="4151160" y="4352040"/>
                <a:ext cx="123480" cy="133560"/>
              </a:xfrm>
              <a:prstGeom prst="rect">
                <a:avLst/>
              </a:prstGeom>
            </p:spPr>
          </p:pic>
        </mc:Fallback>
      </mc:AlternateContent>
      <p:sp>
        <p:nvSpPr>
          <p:cNvPr id="17" name="TextBox 16"/>
          <p:cNvSpPr txBox="1"/>
          <p:nvPr/>
        </p:nvSpPr>
        <p:spPr>
          <a:xfrm>
            <a:off x="6781800" y="4495800"/>
            <a:ext cx="2209800" cy="646331"/>
          </a:xfrm>
          <a:prstGeom prst="rect">
            <a:avLst/>
          </a:prstGeom>
          <a:noFill/>
        </p:spPr>
        <p:txBody>
          <a:bodyPr wrap="square" rtlCol="0">
            <a:spAutoFit/>
          </a:bodyPr>
          <a:lstStyle/>
          <a:p>
            <a:r>
              <a:rPr lang="en-US" dirty="0" smtClean="0"/>
              <a:t>4. Now it’s 11:30 in the evening.</a:t>
            </a:r>
            <a:endParaRPr lang="en-US" dirty="0"/>
          </a:p>
        </p:txBody>
      </p:sp>
      <p:sp>
        <p:nvSpPr>
          <p:cNvPr id="18" name="TextBox 17"/>
          <p:cNvSpPr txBox="1"/>
          <p:nvPr/>
        </p:nvSpPr>
        <p:spPr>
          <a:xfrm>
            <a:off x="0" y="1219200"/>
            <a:ext cx="2362200" cy="369332"/>
          </a:xfrm>
          <a:prstGeom prst="rect">
            <a:avLst/>
          </a:prstGeom>
          <a:noFill/>
        </p:spPr>
        <p:txBody>
          <a:bodyPr wrap="square" rtlCol="0">
            <a:spAutoFit/>
          </a:bodyPr>
          <a:lstStyle/>
          <a:p>
            <a:r>
              <a:rPr lang="zh-CN" altLang="en-US" dirty="0" smtClean="0"/>
              <a:t>去北京你要带</a:t>
            </a:r>
            <a:r>
              <a:rPr lang="en-US" altLang="zh-CN" dirty="0" smtClean="0"/>
              <a:t>…</a:t>
            </a:r>
            <a:endParaRPr lang="en-US" dirty="0"/>
          </a:p>
        </p:txBody>
      </p:sp>
      <p:sp>
        <p:nvSpPr>
          <p:cNvPr id="19" name="TextBox 18"/>
          <p:cNvSpPr txBox="1"/>
          <p:nvPr/>
        </p:nvSpPr>
        <p:spPr>
          <a:xfrm>
            <a:off x="0" y="1600200"/>
            <a:ext cx="2362200" cy="646331"/>
          </a:xfrm>
          <a:prstGeom prst="rect">
            <a:avLst/>
          </a:prstGeom>
          <a:noFill/>
        </p:spPr>
        <p:txBody>
          <a:bodyPr wrap="square" rtlCol="0">
            <a:spAutoFit/>
          </a:bodyPr>
          <a:lstStyle/>
          <a:p>
            <a:r>
              <a:rPr lang="en-US" altLang="zh-CN" dirty="0" smtClean="0"/>
              <a:t>You should take…when you go to Beijing.</a:t>
            </a:r>
            <a:endParaRPr lang="en-US" dirty="0"/>
          </a:p>
        </p:txBody>
      </p:sp>
      <p:sp>
        <p:nvSpPr>
          <p:cNvPr id="20" name="TextBox 19"/>
          <p:cNvSpPr txBox="1"/>
          <p:nvPr/>
        </p:nvSpPr>
        <p:spPr>
          <a:xfrm>
            <a:off x="0" y="2286000"/>
            <a:ext cx="2362200" cy="369332"/>
          </a:xfrm>
          <a:prstGeom prst="rect">
            <a:avLst/>
          </a:prstGeom>
          <a:noFill/>
        </p:spPr>
        <p:txBody>
          <a:bodyPr wrap="square" rtlCol="0">
            <a:spAutoFit/>
          </a:bodyPr>
          <a:lstStyle/>
          <a:p>
            <a:r>
              <a:rPr lang="zh-CN" altLang="en-US" dirty="0" smtClean="0"/>
              <a:t>外套</a:t>
            </a:r>
            <a:r>
              <a:rPr lang="en-US" altLang="zh-CN" dirty="0" smtClean="0"/>
              <a:t>coat,</a:t>
            </a:r>
            <a:r>
              <a:rPr lang="zh-CN" altLang="en-US" dirty="0" smtClean="0"/>
              <a:t>裤子</a:t>
            </a:r>
            <a:r>
              <a:rPr lang="en-US" altLang="zh-CN" dirty="0" smtClean="0"/>
              <a:t>pants.</a:t>
            </a:r>
            <a:endParaRPr lang="en-US" dirty="0"/>
          </a:p>
        </p:txBody>
      </p:sp>
      <p:sp>
        <p:nvSpPr>
          <p:cNvPr id="21" name="TextBox 20"/>
          <p:cNvSpPr txBox="1"/>
          <p:nvPr/>
        </p:nvSpPr>
        <p:spPr>
          <a:xfrm>
            <a:off x="6781800" y="2133600"/>
            <a:ext cx="2362200" cy="646331"/>
          </a:xfrm>
          <a:prstGeom prst="rect">
            <a:avLst/>
          </a:prstGeom>
          <a:noFill/>
        </p:spPr>
        <p:txBody>
          <a:bodyPr wrap="square" rtlCol="0">
            <a:spAutoFit/>
          </a:bodyPr>
          <a:lstStyle/>
          <a:p>
            <a:r>
              <a:rPr lang="en-US" altLang="zh-CN" dirty="0" smtClean="0"/>
              <a:t>2. A</a:t>
            </a:r>
            <a:r>
              <a:rPr lang="zh-CN" altLang="en-US" dirty="0" smtClean="0"/>
              <a:t>在家休息。</a:t>
            </a:r>
            <a:r>
              <a:rPr lang="en-US" altLang="zh-CN" dirty="0" smtClean="0"/>
              <a:t>Rest at home.</a:t>
            </a:r>
          </a:p>
        </p:txBody>
      </p:sp>
      <p:sp>
        <p:nvSpPr>
          <p:cNvPr id="22" name="TextBox 21"/>
          <p:cNvSpPr txBox="1"/>
          <p:nvPr/>
        </p:nvSpPr>
        <p:spPr>
          <a:xfrm>
            <a:off x="6781800" y="2743200"/>
            <a:ext cx="2362200" cy="646331"/>
          </a:xfrm>
          <a:prstGeom prst="rect">
            <a:avLst/>
          </a:prstGeom>
          <a:noFill/>
        </p:spPr>
        <p:txBody>
          <a:bodyPr wrap="square" rtlCol="0">
            <a:spAutoFit/>
          </a:bodyPr>
          <a:lstStyle/>
          <a:p>
            <a:r>
              <a:rPr lang="en-US" altLang="zh-CN" dirty="0" smtClean="0"/>
              <a:t>2. B.</a:t>
            </a:r>
            <a:r>
              <a:rPr lang="zh-CN" altLang="en-US" dirty="0" smtClean="0"/>
              <a:t>去看医生。</a:t>
            </a:r>
            <a:r>
              <a:rPr lang="en-US" altLang="zh-CN" dirty="0" smtClean="0"/>
              <a:t> See doctor.</a:t>
            </a:r>
          </a:p>
        </p:txBody>
      </p:sp>
      <p:sp>
        <p:nvSpPr>
          <p:cNvPr id="23" name="TextBox 22"/>
          <p:cNvSpPr txBox="1"/>
          <p:nvPr/>
        </p:nvSpPr>
        <p:spPr>
          <a:xfrm>
            <a:off x="6781800" y="3429000"/>
            <a:ext cx="2362200" cy="646331"/>
          </a:xfrm>
          <a:prstGeom prst="rect">
            <a:avLst/>
          </a:prstGeom>
          <a:noFill/>
        </p:spPr>
        <p:txBody>
          <a:bodyPr wrap="square" rtlCol="0">
            <a:spAutoFit/>
          </a:bodyPr>
          <a:lstStyle/>
          <a:p>
            <a:r>
              <a:rPr lang="en-US" altLang="zh-CN" dirty="0" smtClean="0"/>
              <a:t>2. C. </a:t>
            </a:r>
            <a:r>
              <a:rPr lang="zh-CN" altLang="en-US" dirty="0" smtClean="0"/>
              <a:t>吃药。</a:t>
            </a:r>
            <a:r>
              <a:rPr lang="en-US" altLang="zh-CN" dirty="0" smtClean="0"/>
              <a:t>Take medicine.</a:t>
            </a:r>
          </a:p>
        </p:txBody>
      </p:sp>
      <p:sp>
        <p:nvSpPr>
          <p:cNvPr id="24" name="TextBox 23"/>
          <p:cNvSpPr txBox="1"/>
          <p:nvPr/>
        </p:nvSpPr>
        <p:spPr>
          <a:xfrm>
            <a:off x="0" y="4724400"/>
            <a:ext cx="2362200" cy="369332"/>
          </a:xfrm>
          <a:prstGeom prst="rect">
            <a:avLst/>
          </a:prstGeom>
          <a:noFill/>
        </p:spPr>
        <p:txBody>
          <a:bodyPr wrap="square" rtlCol="0">
            <a:spAutoFit/>
          </a:bodyPr>
          <a:lstStyle/>
          <a:p>
            <a:r>
              <a:rPr lang="zh-CN" altLang="en-US" dirty="0" smtClean="0"/>
              <a:t>你</a:t>
            </a:r>
            <a:r>
              <a:rPr lang="zh-CN" altLang="en-US" dirty="0" smtClean="0">
                <a:solidFill>
                  <a:srgbClr val="FF0000"/>
                </a:solidFill>
              </a:rPr>
              <a:t>出去</a:t>
            </a:r>
            <a:r>
              <a:rPr lang="zh-CN" altLang="en-US" dirty="0" smtClean="0"/>
              <a:t>要</a:t>
            </a:r>
            <a:r>
              <a:rPr lang="en-US" altLang="zh-CN" dirty="0" smtClean="0"/>
              <a:t>…</a:t>
            </a:r>
            <a:endParaRPr lang="en-US" dirty="0"/>
          </a:p>
        </p:txBody>
      </p:sp>
      <p:sp>
        <p:nvSpPr>
          <p:cNvPr id="25" name="TextBox 24"/>
          <p:cNvSpPr txBox="1"/>
          <p:nvPr/>
        </p:nvSpPr>
        <p:spPr>
          <a:xfrm>
            <a:off x="0" y="5105400"/>
            <a:ext cx="2362200" cy="646331"/>
          </a:xfrm>
          <a:prstGeom prst="rect">
            <a:avLst/>
          </a:prstGeom>
          <a:noFill/>
        </p:spPr>
        <p:txBody>
          <a:bodyPr wrap="square" rtlCol="0">
            <a:spAutoFit/>
          </a:bodyPr>
          <a:lstStyle/>
          <a:p>
            <a:r>
              <a:rPr lang="en-US" altLang="zh-CN" dirty="0" smtClean="0"/>
              <a:t>You should…when you go out.</a:t>
            </a:r>
            <a:endParaRPr lang="en-US" dirty="0"/>
          </a:p>
        </p:txBody>
      </p:sp>
      <p:sp>
        <p:nvSpPr>
          <p:cNvPr id="26" name="TextBox 25"/>
          <p:cNvSpPr txBox="1"/>
          <p:nvPr/>
        </p:nvSpPr>
        <p:spPr>
          <a:xfrm>
            <a:off x="0" y="5791200"/>
            <a:ext cx="2362200" cy="369332"/>
          </a:xfrm>
          <a:prstGeom prst="rect">
            <a:avLst/>
          </a:prstGeom>
          <a:noFill/>
        </p:spPr>
        <p:txBody>
          <a:bodyPr wrap="square" rtlCol="0">
            <a:spAutoFit/>
          </a:bodyPr>
          <a:lstStyle/>
          <a:p>
            <a:r>
              <a:rPr lang="zh-CN" altLang="en-US" dirty="0" smtClean="0"/>
              <a:t>穿衬衫和短裤。</a:t>
            </a:r>
            <a:endParaRPr lang="en-US" altLang="zh-CN" dirty="0" smtClean="0"/>
          </a:p>
        </p:txBody>
      </p:sp>
      <p:sp>
        <p:nvSpPr>
          <p:cNvPr id="27" name="TextBox 26"/>
          <p:cNvSpPr txBox="1"/>
          <p:nvPr/>
        </p:nvSpPr>
        <p:spPr>
          <a:xfrm>
            <a:off x="0" y="6019800"/>
            <a:ext cx="2362200" cy="369332"/>
          </a:xfrm>
          <a:prstGeom prst="rect">
            <a:avLst/>
          </a:prstGeom>
          <a:noFill/>
        </p:spPr>
        <p:txBody>
          <a:bodyPr wrap="square" rtlCol="0">
            <a:spAutoFit/>
          </a:bodyPr>
          <a:lstStyle/>
          <a:p>
            <a:r>
              <a:rPr lang="en-US" altLang="zh-CN" dirty="0" smtClean="0"/>
              <a:t>Wear shirt and shorts.</a:t>
            </a:r>
            <a:endParaRPr lang="en-US" dirty="0"/>
          </a:p>
        </p:txBody>
      </p:sp>
      <p:sp>
        <p:nvSpPr>
          <p:cNvPr id="28" name="TextBox 27"/>
          <p:cNvSpPr txBox="1"/>
          <p:nvPr/>
        </p:nvSpPr>
        <p:spPr>
          <a:xfrm>
            <a:off x="6781800" y="5105400"/>
            <a:ext cx="2209800" cy="369332"/>
          </a:xfrm>
          <a:prstGeom prst="rect">
            <a:avLst/>
          </a:prstGeom>
          <a:noFill/>
        </p:spPr>
        <p:txBody>
          <a:bodyPr wrap="square" rtlCol="0">
            <a:spAutoFit/>
          </a:bodyPr>
          <a:lstStyle/>
          <a:p>
            <a:r>
              <a:rPr lang="zh-CN" altLang="en-US" dirty="0" smtClean="0"/>
              <a:t>不要</a:t>
            </a:r>
            <a:r>
              <a:rPr lang="en-US" altLang="zh-CN" dirty="0" smtClean="0"/>
              <a:t>…</a:t>
            </a:r>
            <a:endParaRPr lang="en-US" dirty="0"/>
          </a:p>
        </p:txBody>
      </p:sp>
      <p:sp>
        <p:nvSpPr>
          <p:cNvPr id="29" name="TextBox 28"/>
          <p:cNvSpPr txBox="1"/>
          <p:nvPr/>
        </p:nvSpPr>
        <p:spPr>
          <a:xfrm>
            <a:off x="6781800" y="5486400"/>
            <a:ext cx="2209800" cy="369332"/>
          </a:xfrm>
          <a:prstGeom prst="rect">
            <a:avLst/>
          </a:prstGeom>
          <a:noFill/>
        </p:spPr>
        <p:txBody>
          <a:bodyPr wrap="square" rtlCol="0">
            <a:spAutoFit/>
          </a:bodyPr>
          <a:lstStyle/>
          <a:p>
            <a:r>
              <a:rPr lang="en-US" altLang="zh-CN" dirty="0" smtClean="0"/>
              <a:t>Don’t…</a:t>
            </a:r>
            <a:endParaRPr lang="en-US" dirty="0"/>
          </a:p>
        </p:txBody>
      </p:sp>
      <p:sp>
        <p:nvSpPr>
          <p:cNvPr id="30" name="TextBox 29"/>
          <p:cNvSpPr txBox="1"/>
          <p:nvPr/>
        </p:nvSpPr>
        <p:spPr>
          <a:xfrm>
            <a:off x="6781800" y="5943600"/>
            <a:ext cx="2209800" cy="923330"/>
          </a:xfrm>
          <a:prstGeom prst="rect">
            <a:avLst/>
          </a:prstGeom>
          <a:noFill/>
        </p:spPr>
        <p:txBody>
          <a:bodyPr wrap="square" rtlCol="0">
            <a:spAutoFit/>
          </a:bodyPr>
          <a:lstStyle/>
          <a:p>
            <a:r>
              <a:rPr lang="zh-CN" altLang="en-US" dirty="0" smtClean="0"/>
              <a:t>不要读书了。</a:t>
            </a:r>
            <a:endParaRPr lang="en-US" altLang="zh-CN" dirty="0" smtClean="0"/>
          </a:p>
          <a:p>
            <a:r>
              <a:rPr lang="en-US" dirty="0" smtClean="0"/>
              <a:t>Don’t read books./ Stop reading books.</a:t>
            </a:r>
          </a:p>
        </p:txBody>
      </p:sp>
      <p:sp>
        <p:nvSpPr>
          <p:cNvPr id="31" name="TextBox 30"/>
          <p:cNvSpPr txBox="1"/>
          <p:nvPr/>
        </p:nvSpPr>
        <p:spPr>
          <a:xfrm>
            <a:off x="7162800" y="685800"/>
            <a:ext cx="1981200" cy="738664"/>
          </a:xfrm>
          <a:prstGeom prst="rect">
            <a:avLst/>
          </a:prstGeom>
          <a:noFill/>
        </p:spPr>
        <p:txBody>
          <a:bodyPr wrap="square" rtlCol="0">
            <a:spAutoFit/>
          </a:bodyPr>
          <a:lstStyle/>
          <a:p>
            <a:r>
              <a:rPr lang="en-US" dirty="0" smtClean="0"/>
              <a:t>Bu Yao- don’t</a:t>
            </a:r>
          </a:p>
          <a:p>
            <a:r>
              <a:rPr lang="zh-CN" altLang="en-US" sz="2400" dirty="0" smtClean="0"/>
              <a:t>不要</a:t>
            </a:r>
            <a:endParaRPr lang="en-US" sz="2400" dirty="0"/>
          </a:p>
        </p:txBody>
      </p:sp>
      <p:sp>
        <p:nvSpPr>
          <p:cNvPr id="32" name="TextBox 31"/>
          <p:cNvSpPr txBox="1"/>
          <p:nvPr/>
        </p:nvSpPr>
        <p:spPr>
          <a:xfrm>
            <a:off x="3581400" y="533400"/>
            <a:ext cx="2057400" cy="253916"/>
          </a:xfrm>
          <a:prstGeom prst="rect">
            <a:avLst/>
          </a:prstGeom>
          <a:noFill/>
        </p:spPr>
        <p:txBody>
          <a:bodyPr wrap="square" rtlCol="0">
            <a:spAutoFit/>
          </a:bodyPr>
          <a:lstStyle/>
          <a:p>
            <a:r>
              <a:rPr lang="en-US" altLang="zh-CN" sz="1050" dirty="0" smtClean="0"/>
              <a:t>Don’t</a:t>
            </a:r>
            <a:r>
              <a:rPr lang="zh-CN" altLang="en-US" sz="1050" dirty="0" smtClean="0"/>
              <a:t> </a:t>
            </a:r>
            <a:r>
              <a:rPr lang="en-US" altLang="zh-CN" sz="1050" dirty="0" smtClean="0"/>
              <a:t>talk./Stop talking.</a:t>
            </a:r>
            <a:endParaRPr lang="en-US" sz="1050" dirty="0"/>
          </a:p>
        </p:txBody>
      </p:sp>
      <p:sp>
        <p:nvSpPr>
          <p:cNvPr id="33" name="TextBox 32"/>
          <p:cNvSpPr txBox="1"/>
          <p:nvPr/>
        </p:nvSpPr>
        <p:spPr>
          <a:xfrm>
            <a:off x="3581400" y="914400"/>
            <a:ext cx="2057400" cy="253916"/>
          </a:xfrm>
          <a:prstGeom prst="rect">
            <a:avLst/>
          </a:prstGeom>
          <a:noFill/>
        </p:spPr>
        <p:txBody>
          <a:bodyPr wrap="square" rtlCol="0">
            <a:spAutoFit/>
          </a:bodyPr>
          <a:lstStyle/>
          <a:p>
            <a:r>
              <a:rPr lang="en-US" altLang="zh-CN" sz="1050" dirty="0" smtClean="0"/>
              <a:t>Don’t</a:t>
            </a:r>
            <a:r>
              <a:rPr lang="zh-CN" altLang="en-US" sz="1050" dirty="0" smtClean="0"/>
              <a:t> </a:t>
            </a:r>
            <a:r>
              <a:rPr lang="en-US" altLang="zh-CN" sz="1050" dirty="0" smtClean="0"/>
              <a:t>eat./Stop eating.</a:t>
            </a:r>
            <a:endParaRPr lang="en-US" sz="1050" dirty="0"/>
          </a:p>
        </p:txBody>
      </p:sp>
      <p:sp>
        <p:nvSpPr>
          <p:cNvPr id="34" name="TextBox 33"/>
          <p:cNvSpPr txBox="1"/>
          <p:nvPr/>
        </p:nvSpPr>
        <p:spPr>
          <a:xfrm>
            <a:off x="4114800" y="1219200"/>
            <a:ext cx="2057400" cy="253916"/>
          </a:xfrm>
          <a:prstGeom prst="rect">
            <a:avLst/>
          </a:prstGeom>
          <a:noFill/>
        </p:spPr>
        <p:txBody>
          <a:bodyPr wrap="square" rtlCol="0">
            <a:spAutoFit/>
          </a:bodyPr>
          <a:lstStyle/>
          <a:p>
            <a:r>
              <a:rPr lang="en-US" altLang="zh-CN" sz="1050" dirty="0" smtClean="0"/>
              <a:t>Don’t</a:t>
            </a:r>
            <a:r>
              <a:rPr lang="zh-CN" altLang="en-US" sz="1050" dirty="0" smtClean="0"/>
              <a:t> </a:t>
            </a:r>
            <a:r>
              <a:rPr lang="en-US" altLang="zh-CN" sz="1050" dirty="0" smtClean="0"/>
              <a:t>drive today.</a:t>
            </a:r>
            <a:endParaRPr lang="en-US" sz="1050" dirty="0"/>
          </a:p>
        </p:txBody>
      </p:sp>
      <p:sp>
        <p:nvSpPr>
          <p:cNvPr id="35" name="TextBox 34"/>
          <p:cNvSpPr txBox="1"/>
          <p:nvPr/>
        </p:nvSpPr>
        <p:spPr>
          <a:xfrm>
            <a:off x="3657600" y="1600200"/>
            <a:ext cx="2057400" cy="253916"/>
          </a:xfrm>
          <a:prstGeom prst="rect">
            <a:avLst/>
          </a:prstGeom>
          <a:noFill/>
        </p:spPr>
        <p:txBody>
          <a:bodyPr wrap="square" rtlCol="0">
            <a:spAutoFit/>
          </a:bodyPr>
          <a:lstStyle/>
          <a:p>
            <a:r>
              <a:rPr lang="en-US" altLang="zh-CN" sz="1050" dirty="0" smtClean="0"/>
              <a:t>Don’t sleep.</a:t>
            </a:r>
            <a:endParaRPr lang="en-US" sz="1050" dirty="0"/>
          </a:p>
        </p:txBody>
      </p:sp>
      <p:sp>
        <p:nvSpPr>
          <p:cNvPr id="36" name="TextBox 35"/>
          <p:cNvSpPr txBox="1"/>
          <p:nvPr/>
        </p:nvSpPr>
        <p:spPr>
          <a:xfrm>
            <a:off x="3657600" y="1905000"/>
            <a:ext cx="2057400" cy="253916"/>
          </a:xfrm>
          <a:prstGeom prst="rect">
            <a:avLst/>
          </a:prstGeom>
          <a:noFill/>
        </p:spPr>
        <p:txBody>
          <a:bodyPr wrap="square" rtlCol="0">
            <a:spAutoFit/>
          </a:bodyPr>
          <a:lstStyle/>
          <a:p>
            <a:r>
              <a:rPr lang="en-US" altLang="zh-CN" sz="1050" dirty="0" smtClean="0"/>
              <a:t>Don’t</a:t>
            </a:r>
            <a:r>
              <a:rPr lang="zh-CN" altLang="en-US" sz="1050" dirty="0" smtClean="0"/>
              <a:t> </a:t>
            </a:r>
            <a:r>
              <a:rPr lang="en-US" altLang="zh-CN" sz="1050" dirty="0" smtClean="0"/>
              <a:t>ask him.</a:t>
            </a:r>
            <a:endParaRPr lang="en-US" sz="1050" dirty="0"/>
          </a:p>
        </p:txBody>
      </p:sp>
      <p:sp>
        <p:nvSpPr>
          <p:cNvPr id="37" name="TextBox 36"/>
          <p:cNvSpPr txBox="1"/>
          <p:nvPr/>
        </p:nvSpPr>
        <p:spPr>
          <a:xfrm>
            <a:off x="3810000" y="2286000"/>
            <a:ext cx="2057400" cy="253916"/>
          </a:xfrm>
          <a:prstGeom prst="rect">
            <a:avLst/>
          </a:prstGeom>
          <a:noFill/>
        </p:spPr>
        <p:txBody>
          <a:bodyPr wrap="square" rtlCol="0">
            <a:spAutoFit/>
          </a:bodyPr>
          <a:lstStyle/>
          <a:p>
            <a:r>
              <a:rPr lang="en-US" altLang="zh-CN" sz="1050" dirty="0" smtClean="0"/>
              <a:t>Don’t</a:t>
            </a:r>
            <a:r>
              <a:rPr lang="zh-CN" altLang="en-US" sz="1050" dirty="0" smtClean="0"/>
              <a:t> </a:t>
            </a:r>
            <a:r>
              <a:rPr lang="en-US" altLang="zh-CN" sz="1050" dirty="0" smtClean="0"/>
              <a:t>call.</a:t>
            </a:r>
            <a:endParaRPr lang="en-US" sz="1050" dirty="0"/>
          </a:p>
        </p:txBody>
      </p:sp>
      <p:sp>
        <p:nvSpPr>
          <p:cNvPr id="38" name="TextBox 37"/>
          <p:cNvSpPr txBox="1"/>
          <p:nvPr/>
        </p:nvSpPr>
        <p:spPr>
          <a:xfrm>
            <a:off x="3657600" y="2590800"/>
            <a:ext cx="2057400" cy="253916"/>
          </a:xfrm>
          <a:prstGeom prst="rect">
            <a:avLst/>
          </a:prstGeom>
          <a:noFill/>
        </p:spPr>
        <p:txBody>
          <a:bodyPr wrap="square" rtlCol="0">
            <a:spAutoFit/>
          </a:bodyPr>
          <a:lstStyle/>
          <a:p>
            <a:r>
              <a:rPr lang="en-US" altLang="zh-CN" sz="1050" dirty="0" smtClean="0"/>
              <a:t>Don’t</a:t>
            </a:r>
            <a:r>
              <a:rPr lang="zh-CN" altLang="en-US" sz="1050" dirty="0" smtClean="0"/>
              <a:t> </a:t>
            </a:r>
            <a:r>
              <a:rPr lang="en-US" altLang="zh-CN" sz="1050" dirty="0" smtClean="0"/>
              <a:t>ask him.</a:t>
            </a:r>
            <a:endParaRPr lang="en-US" sz="1050" dirty="0"/>
          </a:p>
        </p:txBody>
      </p:sp>
      <p:sp>
        <p:nvSpPr>
          <p:cNvPr id="39" name="TextBox 38"/>
          <p:cNvSpPr txBox="1"/>
          <p:nvPr/>
        </p:nvSpPr>
        <p:spPr>
          <a:xfrm>
            <a:off x="4191000" y="3048000"/>
            <a:ext cx="2057400" cy="253916"/>
          </a:xfrm>
          <a:prstGeom prst="rect">
            <a:avLst/>
          </a:prstGeom>
          <a:noFill/>
        </p:spPr>
        <p:txBody>
          <a:bodyPr wrap="square" rtlCol="0">
            <a:spAutoFit/>
          </a:bodyPr>
          <a:lstStyle/>
          <a:p>
            <a:r>
              <a:rPr lang="en-US" altLang="zh-CN" sz="1050" dirty="0" smtClean="0"/>
              <a:t>Don’t speak in class.</a:t>
            </a:r>
            <a:endParaRPr lang="en-US" sz="1050" dirty="0"/>
          </a:p>
        </p:txBody>
      </p:sp>
      <p:sp>
        <p:nvSpPr>
          <p:cNvPr id="40" name="TextBox 39"/>
          <p:cNvSpPr txBox="1"/>
          <p:nvPr/>
        </p:nvSpPr>
        <p:spPr>
          <a:xfrm>
            <a:off x="6781800" y="1447800"/>
            <a:ext cx="2362200" cy="738664"/>
          </a:xfrm>
          <a:prstGeom prst="rect">
            <a:avLst/>
          </a:prstGeom>
          <a:noFill/>
        </p:spPr>
        <p:txBody>
          <a:bodyPr wrap="square" rtlCol="0">
            <a:spAutoFit/>
          </a:bodyPr>
          <a:lstStyle/>
          <a:p>
            <a:r>
              <a:rPr lang="en-US" altLang="zh-CN" dirty="0" smtClean="0"/>
              <a:t>2. </a:t>
            </a:r>
            <a:r>
              <a:rPr lang="en-US" altLang="zh-CN" sz="1200" dirty="0" smtClean="0"/>
              <a:t>Mom got sick today. She is having a headache, sore throat, she is coughing and having a fever.</a:t>
            </a:r>
            <a:endParaRPr lang="en-US" sz="1200" dirty="0"/>
          </a:p>
        </p:txBody>
      </p:sp>
    </p:spTree>
    <p:extLst>
      <p:ext uri="{BB962C8B-B14F-4D97-AF65-F5344CB8AC3E}">
        <p14:creationId xmlns="" xmlns:p14="http://schemas.microsoft.com/office/powerpoint/2010/main" val="12936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linds(horizont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blinds(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linds(horizontal)">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blinds(horizontal)">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blinds(horizontal)">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blinds(horizontal)">
                                      <p:cBhvr>
                                        <p:cTn id="98" dur="5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linds(horizontal)">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blinds(horizontal)">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blinds(horizontal)">
                                      <p:cBhvr>
                                        <p:cTn id="1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8" grpId="0"/>
      <p:bldP spid="19"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P spid="37"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010" y="515423"/>
            <a:ext cx="4179404" cy="1200329"/>
          </a:xfrm>
          <a:prstGeom prst="rect">
            <a:avLst/>
          </a:prstGeom>
          <a:noFill/>
        </p:spPr>
        <p:txBody>
          <a:bodyPr wrap="square" rtlCol="0">
            <a:spAutoFit/>
          </a:bodyPr>
          <a:lstStyle/>
          <a:p>
            <a:pPr algn="ctr"/>
            <a:r>
              <a:rPr lang="zh-CN" altLang="en-US" sz="3600" dirty="0">
                <a:solidFill>
                  <a:srgbClr val="FF0000"/>
                </a:solidFill>
              </a:rPr>
              <a:t>一</a:t>
            </a:r>
            <a:r>
              <a:rPr lang="zh-CN" altLang="en-US" sz="3600" dirty="0"/>
              <a:t>天</a:t>
            </a:r>
            <a:r>
              <a:rPr lang="zh-CN" altLang="en-US" sz="3600" dirty="0">
                <a:solidFill>
                  <a:srgbClr val="00B050"/>
                </a:solidFill>
              </a:rPr>
              <a:t>两</a:t>
            </a:r>
            <a:r>
              <a:rPr lang="zh-CN" altLang="en-US" sz="3600" dirty="0" smtClean="0"/>
              <a:t>次</a:t>
            </a:r>
            <a:endParaRPr lang="en-US" altLang="zh-CN" sz="3600" dirty="0" smtClean="0"/>
          </a:p>
          <a:p>
            <a:pPr algn="ctr"/>
            <a:r>
              <a:rPr lang="en-US" sz="3600" dirty="0" smtClean="0">
                <a:solidFill>
                  <a:srgbClr val="00B050"/>
                </a:solidFill>
              </a:rPr>
              <a:t>Twice</a:t>
            </a:r>
            <a:r>
              <a:rPr lang="en-US" sz="3600" dirty="0" smtClean="0"/>
              <a:t> </a:t>
            </a:r>
            <a:r>
              <a:rPr lang="en-US" sz="3600" dirty="0" smtClean="0">
                <a:solidFill>
                  <a:srgbClr val="FF0000"/>
                </a:solidFill>
              </a:rPr>
              <a:t>every</a:t>
            </a:r>
            <a:r>
              <a:rPr lang="en-US" sz="3600" dirty="0" smtClean="0"/>
              <a:t> day</a:t>
            </a:r>
            <a:endParaRPr lang="en-US" sz="3600" dirty="0"/>
          </a:p>
        </p:txBody>
      </p:sp>
      <p:sp>
        <p:nvSpPr>
          <p:cNvPr id="14" name="TextBox 13"/>
          <p:cNvSpPr txBox="1"/>
          <p:nvPr/>
        </p:nvSpPr>
        <p:spPr>
          <a:xfrm>
            <a:off x="619539" y="2301331"/>
            <a:ext cx="5141843" cy="646331"/>
          </a:xfrm>
          <a:prstGeom prst="rect">
            <a:avLst/>
          </a:prstGeom>
          <a:noFill/>
        </p:spPr>
        <p:txBody>
          <a:bodyPr wrap="square" rtlCol="0">
            <a:spAutoFit/>
          </a:bodyPr>
          <a:lstStyle/>
          <a:p>
            <a:r>
              <a:rPr lang="en-US" sz="3600" dirty="0" smtClean="0">
                <a:solidFill>
                  <a:srgbClr val="00B050"/>
                </a:solidFill>
              </a:rPr>
              <a:t>Once </a:t>
            </a:r>
            <a:r>
              <a:rPr lang="en-US" sz="3600" dirty="0" smtClean="0">
                <a:solidFill>
                  <a:schemeClr val="tx1">
                    <a:lumMod val="95000"/>
                    <a:lumOff val="5000"/>
                  </a:schemeClr>
                </a:solidFill>
              </a:rPr>
              <a:t>every</a:t>
            </a:r>
            <a:r>
              <a:rPr lang="en-US" sz="3600" dirty="0" smtClean="0">
                <a:solidFill>
                  <a:srgbClr val="00B050"/>
                </a:solidFill>
              </a:rPr>
              <a:t> </a:t>
            </a:r>
            <a:r>
              <a:rPr lang="en-US" sz="3600" dirty="0" smtClean="0">
                <a:solidFill>
                  <a:srgbClr val="FF0000"/>
                </a:solidFill>
              </a:rPr>
              <a:t>2</a:t>
            </a:r>
            <a:r>
              <a:rPr lang="en-US" sz="3600" dirty="0" smtClean="0">
                <a:solidFill>
                  <a:srgbClr val="00B050"/>
                </a:solidFill>
              </a:rPr>
              <a:t> </a:t>
            </a:r>
            <a:r>
              <a:rPr lang="en-US" sz="3600" dirty="0" smtClean="0">
                <a:solidFill>
                  <a:schemeClr val="tx1">
                    <a:lumMod val="95000"/>
                    <a:lumOff val="5000"/>
                  </a:schemeClr>
                </a:solidFill>
              </a:rPr>
              <a:t>days</a:t>
            </a:r>
            <a:endParaRPr lang="en-US" sz="3600" dirty="0">
              <a:solidFill>
                <a:schemeClr val="tx1">
                  <a:lumMod val="95000"/>
                  <a:lumOff val="5000"/>
                </a:schemeClr>
              </a:solidFill>
            </a:endParaRPr>
          </a:p>
        </p:txBody>
      </p:sp>
      <p:sp>
        <p:nvSpPr>
          <p:cNvPr id="15" name="TextBox 14"/>
          <p:cNvSpPr txBox="1"/>
          <p:nvPr/>
        </p:nvSpPr>
        <p:spPr>
          <a:xfrm>
            <a:off x="685800" y="1676400"/>
            <a:ext cx="5141843" cy="646331"/>
          </a:xfrm>
          <a:prstGeom prst="rect">
            <a:avLst/>
          </a:prstGeom>
          <a:noFill/>
        </p:spPr>
        <p:txBody>
          <a:bodyPr wrap="square" rtlCol="0">
            <a:spAutoFit/>
          </a:bodyPr>
          <a:lstStyle/>
          <a:p>
            <a:r>
              <a:rPr lang="zh-CN" altLang="en-US" sz="3600" dirty="0" smtClean="0">
                <a:solidFill>
                  <a:schemeClr val="tx1">
                    <a:lumMod val="95000"/>
                    <a:lumOff val="5000"/>
                  </a:schemeClr>
                </a:solidFill>
              </a:rPr>
              <a:t>          天          次</a:t>
            </a:r>
            <a:endParaRPr lang="en-US" sz="3600" dirty="0">
              <a:solidFill>
                <a:schemeClr val="tx1">
                  <a:lumMod val="95000"/>
                  <a:lumOff val="5000"/>
                </a:schemeClr>
              </a:solidFill>
            </a:endParaRPr>
          </a:p>
        </p:txBody>
      </p:sp>
      <p:sp>
        <p:nvSpPr>
          <p:cNvPr id="8" name="TextBox 7"/>
          <p:cNvSpPr txBox="1"/>
          <p:nvPr/>
        </p:nvSpPr>
        <p:spPr>
          <a:xfrm>
            <a:off x="978750" y="1627766"/>
            <a:ext cx="1153066" cy="707886"/>
          </a:xfrm>
          <a:prstGeom prst="rect">
            <a:avLst/>
          </a:prstGeom>
          <a:noFill/>
        </p:spPr>
        <p:txBody>
          <a:bodyPr wrap="square" rtlCol="0">
            <a:spAutoFit/>
          </a:bodyPr>
          <a:lstStyle/>
          <a:p>
            <a:r>
              <a:rPr lang="zh-CN" altLang="en-US" sz="4000" dirty="0" smtClean="0">
                <a:solidFill>
                  <a:srgbClr val="FF0000"/>
                </a:solidFill>
              </a:rPr>
              <a:t>两</a:t>
            </a:r>
            <a:endParaRPr lang="en-US" sz="4000" dirty="0">
              <a:solidFill>
                <a:srgbClr val="FF0000"/>
              </a:solidFill>
            </a:endParaRPr>
          </a:p>
        </p:txBody>
      </p:sp>
      <p:sp>
        <p:nvSpPr>
          <p:cNvPr id="17" name="TextBox 16"/>
          <p:cNvSpPr txBox="1"/>
          <p:nvPr/>
        </p:nvSpPr>
        <p:spPr>
          <a:xfrm>
            <a:off x="2485931" y="1609246"/>
            <a:ext cx="1153066" cy="707886"/>
          </a:xfrm>
          <a:prstGeom prst="rect">
            <a:avLst/>
          </a:prstGeom>
          <a:noFill/>
        </p:spPr>
        <p:txBody>
          <a:bodyPr wrap="square" rtlCol="0">
            <a:spAutoFit/>
          </a:bodyPr>
          <a:lstStyle/>
          <a:p>
            <a:r>
              <a:rPr lang="zh-CN" altLang="en-US" sz="4000" dirty="0" smtClean="0">
                <a:solidFill>
                  <a:srgbClr val="FF0000"/>
                </a:solidFill>
              </a:rPr>
              <a:t>一</a:t>
            </a:r>
            <a:endParaRPr lang="en-US" sz="4000" dirty="0">
              <a:solidFill>
                <a:srgbClr val="FF0000"/>
              </a:solidFill>
            </a:endParaRPr>
          </a:p>
        </p:txBody>
      </p:sp>
      <p:sp>
        <p:nvSpPr>
          <p:cNvPr id="18" name="TextBox 17"/>
          <p:cNvSpPr txBox="1"/>
          <p:nvPr/>
        </p:nvSpPr>
        <p:spPr>
          <a:xfrm>
            <a:off x="-265011" y="3305454"/>
            <a:ext cx="5501883" cy="1200329"/>
          </a:xfrm>
          <a:prstGeom prst="rect">
            <a:avLst/>
          </a:prstGeom>
          <a:noFill/>
        </p:spPr>
        <p:txBody>
          <a:bodyPr wrap="square" rtlCol="0">
            <a:spAutoFit/>
          </a:bodyPr>
          <a:lstStyle/>
          <a:p>
            <a:pPr algn="ctr"/>
            <a:r>
              <a:rPr lang="zh-CN" altLang="en-US" sz="3600" dirty="0" smtClean="0">
                <a:solidFill>
                  <a:srgbClr val="FF0000"/>
                </a:solidFill>
              </a:rPr>
              <a:t>一</a:t>
            </a:r>
            <a:r>
              <a:rPr lang="zh-CN" altLang="en-US" sz="3600" dirty="0"/>
              <a:t>次</a:t>
            </a:r>
            <a:r>
              <a:rPr lang="zh-CN" altLang="en-US" sz="3600" dirty="0" smtClean="0">
                <a:solidFill>
                  <a:srgbClr val="00B050"/>
                </a:solidFill>
              </a:rPr>
              <a:t>两</a:t>
            </a:r>
            <a:r>
              <a:rPr lang="zh-CN" altLang="en-US" sz="3600" dirty="0" smtClean="0"/>
              <a:t>粒</a:t>
            </a:r>
            <a:r>
              <a:rPr lang="en-US" altLang="zh-CN" sz="3600" dirty="0" smtClean="0"/>
              <a:t>(MW for pills)</a:t>
            </a:r>
          </a:p>
          <a:p>
            <a:pPr algn="ctr"/>
            <a:r>
              <a:rPr lang="en-US" sz="3600" dirty="0" smtClean="0">
                <a:solidFill>
                  <a:srgbClr val="00B050"/>
                </a:solidFill>
              </a:rPr>
              <a:t>2 </a:t>
            </a:r>
            <a:r>
              <a:rPr lang="en-US" sz="3600" dirty="0" smtClean="0"/>
              <a:t>pills </a:t>
            </a:r>
            <a:r>
              <a:rPr lang="en-US" sz="3600" dirty="0" smtClean="0">
                <a:solidFill>
                  <a:srgbClr val="FF0000"/>
                </a:solidFill>
              </a:rPr>
              <a:t>every</a:t>
            </a:r>
            <a:r>
              <a:rPr lang="en-US" sz="3600" dirty="0" smtClean="0"/>
              <a:t> time</a:t>
            </a:r>
            <a:endParaRPr lang="en-US" sz="3600" dirty="0"/>
          </a:p>
        </p:txBody>
      </p:sp>
      <p:sp>
        <p:nvSpPr>
          <p:cNvPr id="19" name="TextBox 18"/>
          <p:cNvSpPr txBox="1"/>
          <p:nvPr/>
        </p:nvSpPr>
        <p:spPr>
          <a:xfrm>
            <a:off x="612913" y="5165950"/>
            <a:ext cx="5141843" cy="646331"/>
          </a:xfrm>
          <a:prstGeom prst="rect">
            <a:avLst/>
          </a:prstGeom>
          <a:noFill/>
        </p:spPr>
        <p:txBody>
          <a:bodyPr wrap="square" rtlCol="0">
            <a:spAutoFit/>
          </a:bodyPr>
          <a:lstStyle/>
          <a:p>
            <a:r>
              <a:rPr lang="en-US" sz="3600" dirty="0">
                <a:solidFill>
                  <a:srgbClr val="00B050"/>
                </a:solidFill>
              </a:rPr>
              <a:t>4</a:t>
            </a:r>
            <a:r>
              <a:rPr lang="en-US" sz="3600" dirty="0" smtClean="0">
                <a:solidFill>
                  <a:srgbClr val="00B050"/>
                </a:solidFill>
              </a:rPr>
              <a:t> </a:t>
            </a:r>
            <a:r>
              <a:rPr lang="en-US" sz="3600" dirty="0" smtClean="0"/>
              <a:t>pills</a:t>
            </a:r>
            <a:r>
              <a:rPr lang="en-US" sz="3600" dirty="0" smtClean="0">
                <a:solidFill>
                  <a:srgbClr val="00B050"/>
                </a:solidFill>
              </a:rPr>
              <a:t> </a:t>
            </a:r>
            <a:r>
              <a:rPr lang="en-US" sz="3600" dirty="0" smtClean="0">
                <a:solidFill>
                  <a:srgbClr val="FF0000"/>
                </a:solidFill>
              </a:rPr>
              <a:t>every</a:t>
            </a:r>
            <a:r>
              <a:rPr lang="en-US" sz="3600" dirty="0" smtClean="0"/>
              <a:t> time</a:t>
            </a:r>
            <a:endParaRPr lang="en-US" sz="3600" dirty="0"/>
          </a:p>
        </p:txBody>
      </p:sp>
      <p:sp>
        <p:nvSpPr>
          <p:cNvPr id="20" name="TextBox 19"/>
          <p:cNvSpPr txBox="1"/>
          <p:nvPr/>
        </p:nvSpPr>
        <p:spPr>
          <a:xfrm>
            <a:off x="685800" y="4613179"/>
            <a:ext cx="5141843" cy="646331"/>
          </a:xfrm>
          <a:prstGeom prst="rect">
            <a:avLst/>
          </a:prstGeom>
          <a:noFill/>
        </p:spPr>
        <p:txBody>
          <a:bodyPr wrap="square" rtlCol="0">
            <a:spAutoFit/>
          </a:bodyPr>
          <a:lstStyle/>
          <a:p>
            <a:r>
              <a:rPr lang="zh-CN" altLang="en-US" sz="3600" dirty="0" smtClean="0">
                <a:solidFill>
                  <a:schemeClr val="tx1">
                    <a:lumMod val="95000"/>
                    <a:lumOff val="5000"/>
                  </a:schemeClr>
                </a:solidFill>
              </a:rPr>
              <a:t>          次          粒</a:t>
            </a:r>
            <a:endParaRPr lang="en-US" sz="3600" dirty="0">
              <a:solidFill>
                <a:schemeClr val="tx1">
                  <a:lumMod val="95000"/>
                  <a:lumOff val="5000"/>
                </a:schemeClr>
              </a:solidFill>
            </a:endParaRPr>
          </a:p>
        </p:txBody>
      </p:sp>
      <p:sp>
        <p:nvSpPr>
          <p:cNvPr id="21" name="TextBox 20"/>
          <p:cNvSpPr txBox="1"/>
          <p:nvPr/>
        </p:nvSpPr>
        <p:spPr>
          <a:xfrm>
            <a:off x="978750" y="4564545"/>
            <a:ext cx="1153066" cy="707886"/>
          </a:xfrm>
          <a:prstGeom prst="rect">
            <a:avLst/>
          </a:prstGeom>
          <a:noFill/>
        </p:spPr>
        <p:txBody>
          <a:bodyPr wrap="square" rtlCol="0">
            <a:spAutoFit/>
          </a:bodyPr>
          <a:lstStyle/>
          <a:p>
            <a:r>
              <a:rPr lang="zh-CN" altLang="en-US" sz="4000" dirty="0">
                <a:solidFill>
                  <a:srgbClr val="FF0000"/>
                </a:solidFill>
              </a:rPr>
              <a:t>一</a:t>
            </a:r>
            <a:endParaRPr lang="en-US" sz="4000" dirty="0">
              <a:solidFill>
                <a:srgbClr val="FF0000"/>
              </a:solidFill>
            </a:endParaRPr>
          </a:p>
        </p:txBody>
      </p:sp>
      <p:sp>
        <p:nvSpPr>
          <p:cNvPr id="22" name="TextBox 21"/>
          <p:cNvSpPr txBox="1"/>
          <p:nvPr/>
        </p:nvSpPr>
        <p:spPr>
          <a:xfrm>
            <a:off x="2485931" y="4546025"/>
            <a:ext cx="1153066" cy="707886"/>
          </a:xfrm>
          <a:prstGeom prst="rect">
            <a:avLst/>
          </a:prstGeom>
          <a:noFill/>
        </p:spPr>
        <p:txBody>
          <a:bodyPr wrap="square" rtlCol="0">
            <a:spAutoFit/>
          </a:bodyPr>
          <a:lstStyle/>
          <a:p>
            <a:r>
              <a:rPr lang="zh-CN" altLang="en-US" sz="4000" dirty="0" smtClean="0">
                <a:solidFill>
                  <a:srgbClr val="00B050"/>
                </a:solidFill>
              </a:rPr>
              <a:t>四</a:t>
            </a:r>
            <a:endParaRPr lang="en-US" sz="4000" dirty="0">
              <a:solidFill>
                <a:srgbClr val="00B050"/>
              </a:solidFill>
            </a:endParaRPr>
          </a:p>
        </p:txBody>
      </p:sp>
      <p:sp>
        <p:nvSpPr>
          <p:cNvPr id="23" name="TextBox 22"/>
          <p:cNvSpPr txBox="1"/>
          <p:nvPr/>
        </p:nvSpPr>
        <p:spPr>
          <a:xfrm>
            <a:off x="5125278" y="578357"/>
            <a:ext cx="3975652" cy="369332"/>
          </a:xfrm>
          <a:prstGeom prst="rect">
            <a:avLst/>
          </a:prstGeom>
          <a:noFill/>
        </p:spPr>
        <p:txBody>
          <a:bodyPr wrap="square" rtlCol="0">
            <a:spAutoFit/>
          </a:bodyPr>
          <a:lstStyle/>
          <a:p>
            <a:r>
              <a:rPr lang="en-US" dirty="0"/>
              <a:t>A</a:t>
            </a:r>
            <a:r>
              <a:rPr lang="en-US" dirty="0" smtClean="0"/>
              <a:t>. Once every day, 2 pills every time.</a:t>
            </a:r>
            <a:endParaRPr lang="en-US" dirty="0"/>
          </a:p>
        </p:txBody>
      </p:sp>
      <p:sp>
        <p:nvSpPr>
          <p:cNvPr id="24" name="TextBox 23"/>
          <p:cNvSpPr txBox="1"/>
          <p:nvPr/>
        </p:nvSpPr>
        <p:spPr>
          <a:xfrm>
            <a:off x="5105400" y="1963189"/>
            <a:ext cx="3913754" cy="369332"/>
          </a:xfrm>
          <a:prstGeom prst="rect">
            <a:avLst/>
          </a:prstGeom>
          <a:noFill/>
        </p:spPr>
        <p:txBody>
          <a:bodyPr wrap="square" rtlCol="0">
            <a:spAutoFit/>
          </a:bodyPr>
          <a:lstStyle/>
          <a:p>
            <a:r>
              <a:rPr lang="en-US" dirty="0"/>
              <a:t>B</a:t>
            </a:r>
            <a:r>
              <a:rPr lang="en-US" dirty="0" smtClean="0"/>
              <a:t>. 3 times per day, </a:t>
            </a:r>
            <a:r>
              <a:rPr lang="en-US" dirty="0"/>
              <a:t>3</a:t>
            </a:r>
            <a:r>
              <a:rPr lang="en-US" dirty="0" smtClean="0"/>
              <a:t> pills every time.</a:t>
            </a:r>
            <a:endParaRPr lang="en-US" dirty="0"/>
          </a:p>
        </p:txBody>
      </p:sp>
      <p:sp>
        <p:nvSpPr>
          <p:cNvPr id="25" name="TextBox 24"/>
          <p:cNvSpPr txBox="1"/>
          <p:nvPr/>
        </p:nvSpPr>
        <p:spPr>
          <a:xfrm>
            <a:off x="5125278" y="3500433"/>
            <a:ext cx="3389244" cy="646331"/>
          </a:xfrm>
          <a:prstGeom prst="rect">
            <a:avLst/>
          </a:prstGeom>
          <a:noFill/>
        </p:spPr>
        <p:txBody>
          <a:bodyPr wrap="square" rtlCol="0">
            <a:spAutoFit/>
          </a:bodyPr>
          <a:lstStyle/>
          <a:p>
            <a:r>
              <a:rPr lang="en-US" dirty="0"/>
              <a:t>C</a:t>
            </a:r>
            <a:r>
              <a:rPr lang="en-US" dirty="0" smtClean="0"/>
              <a:t>. Once every 2 month, </a:t>
            </a:r>
          </a:p>
          <a:p>
            <a:r>
              <a:rPr lang="en-US" dirty="0" smtClean="0"/>
              <a:t>10 people every time.</a:t>
            </a:r>
            <a:endParaRPr lang="en-US" dirty="0"/>
          </a:p>
        </p:txBody>
      </p:sp>
      <p:sp>
        <p:nvSpPr>
          <p:cNvPr id="26" name="TextBox 25"/>
          <p:cNvSpPr txBox="1"/>
          <p:nvPr/>
        </p:nvSpPr>
        <p:spPr>
          <a:xfrm>
            <a:off x="5112026" y="5253911"/>
            <a:ext cx="2851481" cy="646331"/>
          </a:xfrm>
          <a:prstGeom prst="rect">
            <a:avLst/>
          </a:prstGeom>
          <a:noFill/>
        </p:spPr>
        <p:txBody>
          <a:bodyPr wrap="square" rtlCol="0">
            <a:spAutoFit/>
          </a:bodyPr>
          <a:lstStyle/>
          <a:p>
            <a:r>
              <a:rPr lang="en-US" dirty="0"/>
              <a:t>D</a:t>
            </a:r>
            <a:r>
              <a:rPr lang="en-US" dirty="0" smtClean="0"/>
              <a:t>. 3 times each week, </a:t>
            </a:r>
          </a:p>
          <a:p>
            <a:r>
              <a:rPr lang="en-US" dirty="0" smtClean="0"/>
              <a:t>2 hours every time.</a:t>
            </a:r>
            <a:endParaRPr lang="en-US" dirty="0"/>
          </a:p>
        </p:txBody>
      </p:sp>
      <p:sp>
        <p:nvSpPr>
          <p:cNvPr id="2" name="TextBox 1"/>
          <p:cNvSpPr txBox="1"/>
          <p:nvPr/>
        </p:nvSpPr>
        <p:spPr>
          <a:xfrm>
            <a:off x="0" y="0"/>
            <a:ext cx="9144000" cy="369332"/>
          </a:xfrm>
          <a:prstGeom prst="rect">
            <a:avLst/>
          </a:prstGeom>
          <a:noFill/>
        </p:spPr>
        <p:txBody>
          <a:bodyPr wrap="square" rtlCol="0">
            <a:spAutoFit/>
          </a:bodyPr>
          <a:lstStyle/>
          <a:p>
            <a:pPr algn="ctr"/>
            <a:r>
              <a:rPr lang="en-US" dirty="0" smtClean="0"/>
              <a:t>Cut your paper to form A,B,C,D. Please use the left side as the reference.</a:t>
            </a:r>
            <a:endParaRPr lang="en-US" dirty="0"/>
          </a:p>
        </p:txBody>
      </p:sp>
    </p:spTree>
    <p:extLst>
      <p:ext uri="{BB962C8B-B14F-4D97-AF65-F5344CB8AC3E}">
        <p14:creationId xmlns="" xmlns:p14="http://schemas.microsoft.com/office/powerpoint/2010/main" val="16722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3200400" cy="1752600"/>
          </a:xfrm>
        </p:spPr>
        <p:txBody>
          <a:bodyPr>
            <a:noAutofit/>
          </a:bodyPr>
          <a:lstStyle/>
          <a:p>
            <a:r>
              <a:rPr lang="en-US" sz="1400" dirty="0" smtClean="0">
                <a:solidFill>
                  <a:schemeClr val="tx1"/>
                </a:solidFill>
              </a:rPr>
              <a:t>Vocab Quiz 09/17</a:t>
            </a:r>
          </a:p>
          <a:p>
            <a:pPr algn="l"/>
            <a:r>
              <a:rPr lang="en-US" sz="1400" dirty="0" smtClean="0">
                <a:solidFill>
                  <a:schemeClr val="tx1"/>
                </a:solidFill>
              </a:rPr>
              <a:t>Study guide was provided 09/08</a:t>
            </a:r>
          </a:p>
          <a:p>
            <a:pPr algn="l"/>
            <a:r>
              <a:rPr lang="en-US" sz="1400" dirty="0" smtClean="0">
                <a:solidFill>
                  <a:schemeClr val="tx1"/>
                </a:solidFill>
              </a:rPr>
              <a:t>   </a:t>
            </a:r>
          </a:p>
          <a:p>
            <a:pPr algn="l"/>
            <a:r>
              <a:rPr lang="en-US" sz="1400" dirty="0" smtClean="0">
                <a:solidFill>
                  <a:schemeClr val="tx1"/>
                </a:solidFill>
              </a:rPr>
              <a:t> Name:</a:t>
            </a:r>
          </a:p>
          <a:p>
            <a:pPr algn="l"/>
            <a:endParaRPr lang="en-US" sz="1400" dirty="0" smtClean="0">
              <a:solidFill>
                <a:schemeClr val="tx1"/>
              </a:solidFill>
            </a:endParaRPr>
          </a:p>
          <a:p>
            <a:pPr algn="l"/>
            <a:r>
              <a:rPr lang="en-US" sz="1400" dirty="0" smtClean="0">
                <a:solidFill>
                  <a:schemeClr val="tx1"/>
                </a:solidFill>
              </a:rPr>
              <a:t>1.Rest</a:t>
            </a:r>
          </a:p>
          <a:p>
            <a:pPr algn="l"/>
            <a:endParaRPr lang="en-US" sz="1400" dirty="0" smtClean="0">
              <a:solidFill>
                <a:schemeClr val="tx1"/>
              </a:solidFill>
            </a:endParaRPr>
          </a:p>
          <a:p>
            <a:pPr algn="l"/>
            <a:r>
              <a:rPr lang="en-US" sz="1400" dirty="0" smtClean="0">
                <a:solidFill>
                  <a:schemeClr val="tx1"/>
                </a:solidFill>
              </a:rPr>
              <a:t>2. Cough</a:t>
            </a:r>
          </a:p>
          <a:p>
            <a:pPr algn="l"/>
            <a:endParaRPr lang="en-US" sz="1400" dirty="0" smtClean="0">
              <a:solidFill>
                <a:schemeClr val="tx1"/>
              </a:solidFill>
            </a:endParaRPr>
          </a:p>
          <a:p>
            <a:pPr algn="l"/>
            <a:r>
              <a:rPr lang="en-US" sz="1400" dirty="0" smtClean="0">
                <a:solidFill>
                  <a:schemeClr val="tx1"/>
                </a:solidFill>
              </a:rPr>
              <a:t>3. Where</a:t>
            </a:r>
          </a:p>
          <a:p>
            <a:pPr algn="l"/>
            <a:endParaRPr lang="en-US" sz="1400" dirty="0" smtClean="0">
              <a:solidFill>
                <a:schemeClr val="tx1"/>
              </a:solidFill>
            </a:endParaRPr>
          </a:p>
          <a:p>
            <a:pPr algn="l"/>
            <a:r>
              <a:rPr lang="en-US" sz="1400" dirty="0" smtClean="0">
                <a:solidFill>
                  <a:schemeClr val="tx1"/>
                </a:solidFill>
              </a:rPr>
              <a:t>4. Have a sore throat</a:t>
            </a:r>
          </a:p>
          <a:p>
            <a:pPr algn="l"/>
            <a:endParaRPr lang="en-US" sz="1400" dirty="0" smtClean="0">
              <a:solidFill>
                <a:schemeClr val="tx1"/>
              </a:solidFill>
            </a:endParaRPr>
          </a:p>
          <a:p>
            <a:pPr algn="l"/>
            <a:r>
              <a:rPr lang="en-US" sz="1400" dirty="0" smtClean="0">
                <a:solidFill>
                  <a:schemeClr val="tx1"/>
                </a:solidFill>
              </a:rPr>
              <a:t>5. Have a cold</a:t>
            </a:r>
          </a:p>
          <a:p>
            <a:pPr algn="l"/>
            <a:endParaRPr lang="en-US" sz="1400" dirty="0" smtClean="0">
              <a:solidFill>
                <a:schemeClr val="tx1"/>
              </a:solidFill>
            </a:endParaRPr>
          </a:p>
          <a:p>
            <a:pPr algn="l"/>
            <a:r>
              <a:rPr lang="en-US" sz="1400" dirty="0" smtClean="0">
                <a:solidFill>
                  <a:schemeClr val="tx1"/>
                </a:solidFill>
              </a:rPr>
              <a:t>6. Get sick</a:t>
            </a:r>
          </a:p>
          <a:p>
            <a:pPr algn="l"/>
            <a:endParaRPr lang="en-US" sz="1400" dirty="0" smtClean="0">
              <a:solidFill>
                <a:schemeClr val="tx1"/>
              </a:solidFill>
            </a:endParaRPr>
          </a:p>
          <a:p>
            <a:pPr algn="l"/>
            <a:r>
              <a:rPr lang="en-US" sz="1400" dirty="0" smtClean="0">
                <a:solidFill>
                  <a:schemeClr val="tx1"/>
                </a:solidFill>
              </a:rPr>
              <a:t>7. Patient</a:t>
            </a:r>
          </a:p>
          <a:p>
            <a:pPr algn="l"/>
            <a:endParaRPr lang="en-US" sz="1400" dirty="0" smtClean="0">
              <a:solidFill>
                <a:schemeClr val="tx1"/>
              </a:solidFill>
            </a:endParaRPr>
          </a:p>
          <a:p>
            <a:pPr algn="l"/>
            <a:r>
              <a:rPr lang="en-US" sz="1400" dirty="0" smtClean="0">
                <a:solidFill>
                  <a:schemeClr val="tx1"/>
                </a:solidFill>
              </a:rPr>
              <a:t>8. See a doctor</a:t>
            </a:r>
          </a:p>
          <a:p>
            <a:pPr algn="l"/>
            <a:endParaRPr lang="en-US" sz="1400" dirty="0" smtClean="0">
              <a:solidFill>
                <a:schemeClr val="tx1"/>
              </a:solidFill>
            </a:endParaRPr>
          </a:p>
          <a:p>
            <a:pPr algn="l"/>
            <a:r>
              <a:rPr lang="en-US" sz="1400" dirty="0" smtClean="0">
                <a:solidFill>
                  <a:schemeClr val="tx1"/>
                </a:solidFill>
              </a:rPr>
              <a:t>9. Comfortable</a:t>
            </a:r>
          </a:p>
          <a:p>
            <a:pPr algn="l"/>
            <a:endParaRPr lang="en-US" sz="1400" dirty="0" smtClean="0">
              <a:solidFill>
                <a:schemeClr val="tx1"/>
              </a:solidFill>
            </a:endParaRPr>
          </a:p>
          <a:p>
            <a:pPr algn="l"/>
            <a:r>
              <a:rPr lang="en-US" sz="1400" dirty="0" smtClean="0">
                <a:solidFill>
                  <a:schemeClr val="tx1"/>
                </a:solidFill>
              </a:rPr>
              <a:t>10. Also (</a:t>
            </a:r>
            <a:r>
              <a:rPr lang="en-US" sz="1400" dirty="0" err="1" smtClean="0">
                <a:solidFill>
                  <a:schemeClr val="tx1"/>
                </a:solidFill>
              </a:rPr>
              <a:t>hai</a:t>
            </a:r>
            <a:r>
              <a:rPr lang="en-US" sz="1400" dirty="0" smtClean="0">
                <a:solidFill>
                  <a:schemeClr val="tx1"/>
                </a:solidFill>
              </a:rPr>
              <a:t>)</a:t>
            </a:r>
            <a:endParaRPr lang="en-US" sz="1400" dirty="0">
              <a:solidFill>
                <a:schemeClr val="tx1"/>
              </a:solidFill>
            </a:endParaRPr>
          </a:p>
        </p:txBody>
      </p:sp>
      <p:sp>
        <p:nvSpPr>
          <p:cNvPr id="4" name="Subtitle 2"/>
          <p:cNvSpPr txBox="1">
            <a:spLocks/>
          </p:cNvSpPr>
          <p:nvPr/>
        </p:nvSpPr>
        <p:spPr>
          <a:xfrm>
            <a:off x="3266660" y="16565"/>
            <a:ext cx="32004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solidFill>
                  <a:schemeClr val="tx1"/>
                </a:solidFill>
              </a:rPr>
              <a:t>Vocab Quiz 09/17</a:t>
            </a:r>
          </a:p>
          <a:p>
            <a:pPr algn="l"/>
            <a:r>
              <a:rPr lang="en-US" sz="1400" dirty="0" smtClean="0">
                <a:solidFill>
                  <a:schemeClr val="tx1"/>
                </a:solidFill>
              </a:rPr>
              <a:t>Study guide was provided 09/08</a:t>
            </a:r>
          </a:p>
          <a:p>
            <a:pPr algn="l"/>
            <a:r>
              <a:rPr lang="en-US" sz="1400" dirty="0" smtClean="0">
                <a:solidFill>
                  <a:schemeClr val="tx1"/>
                </a:solidFill>
              </a:rPr>
              <a:t>   </a:t>
            </a:r>
          </a:p>
          <a:p>
            <a:pPr algn="l"/>
            <a:r>
              <a:rPr lang="en-US" sz="1400" dirty="0" smtClean="0">
                <a:solidFill>
                  <a:schemeClr val="tx1"/>
                </a:solidFill>
              </a:rPr>
              <a:t> Name:</a:t>
            </a:r>
          </a:p>
          <a:p>
            <a:pPr algn="l"/>
            <a:endParaRPr lang="en-US" sz="1400" dirty="0" smtClean="0">
              <a:solidFill>
                <a:schemeClr val="tx1"/>
              </a:solidFill>
            </a:endParaRPr>
          </a:p>
          <a:p>
            <a:pPr algn="l"/>
            <a:r>
              <a:rPr lang="en-US" sz="1400" dirty="0" smtClean="0">
                <a:solidFill>
                  <a:schemeClr val="tx1"/>
                </a:solidFill>
              </a:rPr>
              <a:t>1.Rest</a:t>
            </a:r>
          </a:p>
          <a:p>
            <a:pPr algn="l"/>
            <a:endParaRPr lang="en-US" sz="1400" dirty="0" smtClean="0">
              <a:solidFill>
                <a:schemeClr val="tx1"/>
              </a:solidFill>
            </a:endParaRPr>
          </a:p>
          <a:p>
            <a:pPr algn="l"/>
            <a:r>
              <a:rPr lang="en-US" sz="1400" dirty="0" smtClean="0">
                <a:solidFill>
                  <a:schemeClr val="tx1"/>
                </a:solidFill>
              </a:rPr>
              <a:t>2. Cough</a:t>
            </a:r>
          </a:p>
          <a:p>
            <a:pPr algn="l"/>
            <a:endParaRPr lang="en-US" sz="1400" dirty="0" smtClean="0">
              <a:solidFill>
                <a:schemeClr val="tx1"/>
              </a:solidFill>
            </a:endParaRPr>
          </a:p>
          <a:p>
            <a:pPr algn="l"/>
            <a:r>
              <a:rPr lang="en-US" sz="1400" dirty="0" smtClean="0">
                <a:solidFill>
                  <a:schemeClr val="tx1"/>
                </a:solidFill>
              </a:rPr>
              <a:t>3. Where</a:t>
            </a:r>
          </a:p>
          <a:p>
            <a:pPr algn="l"/>
            <a:endParaRPr lang="en-US" sz="1400" dirty="0" smtClean="0">
              <a:solidFill>
                <a:schemeClr val="tx1"/>
              </a:solidFill>
            </a:endParaRPr>
          </a:p>
          <a:p>
            <a:pPr algn="l"/>
            <a:r>
              <a:rPr lang="en-US" sz="1400" dirty="0" smtClean="0">
                <a:solidFill>
                  <a:schemeClr val="tx1"/>
                </a:solidFill>
              </a:rPr>
              <a:t>4. Have a sore throat</a:t>
            </a:r>
          </a:p>
          <a:p>
            <a:pPr algn="l"/>
            <a:endParaRPr lang="en-US" sz="1400" dirty="0" smtClean="0">
              <a:solidFill>
                <a:schemeClr val="tx1"/>
              </a:solidFill>
            </a:endParaRPr>
          </a:p>
          <a:p>
            <a:pPr algn="l"/>
            <a:r>
              <a:rPr lang="en-US" sz="1400" dirty="0" smtClean="0">
                <a:solidFill>
                  <a:schemeClr val="tx1"/>
                </a:solidFill>
              </a:rPr>
              <a:t>5. Have a cold</a:t>
            </a:r>
          </a:p>
          <a:p>
            <a:pPr algn="l"/>
            <a:endParaRPr lang="en-US" sz="1400" dirty="0" smtClean="0">
              <a:solidFill>
                <a:schemeClr val="tx1"/>
              </a:solidFill>
            </a:endParaRPr>
          </a:p>
          <a:p>
            <a:pPr algn="l"/>
            <a:r>
              <a:rPr lang="en-US" sz="1400" dirty="0" smtClean="0">
                <a:solidFill>
                  <a:schemeClr val="tx1"/>
                </a:solidFill>
              </a:rPr>
              <a:t>6. Get sick</a:t>
            </a:r>
          </a:p>
          <a:p>
            <a:pPr algn="l"/>
            <a:endParaRPr lang="en-US" sz="1400" dirty="0" smtClean="0">
              <a:solidFill>
                <a:schemeClr val="tx1"/>
              </a:solidFill>
            </a:endParaRPr>
          </a:p>
          <a:p>
            <a:pPr algn="l"/>
            <a:r>
              <a:rPr lang="en-US" sz="1400" dirty="0" smtClean="0">
                <a:solidFill>
                  <a:schemeClr val="tx1"/>
                </a:solidFill>
              </a:rPr>
              <a:t>7. Patient</a:t>
            </a:r>
          </a:p>
          <a:p>
            <a:pPr algn="l"/>
            <a:endParaRPr lang="en-US" sz="1400" dirty="0" smtClean="0">
              <a:solidFill>
                <a:schemeClr val="tx1"/>
              </a:solidFill>
            </a:endParaRPr>
          </a:p>
          <a:p>
            <a:pPr algn="l"/>
            <a:r>
              <a:rPr lang="en-US" sz="1400" dirty="0" smtClean="0">
                <a:solidFill>
                  <a:schemeClr val="tx1"/>
                </a:solidFill>
              </a:rPr>
              <a:t>8. See a doctor</a:t>
            </a:r>
          </a:p>
          <a:p>
            <a:pPr algn="l"/>
            <a:endParaRPr lang="en-US" sz="1400" dirty="0" smtClean="0">
              <a:solidFill>
                <a:schemeClr val="tx1"/>
              </a:solidFill>
            </a:endParaRPr>
          </a:p>
          <a:p>
            <a:pPr algn="l"/>
            <a:r>
              <a:rPr lang="en-US" sz="1400" dirty="0" smtClean="0">
                <a:solidFill>
                  <a:schemeClr val="tx1"/>
                </a:solidFill>
              </a:rPr>
              <a:t>9. Comfortable</a:t>
            </a:r>
          </a:p>
          <a:p>
            <a:pPr algn="l"/>
            <a:endParaRPr lang="en-US" sz="1400" dirty="0" smtClean="0">
              <a:solidFill>
                <a:schemeClr val="tx1"/>
              </a:solidFill>
            </a:endParaRPr>
          </a:p>
          <a:p>
            <a:pPr algn="l"/>
            <a:r>
              <a:rPr lang="en-US" sz="1400" dirty="0" smtClean="0">
                <a:solidFill>
                  <a:schemeClr val="tx1"/>
                </a:solidFill>
              </a:rPr>
              <a:t>10. Also (</a:t>
            </a:r>
            <a:r>
              <a:rPr lang="en-US" sz="1400" dirty="0" err="1" smtClean="0">
                <a:solidFill>
                  <a:schemeClr val="tx1"/>
                </a:solidFill>
              </a:rPr>
              <a:t>hai</a:t>
            </a:r>
            <a:r>
              <a:rPr lang="en-US" sz="1400" dirty="0" smtClean="0">
                <a:solidFill>
                  <a:schemeClr val="tx1"/>
                </a:solidFill>
              </a:rPr>
              <a:t>)</a:t>
            </a:r>
            <a:endParaRPr lang="en-US" sz="1400" dirty="0">
              <a:solidFill>
                <a:schemeClr val="tx1"/>
              </a:solidFill>
            </a:endParaRPr>
          </a:p>
        </p:txBody>
      </p:sp>
      <p:sp>
        <p:nvSpPr>
          <p:cNvPr id="5" name="Subtitle 2"/>
          <p:cNvSpPr txBox="1">
            <a:spLocks/>
          </p:cNvSpPr>
          <p:nvPr/>
        </p:nvSpPr>
        <p:spPr>
          <a:xfrm>
            <a:off x="6331225" y="0"/>
            <a:ext cx="32004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solidFill>
                  <a:schemeClr val="tx1"/>
                </a:solidFill>
              </a:rPr>
              <a:t>Vocab Quiz 09/17</a:t>
            </a:r>
          </a:p>
          <a:p>
            <a:pPr algn="l"/>
            <a:r>
              <a:rPr lang="en-US" sz="1400" dirty="0" smtClean="0">
                <a:solidFill>
                  <a:schemeClr val="tx1"/>
                </a:solidFill>
              </a:rPr>
              <a:t>Study guide was provided 09/08</a:t>
            </a:r>
          </a:p>
          <a:p>
            <a:pPr algn="l"/>
            <a:r>
              <a:rPr lang="en-US" sz="1400" dirty="0" smtClean="0">
                <a:solidFill>
                  <a:schemeClr val="tx1"/>
                </a:solidFill>
              </a:rPr>
              <a:t>   </a:t>
            </a:r>
          </a:p>
          <a:p>
            <a:pPr algn="l"/>
            <a:r>
              <a:rPr lang="en-US" sz="1400" dirty="0" smtClean="0">
                <a:solidFill>
                  <a:schemeClr val="tx1"/>
                </a:solidFill>
              </a:rPr>
              <a:t> Name:</a:t>
            </a:r>
          </a:p>
          <a:p>
            <a:pPr algn="l"/>
            <a:endParaRPr lang="en-US" sz="1400" dirty="0" smtClean="0">
              <a:solidFill>
                <a:schemeClr val="tx1"/>
              </a:solidFill>
            </a:endParaRPr>
          </a:p>
          <a:p>
            <a:pPr algn="l"/>
            <a:r>
              <a:rPr lang="en-US" sz="1400" dirty="0" smtClean="0">
                <a:solidFill>
                  <a:schemeClr val="tx1"/>
                </a:solidFill>
              </a:rPr>
              <a:t>1.Rest</a:t>
            </a:r>
          </a:p>
          <a:p>
            <a:pPr algn="l"/>
            <a:endParaRPr lang="en-US" sz="1400" dirty="0" smtClean="0">
              <a:solidFill>
                <a:schemeClr val="tx1"/>
              </a:solidFill>
            </a:endParaRPr>
          </a:p>
          <a:p>
            <a:pPr algn="l"/>
            <a:r>
              <a:rPr lang="en-US" sz="1400" dirty="0" smtClean="0">
                <a:solidFill>
                  <a:schemeClr val="tx1"/>
                </a:solidFill>
              </a:rPr>
              <a:t>2. Cough</a:t>
            </a:r>
          </a:p>
          <a:p>
            <a:pPr algn="l"/>
            <a:endParaRPr lang="en-US" sz="1400" dirty="0" smtClean="0">
              <a:solidFill>
                <a:schemeClr val="tx1"/>
              </a:solidFill>
            </a:endParaRPr>
          </a:p>
          <a:p>
            <a:pPr algn="l"/>
            <a:r>
              <a:rPr lang="en-US" sz="1400" dirty="0" smtClean="0">
                <a:solidFill>
                  <a:schemeClr val="tx1"/>
                </a:solidFill>
              </a:rPr>
              <a:t>3. Where</a:t>
            </a:r>
          </a:p>
          <a:p>
            <a:pPr algn="l"/>
            <a:endParaRPr lang="en-US" sz="1400" dirty="0" smtClean="0">
              <a:solidFill>
                <a:schemeClr val="tx1"/>
              </a:solidFill>
            </a:endParaRPr>
          </a:p>
          <a:p>
            <a:pPr algn="l"/>
            <a:r>
              <a:rPr lang="en-US" sz="1400" dirty="0" smtClean="0">
                <a:solidFill>
                  <a:schemeClr val="tx1"/>
                </a:solidFill>
              </a:rPr>
              <a:t>4. Have a sore throat</a:t>
            </a:r>
          </a:p>
          <a:p>
            <a:pPr algn="l"/>
            <a:endParaRPr lang="en-US" sz="1400" dirty="0" smtClean="0">
              <a:solidFill>
                <a:schemeClr val="tx1"/>
              </a:solidFill>
            </a:endParaRPr>
          </a:p>
          <a:p>
            <a:pPr algn="l"/>
            <a:r>
              <a:rPr lang="en-US" sz="1400" dirty="0" smtClean="0">
                <a:solidFill>
                  <a:schemeClr val="tx1"/>
                </a:solidFill>
              </a:rPr>
              <a:t>5. Have a cold</a:t>
            </a:r>
          </a:p>
          <a:p>
            <a:pPr algn="l"/>
            <a:endParaRPr lang="en-US" sz="1400" dirty="0" smtClean="0">
              <a:solidFill>
                <a:schemeClr val="tx1"/>
              </a:solidFill>
            </a:endParaRPr>
          </a:p>
          <a:p>
            <a:pPr algn="l"/>
            <a:r>
              <a:rPr lang="en-US" sz="1400" dirty="0" smtClean="0">
                <a:solidFill>
                  <a:schemeClr val="tx1"/>
                </a:solidFill>
              </a:rPr>
              <a:t>6. Get sick</a:t>
            </a:r>
          </a:p>
          <a:p>
            <a:pPr algn="l"/>
            <a:endParaRPr lang="en-US" sz="1400" dirty="0" smtClean="0">
              <a:solidFill>
                <a:schemeClr val="tx1"/>
              </a:solidFill>
            </a:endParaRPr>
          </a:p>
          <a:p>
            <a:pPr algn="l"/>
            <a:r>
              <a:rPr lang="en-US" sz="1400" dirty="0" smtClean="0">
                <a:solidFill>
                  <a:schemeClr val="tx1"/>
                </a:solidFill>
              </a:rPr>
              <a:t>7. Patient</a:t>
            </a:r>
          </a:p>
          <a:p>
            <a:pPr algn="l"/>
            <a:endParaRPr lang="en-US" sz="1400" dirty="0" smtClean="0">
              <a:solidFill>
                <a:schemeClr val="tx1"/>
              </a:solidFill>
            </a:endParaRPr>
          </a:p>
          <a:p>
            <a:pPr algn="l"/>
            <a:r>
              <a:rPr lang="en-US" sz="1400" dirty="0" smtClean="0">
                <a:solidFill>
                  <a:schemeClr val="tx1"/>
                </a:solidFill>
              </a:rPr>
              <a:t>8. See a doctor</a:t>
            </a:r>
          </a:p>
          <a:p>
            <a:pPr algn="l"/>
            <a:endParaRPr lang="en-US" sz="1400" dirty="0" smtClean="0">
              <a:solidFill>
                <a:schemeClr val="tx1"/>
              </a:solidFill>
            </a:endParaRPr>
          </a:p>
          <a:p>
            <a:pPr algn="l"/>
            <a:r>
              <a:rPr lang="en-US" sz="1400" dirty="0" smtClean="0">
                <a:solidFill>
                  <a:schemeClr val="tx1"/>
                </a:solidFill>
              </a:rPr>
              <a:t>9. Comfortable</a:t>
            </a:r>
          </a:p>
          <a:p>
            <a:pPr algn="l"/>
            <a:endParaRPr lang="en-US" sz="1400" dirty="0" smtClean="0">
              <a:solidFill>
                <a:schemeClr val="tx1"/>
              </a:solidFill>
            </a:endParaRPr>
          </a:p>
          <a:p>
            <a:pPr algn="l"/>
            <a:r>
              <a:rPr lang="en-US" sz="1400" dirty="0" smtClean="0">
                <a:solidFill>
                  <a:schemeClr val="tx1"/>
                </a:solidFill>
              </a:rPr>
              <a:t>10. Also (</a:t>
            </a:r>
            <a:r>
              <a:rPr lang="en-US" sz="1400" dirty="0" err="1" smtClean="0">
                <a:solidFill>
                  <a:schemeClr val="tx1"/>
                </a:solidFill>
              </a:rPr>
              <a:t>hai</a:t>
            </a:r>
            <a:r>
              <a:rPr lang="en-US" sz="1400" dirty="0" smtClean="0">
                <a:solidFill>
                  <a:schemeClr val="tx1"/>
                </a:solidFill>
              </a:rPr>
              <a:t>)</a:t>
            </a:r>
            <a:endParaRPr lang="en-US" sz="1400" dirty="0">
              <a:solidFill>
                <a:schemeClr val="tx1"/>
              </a:solidFill>
            </a:endParaRPr>
          </a:p>
        </p:txBody>
      </p:sp>
      <p:cxnSp>
        <p:nvCxnSpPr>
          <p:cNvPr id="7" name="Straight Connector 6"/>
          <p:cNvCxnSpPr/>
          <p:nvPr/>
        </p:nvCxnSpPr>
        <p:spPr>
          <a:xfrm>
            <a:off x="2971800" y="0"/>
            <a:ext cx="0" cy="71628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096000" y="-99391"/>
            <a:ext cx="0" cy="7162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9594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87813" y="228600"/>
            <a:ext cx="6553200" cy="4796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86658" y="1524000"/>
            <a:ext cx="5171342" cy="1938992"/>
          </a:xfrm>
          <a:prstGeom prst="rect">
            <a:avLst/>
          </a:prstGeom>
          <a:noFill/>
        </p:spPr>
        <p:txBody>
          <a:bodyPr wrap="square" rtlCol="0">
            <a:spAutoFit/>
          </a:bodyPr>
          <a:lstStyle/>
          <a:p>
            <a:r>
              <a:rPr lang="en-US" dirty="0" smtClean="0"/>
              <a:t>Li </a:t>
            </a:r>
            <a:r>
              <a:rPr lang="en-US" dirty="0" err="1" smtClean="0"/>
              <a:t>qiu</a:t>
            </a:r>
            <a:r>
              <a:rPr lang="en-US" dirty="0" smtClean="0"/>
              <a:t> got a headache last night. She is coughing and having a sore throat. We took her to the hospital this morning . Her doctor asked her to stay at home for 3 days.                                         </a:t>
            </a:r>
          </a:p>
          <a:p>
            <a:pPr algn="r"/>
            <a:r>
              <a:rPr lang="en-US" sz="1600" dirty="0" smtClean="0"/>
              <a:t>Thank you.</a:t>
            </a:r>
          </a:p>
          <a:p>
            <a:pPr algn="r"/>
            <a:r>
              <a:rPr lang="en-US" sz="1600" dirty="0" smtClean="0"/>
              <a:t>Li </a:t>
            </a:r>
            <a:r>
              <a:rPr lang="en-US" sz="1600" dirty="0" err="1" smtClean="0"/>
              <a:t>qiu’s</a:t>
            </a:r>
            <a:r>
              <a:rPr lang="en-US" sz="1600" dirty="0" smtClean="0"/>
              <a:t>  dad</a:t>
            </a:r>
            <a:r>
              <a:rPr lang="zh-CN" altLang="en-US" sz="1600" dirty="0" smtClean="0"/>
              <a:t>：</a:t>
            </a:r>
            <a:r>
              <a:rPr lang="en-US" altLang="zh-CN" sz="1600" dirty="0" err="1" smtClean="0"/>
              <a:t>li</a:t>
            </a:r>
            <a:r>
              <a:rPr lang="en-US" altLang="zh-CN" sz="1600" dirty="0" smtClean="0"/>
              <a:t> </a:t>
            </a:r>
            <a:r>
              <a:rPr lang="en-US" altLang="zh-CN" sz="1600" dirty="0" err="1" smtClean="0"/>
              <a:t>ming</a:t>
            </a:r>
            <a:r>
              <a:rPr lang="zh-CN" altLang="en-US" sz="1600" dirty="0" smtClean="0"/>
              <a:t>李明</a:t>
            </a:r>
            <a:endParaRPr lang="en-US" sz="1600" dirty="0" smtClean="0"/>
          </a:p>
          <a:p>
            <a:r>
              <a:rPr lang="en-US" sz="1600" dirty="0"/>
              <a:t> </a:t>
            </a:r>
            <a:r>
              <a:rPr lang="en-US" sz="1600" dirty="0" smtClean="0"/>
              <a:t>                                                                            Sep 16</a:t>
            </a:r>
            <a:r>
              <a:rPr lang="en-US" sz="1600" baseline="30000" dirty="0" smtClean="0"/>
              <a:t>th</a:t>
            </a:r>
            <a:r>
              <a:rPr lang="en-US" sz="1600" dirty="0" smtClean="0"/>
              <a:t> 2015</a:t>
            </a:r>
            <a:endParaRPr lang="en-US" sz="1600" dirty="0"/>
          </a:p>
        </p:txBody>
      </p:sp>
      <p:sp>
        <p:nvSpPr>
          <p:cNvPr id="8" name="TextBox 7"/>
          <p:cNvSpPr txBox="1"/>
          <p:nvPr/>
        </p:nvSpPr>
        <p:spPr>
          <a:xfrm>
            <a:off x="4495800" y="-152400"/>
            <a:ext cx="3429000" cy="954107"/>
          </a:xfrm>
          <a:prstGeom prst="rect">
            <a:avLst/>
          </a:prstGeom>
          <a:solidFill>
            <a:schemeClr val="bg1"/>
          </a:solidFill>
        </p:spPr>
        <p:txBody>
          <a:bodyPr wrap="square" rtlCol="0">
            <a:spAutoFit/>
          </a:bodyPr>
          <a:lstStyle/>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p:txBody>
      </p:sp>
      <p:sp>
        <p:nvSpPr>
          <p:cNvPr id="9" name="TextBox 8"/>
          <p:cNvSpPr txBox="1"/>
          <p:nvPr/>
        </p:nvSpPr>
        <p:spPr>
          <a:xfrm>
            <a:off x="1219200" y="-228600"/>
            <a:ext cx="34290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
        <p:nvSpPr>
          <p:cNvPr id="10" name="TextBox 9"/>
          <p:cNvSpPr txBox="1"/>
          <p:nvPr/>
        </p:nvSpPr>
        <p:spPr>
          <a:xfrm>
            <a:off x="0" y="0"/>
            <a:ext cx="8915400" cy="1200329"/>
          </a:xfrm>
          <a:prstGeom prst="rect">
            <a:avLst/>
          </a:prstGeom>
          <a:noFill/>
        </p:spPr>
        <p:txBody>
          <a:bodyPr wrap="square" rtlCol="0">
            <a:spAutoFit/>
          </a:bodyPr>
          <a:lstStyle/>
          <a:p>
            <a:r>
              <a:rPr lang="en-US" dirty="0" smtClean="0"/>
              <a:t>Translate the note in </a:t>
            </a:r>
            <a:r>
              <a:rPr lang="en-US" u="sng" dirty="0" smtClean="0"/>
              <a:t>Characters</a:t>
            </a:r>
            <a:r>
              <a:rPr lang="en-US" dirty="0" smtClean="0"/>
              <a:t> on a separate sheet of paper, using the sentences provided by Ms. </a:t>
            </a:r>
            <a:r>
              <a:rPr lang="en-US" dirty="0" err="1" smtClean="0"/>
              <a:t>Feng</a:t>
            </a:r>
            <a:r>
              <a:rPr lang="en-US" dirty="0" smtClean="0"/>
              <a:t>.    </a:t>
            </a:r>
          </a:p>
          <a:p>
            <a:pPr algn="r"/>
            <a:r>
              <a:rPr lang="en-US" dirty="0" smtClean="0"/>
              <a:t>100%                                </a:t>
            </a:r>
          </a:p>
          <a:p>
            <a:endParaRPr lang="en-US" dirty="0"/>
          </a:p>
        </p:txBody>
      </p:sp>
      <p:sp>
        <p:nvSpPr>
          <p:cNvPr id="11" name="TextBox 10"/>
          <p:cNvSpPr txBox="1"/>
          <p:nvPr/>
        </p:nvSpPr>
        <p:spPr>
          <a:xfrm>
            <a:off x="33130" y="5253446"/>
            <a:ext cx="9144000" cy="1754326"/>
          </a:xfrm>
          <a:prstGeom prst="rect">
            <a:avLst/>
          </a:prstGeom>
          <a:noFill/>
        </p:spPr>
        <p:txBody>
          <a:bodyPr wrap="square" rtlCol="0">
            <a:spAutoFit/>
          </a:bodyPr>
          <a:lstStyle/>
          <a:p>
            <a:pPr algn="ctr"/>
            <a:r>
              <a:rPr lang="en-US" dirty="0" smtClean="0"/>
              <a:t>Li </a:t>
            </a:r>
            <a:r>
              <a:rPr lang="en-US" dirty="0" err="1" smtClean="0"/>
              <a:t>qiu</a:t>
            </a:r>
            <a:r>
              <a:rPr lang="en-US" dirty="0" smtClean="0"/>
              <a:t> (</a:t>
            </a:r>
            <a:r>
              <a:rPr lang="zh-CN" altLang="en-US" dirty="0" smtClean="0"/>
              <a:t>李秋</a:t>
            </a:r>
            <a:r>
              <a:rPr lang="en-US" altLang="zh-CN" dirty="0" smtClean="0"/>
              <a:t>) + yesterday evening + get sick + </a:t>
            </a:r>
            <a:r>
              <a:rPr lang="zh-CN" altLang="en-US" dirty="0" smtClean="0"/>
              <a:t>了。</a:t>
            </a:r>
            <a:endParaRPr lang="en-US" altLang="zh-CN" dirty="0" smtClean="0"/>
          </a:p>
          <a:p>
            <a:pPr algn="ctr"/>
            <a:r>
              <a:rPr lang="en-US" dirty="0" smtClean="0"/>
              <a:t>She </a:t>
            </a:r>
            <a:r>
              <a:rPr lang="en-US" altLang="zh-CN" dirty="0" smtClean="0"/>
              <a:t>+ cough +</a:t>
            </a:r>
            <a:r>
              <a:rPr lang="en-US" dirty="0" smtClean="0"/>
              <a:t> </a:t>
            </a:r>
            <a:r>
              <a:rPr lang="zh-CN" altLang="en-US" dirty="0" smtClean="0"/>
              <a:t>还</a:t>
            </a:r>
            <a:r>
              <a:rPr lang="en-US" dirty="0" smtClean="0"/>
              <a:t> + have a sore throat. </a:t>
            </a:r>
          </a:p>
          <a:p>
            <a:pPr algn="ctr"/>
            <a:r>
              <a:rPr lang="en-US" dirty="0" smtClean="0"/>
              <a:t>We + today + morning + take her to the hospital </a:t>
            </a:r>
            <a:r>
              <a:rPr lang="zh-CN" altLang="en-US" dirty="0" smtClean="0"/>
              <a:t>带她去看病</a:t>
            </a:r>
            <a:r>
              <a:rPr lang="en-US" altLang="zh-CN" dirty="0" smtClean="0"/>
              <a:t> + </a:t>
            </a:r>
            <a:r>
              <a:rPr lang="zh-CN" altLang="en-US" dirty="0" smtClean="0"/>
              <a:t>了</a:t>
            </a:r>
            <a:r>
              <a:rPr lang="en-US" altLang="zh-CN" dirty="0" smtClean="0"/>
              <a:t>.</a:t>
            </a:r>
            <a:r>
              <a:rPr lang="en-US" dirty="0" smtClean="0"/>
              <a:t> </a:t>
            </a:r>
          </a:p>
          <a:p>
            <a:pPr algn="ctr"/>
            <a:r>
              <a:rPr lang="en-US" dirty="0" smtClean="0"/>
              <a:t>Her doctor </a:t>
            </a:r>
            <a:r>
              <a:rPr lang="en-US" altLang="zh-CN" dirty="0" smtClean="0"/>
              <a:t>+ </a:t>
            </a:r>
            <a:r>
              <a:rPr lang="zh-CN" altLang="en-US" dirty="0" smtClean="0"/>
              <a:t>叫</a:t>
            </a:r>
            <a:r>
              <a:rPr lang="en-US" altLang="zh-CN" dirty="0" smtClean="0"/>
              <a:t> + </a:t>
            </a:r>
            <a:r>
              <a:rPr lang="en-US" dirty="0" smtClean="0"/>
              <a:t>she + at home + rest + 3 days.                                         </a:t>
            </a:r>
          </a:p>
          <a:p>
            <a:pPr algn="ctr"/>
            <a:r>
              <a:rPr lang="en-US" dirty="0" smtClean="0"/>
              <a:t>Thank you </a:t>
            </a:r>
            <a:r>
              <a:rPr lang="zh-CN" altLang="en-US" dirty="0" smtClean="0"/>
              <a:t>谢谢您</a:t>
            </a:r>
            <a:endParaRPr lang="en-US" dirty="0" smtClean="0"/>
          </a:p>
          <a:p>
            <a:r>
              <a:rPr lang="en-US" dirty="0"/>
              <a:t> </a:t>
            </a:r>
            <a:r>
              <a:rPr lang="en-US" dirty="0" smtClean="0"/>
              <a:t>                                                      March 5</a:t>
            </a:r>
            <a:r>
              <a:rPr lang="en-US" baseline="30000" dirty="0" smtClean="0"/>
              <a:t>th</a:t>
            </a:r>
            <a:r>
              <a:rPr lang="en-US" dirty="0" smtClean="0"/>
              <a:t> 2013</a:t>
            </a:r>
            <a:r>
              <a:rPr lang="en-US" altLang="zh-CN" dirty="0" smtClean="0"/>
              <a:t>=2013</a:t>
            </a:r>
            <a:r>
              <a:rPr lang="zh-CN" altLang="en-US" dirty="0" smtClean="0"/>
              <a:t>年</a:t>
            </a:r>
            <a:r>
              <a:rPr lang="en-US" altLang="zh-CN" dirty="0" smtClean="0"/>
              <a:t>3</a:t>
            </a:r>
            <a:r>
              <a:rPr lang="zh-CN" altLang="en-US" dirty="0" smtClean="0"/>
              <a:t>月</a:t>
            </a:r>
            <a:r>
              <a:rPr lang="en-US" altLang="zh-CN" dirty="0" smtClean="0"/>
              <a:t>5</a:t>
            </a:r>
            <a:r>
              <a:rPr lang="zh-CN" altLang="en-US" dirty="0" smtClean="0"/>
              <a:t>日</a:t>
            </a:r>
            <a:endParaRPr lang="en-US" dirty="0"/>
          </a:p>
        </p:txBody>
      </p:sp>
      <p:sp>
        <p:nvSpPr>
          <p:cNvPr id="2" name="TextBox 1"/>
          <p:cNvSpPr txBox="1"/>
          <p:nvPr/>
        </p:nvSpPr>
        <p:spPr>
          <a:xfrm>
            <a:off x="3695877" y="394900"/>
            <a:ext cx="1371600" cy="461665"/>
          </a:xfrm>
          <a:prstGeom prst="rect">
            <a:avLst/>
          </a:prstGeom>
          <a:noFill/>
        </p:spPr>
        <p:txBody>
          <a:bodyPr wrap="square" rtlCol="0">
            <a:spAutoFit/>
          </a:bodyPr>
          <a:lstStyle/>
          <a:p>
            <a:r>
              <a:rPr lang="zh-CN" altLang="en-US" sz="2400" dirty="0" smtClean="0">
                <a:solidFill>
                  <a:srgbClr val="FF0000"/>
                </a:solidFill>
              </a:rPr>
              <a:t>假条</a:t>
            </a:r>
            <a:endParaRPr lang="en-US" sz="2400" dirty="0">
              <a:solidFill>
                <a:srgbClr val="FF0000"/>
              </a:solidFill>
            </a:endParaRPr>
          </a:p>
        </p:txBody>
      </p:sp>
    </p:spTree>
    <p:extLst>
      <p:ext uri="{BB962C8B-B14F-4D97-AF65-F5344CB8AC3E}">
        <p14:creationId xmlns="" xmlns:p14="http://schemas.microsoft.com/office/powerpoint/2010/main" val="3074991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1703</Words>
  <Application>Microsoft Office PowerPoint</Application>
  <PresentationFormat>On-screen Show (4:3)</PresentationFormat>
  <Paragraphs>264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Emory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红色- 3 sentences to describe 大龙’s family. You have to use 妈妈，爸爸，姐姐 If you want to use other family members, you have to say 没有    </dc:title>
  <dc:creator>Amy Feng</dc:creator>
  <cp:lastModifiedBy>Amy Feng</cp:lastModifiedBy>
  <cp:revision>33</cp:revision>
  <cp:lastPrinted>2015-09-17T13:50:54Z</cp:lastPrinted>
  <dcterms:created xsi:type="dcterms:W3CDTF">2015-09-13T14:58:45Z</dcterms:created>
  <dcterms:modified xsi:type="dcterms:W3CDTF">2015-09-20T04:25:10Z</dcterms:modified>
</cp:coreProperties>
</file>