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60" r:id="rId3"/>
    <p:sldId id="278" r:id="rId4"/>
    <p:sldId id="279" r:id="rId5"/>
    <p:sldId id="270" r:id="rId6"/>
    <p:sldId id="280" r:id="rId7"/>
    <p:sldId id="271" r:id="rId8"/>
    <p:sldId id="281" r:id="rId9"/>
    <p:sldId id="285" r:id="rId10"/>
    <p:sldId id="282" r:id="rId11"/>
    <p:sldId id="283" r:id="rId12"/>
    <p:sldId id="28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B823E-A1B0-4B9C-B699-C80D58134E5F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A325-39D0-4F56-A83F-A518CADD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822AB-D11E-4265-B1A1-4D0F115A8369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jpeg"/><Relationship Id="rId2" Type="http://schemas.openxmlformats.org/officeDocument/2006/relationships/tags" Target="../tags/tag3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0"/>
            <a:ext cx="4114800" cy="5598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4038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</a:t>
            </a:r>
          </a:p>
          <a:p>
            <a:endParaRPr lang="en-US" dirty="0"/>
          </a:p>
          <a:p>
            <a:r>
              <a:rPr lang="en-US" dirty="0" smtClean="0"/>
              <a:t>Match the colors with the words:</a:t>
            </a:r>
          </a:p>
          <a:p>
            <a:endParaRPr lang="en-US" sz="4400" dirty="0"/>
          </a:p>
          <a:p>
            <a:pPr marL="342900" indent="-342900">
              <a:buAutoNum type="arabicPeriod"/>
            </a:pPr>
            <a:r>
              <a:rPr lang="zh-CN" altLang="en-US" sz="4400" dirty="0" smtClean="0"/>
              <a:t>红色</a:t>
            </a:r>
            <a:endParaRPr lang="en-US" altLang="zh-CN" sz="4400" dirty="0" smtClean="0"/>
          </a:p>
          <a:p>
            <a:pPr marL="342900" indent="-342900">
              <a:buAutoNum type="arabicPeriod"/>
            </a:pPr>
            <a:r>
              <a:rPr lang="zh-CN" altLang="en-US" sz="4400" dirty="0"/>
              <a:t>黄</a:t>
            </a:r>
            <a:r>
              <a:rPr lang="zh-CN" altLang="en-US" sz="4400" dirty="0" smtClean="0"/>
              <a:t>色</a:t>
            </a:r>
            <a:endParaRPr lang="en-US" altLang="zh-CN" sz="4400" dirty="0" smtClean="0"/>
          </a:p>
          <a:p>
            <a:pPr marL="342900" indent="-342900">
              <a:buAutoNum type="arabicPeriod"/>
            </a:pPr>
            <a:r>
              <a:rPr lang="zh-CN" altLang="en-US" sz="4400" dirty="0" smtClean="0"/>
              <a:t>黑色</a:t>
            </a:r>
            <a:endParaRPr lang="en-US" altLang="zh-CN" sz="4400" dirty="0" smtClean="0"/>
          </a:p>
          <a:p>
            <a:pPr marL="342900" indent="-342900">
              <a:buAutoNum type="arabicPeriod"/>
            </a:pPr>
            <a:r>
              <a:rPr lang="zh-CN" altLang="en-US" sz="4400" dirty="0"/>
              <a:t>蓝</a:t>
            </a:r>
            <a:r>
              <a:rPr lang="zh-CN" altLang="en-US" sz="4400" dirty="0" smtClean="0"/>
              <a:t>色</a:t>
            </a:r>
            <a:endParaRPr lang="en-US" altLang="zh-CN" sz="4400" dirty="0" smtClean="0"/>
          </a:p>
          <a:p>
            <a:pPr marL="342900" indent="-342900">
              <a:buAutoNum type="arabicPeriod"/>
            </a:pPr>
            <a:r>
              <a:rPr lang="zh-CN" altLang="en-US" sz="4400" dirty="0"/>
              <a:t>橙</a:t>
            </a:r>
            <a:r>
              <a:rPr lang="zh-CN" altLang="en-US" sz="4400" dirty="0" smtClean="0"/>
              <a:t>色</a:t>
            </a:r>
            <a:endParaRPr lang="en-US" altLang="zh-CN" sz="4400" dirty="0" smtClean="0"/>
          </a:p>
          <a:p>
            <a:pPr marL="342900" indent="-342900">
              <a:buAutoNum type="arabicPeriod"/>
            </a:pPr>
            <a:r>
              <a:rPr lang="zh-CN" altLang="en-US" sz="4400" dirty="0"/>
              <a:t>粉色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23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048000"/>
            <a:ext cx="6400800" cy="45720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A</a:t>
            </a:r>
            <a:r>
              <a:rPr lang="zh-CN" altLang="en-US" dirty="0" smtClean="0">
                <a:solidFill>
                  <a:schemeClr val="tx1"/>
                </a:solidFill>
              </a:rPr>
              <a:t>：你叫什么名字？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B</a:t>
            </a:r>
            <a:r>
              <a:rPr lang="zh-CN" altLang="en-US" dirty="0" smtClean="0">
                <a:solidFill>
                  <a:schemeClr val="tx1"/>
                </a:solidFill>
              </a:rPr>
              <a:t>：我叫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A</a:t>
            </a:r>
            <a:r>
              <a:rPr lang="zh-CN" altLang="en-US" dirty="0" smtClean="0">
                <a:solidFill>
                  <a:schemeClr val="tx1"/>
                </a:solidFill>
              </a:rPr>
              <a:t>：你喜欢什么颜色？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B</a:t>
            </a:r>
            <a:r>
              <a:rPr lang="zh-CN" altLang="en-US" dirty="0" smtClean="0">
                <a:solidFill>
                  <a:schemeClr val="tx1"/>
                </a:solidFill>
              </a:rPr>
              <a:t>：我喜欢</a:t>
            </a:r>
            <a:r>
              <a:rPr lang="en-US" altLang="zh-CN" dirty="0" smtClean="0">
                <a:solidFill>
                  <a:schemeClr val="tx1"/>
                </a:solidFill>
              </a:rPr>
              <a:t>…,</a:t>
            </a:r>
            <a:r>
              <a:rPr lang="zh-CN" altLang="en-US" dirty="0" smtClean="0">
                <a:solidFill>
                  <a:schemeClr val="tx1"/>
                </a:solidFill>
              </a:rPr>
              <a:t>你呢？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en-US" altLang="zh-CN" dirty="0" smtClean="0">
                <a:solidFill>
                  <a:schemeClr val="tx1"/>
                </a:solidFill>
              </a:rPr>
              <a:t>:   </a:t>
            </a:r>
            <a:r>
              <a:rPr lang="zh-CN" altLang="en-US" dirty="0" smtClean="0">
                <a:solidFill>
                  <a:schemeClr val="tx1"/>
                </a:solidFill>
              </a:rPr>
              <a:t>我也喜欢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 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You will be assigned a partner, you and your partner will practice the conversation, MEMORIZE it and present it to Ms. Feng in 20 minutes.</a:t>
            </a:r>
          </a:p>
          <a:p>
            <a:endParaRPr lang="en-US" dirty="0"/>
          </a:p>
          <a:p>
            <a:r>
              <a:rPr lang="en-US" dirty="0" smtClean="0"/>
              <a:t>Here is a </a:t>
            </a:r>
            <a:r>
              <a:rPr lang="en-US" b="1" dirty="0" smtClean="0">
                <a:solidFill>
                  <a:srgbClr val="FF0000"/>
                </a:solidFill>
              </a:rPr>
              <a:t>QUIZLET (01/21 TASK 2) </a:t>
            </a:r>
            <a:r>
              <a:rPr lang="en-US" dirty="0" smtClean="0"/>
              <a:t>set that can help you with the pronunciation, for the colors, you can use the </a:t>
            </a:r>
            <a:r>
              <a:rPr lang="en-US" b="1" dirty="0" smtClean="0">
                <a:solidFill>
                  <a:srgbClr val="FF0000"/>
                </a:solidFill>
              </a:rPr>
              <a:t>QUIZLET (</a:t>
            </a:r>
            <a:r>
              <a:rPr lang="zh-CN" altLang="en-US" b="1" dirty="0" smtClean="0">
                <a:solidFill>
                  <a:srgbClr val="FF0000"/>
                </a:solidFill>
              </a:rPr>
              <a:t>颜色</a:t>
            </a:r>
            <a:r>
              <a:rPr lang="en-US" b="1" dirty="0" smtClean="0">
                <a:solidFill>
                  <a:srgbClr val="FF0000"/>
                </a:solidFill>
              </a:rPr>
              <a:t>colors)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feel free to use the </a:t>
            </a:r>
            <a:r>
              <a:rPr lang="en-US" b="1" dirty="0" smtClean="0">
                <a:solidFill>
                  <a:srgbClr val="FF0000"/>
                </a:solidFill>
              </a:rPr>
              <a:t>FLASHCARDS </a:t>
            </a:r>
            <a:r>
              <a:rPr lang="en-US" dirty="0" smtClean="0"/>
              <a:t>to play it and listen to it. If you are talking instead of practicing, it will cause you a BAD/FAILING grade.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6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554368" cy="21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" y="24984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46302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喜欢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5517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和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358684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 + everyday + walk + go to school.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725568" y="327552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 + </a:t>
            </a:r>
            <a:r>
              <a:rPr lang="zh-CN" altLang="en-US" sz="1200" dirty="0" smtClean="0"/>
              <a:t>不 </a:t>
            </a:r>
            <a:r>
              <a:rPr lang="en-US" altLang="zh-CN" sz="1200" dirty="0" smtClean="0"/>
              <a:t>+ eat breakfast.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95088" y="1400288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现在 </a:t>
            </a:r>
            <a:r>
              <a:rPr lang="en-US" altLang="zh-CN" sz="1200" dirty="0" smtClean="0"/>
              <a:t>3: 15.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050964"/>
            <a:ext cx="91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4 (LAST TIME’s paper, if you lost it, here it is: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384" y="2354918"/>
            <a:ext cx="7465131" cy="437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733800" y="2405943"/>
            <a:ext cx="2597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Change all the </a:t>
            </a:r>
            <a:r>
              <a:rPr lang="zh-CN" altLang="en-US" b="1" u="sng" dirty="0" smtClean="0">
                <a:solidFill>
                  <a:srgbClr val="FF0000"/>
                </a:solidFill>
              </a:rPr>
              <a:t>你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to </a:t>
            </a:r>
            <a:r>
              <a:rPr lang="zh-CN" altLang="en-US" b="1" u="sng" dirty="0" smtClean="0">
                <a:solidFill>
                  <a:srgbClr val="FF0000"/>
                </a:solidFill>
              </a:rPr>
              <a:t>我。</a:t>
            </a:r>
            <a:endParaRPr lang="en-US" altLang="zh-CN" b="1" u="sng" dirty="0" smtClean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32961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en-US" sz="1600" dirty="0" smtClean="0"/>
              <a:t>Yes: take out </a:t>
            </a:r>
            <a:r>
              <a:rPr lang="zh-CN" altLang="en-US" sz="1600" dirty="0" smtClean="0"/>
              <a:t>吗，</a:t>
            </a:r>
            <a:r>
              <a:rPr lang="en-US" altLang="zh-CN" sz="1600" dirty="0" smtClean="0"/>
              <a:t>keep everything else.</a:t>
            </a:r>
          </a:p>
          <a:p>
            <a:pPr marL="228600" indent="-228600"/>
            <a:r>
              <a:rPr lang="en-US" sz="1600" dirty="0" smtClean="0"/>
              <a:t>    No: Yes: take out </a:t>
            </a:r>
            <a:r>
              <a:rPr lang="zh-CN" altLang="en-US" sz="1600" dirty="0" smtClean="0"/>
              <a:t>吗，</a:t>
            </a:r>
            <a:r>
              <a:rPr lang="en-US" altLang="zh-CN" sz="1600" dirty="0" smtClean="0"/>
              <a:t>add </a:t>
            </a:r>
            <a:r>
              <a:rPr lang="zh-CN" altLang="en-US" sz="1600" dirty="0" smtClean="0"/>
              <a:t>不</a:t>
            </a:r>
            <a:r>
              <a:rPr lang="en-US" altLang="zh-CN" sz="1600" dirty="0" smtClean="0"/>
              <a:t> before </a:t>
            </a:r>
            <a:r>
              <a:rPr lang="zh-CN" altLang="en-US" sz="1600" dirty="0" smtClean="0"/>
              <a:t>喜欢，</a:t>
            </a:r>
            <a:endParaRPr lang="en-US" altLang="zh-CN" sz="1600" dirty="0" smtClean="0"/>
          </a:p>
          <a:p>
            <a:pPr marL="228600" indent="-228600"/>
            <a:r>
              <a:rPr lang="en-US" altLang="zh-CN" sz="1600" dirty="0" smtClean="0"/>
              <a:t>    keep everything else.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0" y="47627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 startAt="2"/>
            </a:pPr>
            <a:r>
              <a:rPr lang="en-US" altLang="zh-CN" sz="1600" dirty="0" smtClean="0"/>
              <a:t>Chang </a:t>
            </a:r>
            <a:r>
              <a:rPr lang="zh-CN" altLang="en-US" sz="1600" dirty="0" smtClean="0"/>
              <a:t>什么颜色</a:t>
            </a:r>
            <a:r>
              <a:rPr lang="en-US" altLang="zh-CN" sz="1600" dirty="0" smtClean="0"/>
              <a:t> to the actual color(s) you like, add 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 in between last 2 colors.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1000" y="61458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/>
            <a:r>
              <a:rPr lang="en-US" altLang="zh-CN" sz="1600" dirty="0" smtClean="0"/>
              <a:t>3. Chang </a:t>
            </a:r>
            <a:r>
              <a:rPr lang="zh-CN" altLang="en-US" sz="1600" dirty="0" smtClean="0"/>
              <a:t>什么颜色</a:t>
            </a:r>
            <a:r>
              <a:rPr lang="en-US" altLang="zh-CN" sz="1600" dirty="0" smtClean="0"/>
              <a:t> to the actual color(s) your dad likes, add 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 in between last 2 colors.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33723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/>
            <a:r>
              <a:rPr lang="en-US" altLang="zh-CN" sz="1600" dirty="0" smtClean="0"/>
              <a:t>4. Chang </a:t>
            </a:r>
            <a:r>
              <a:rPr lang="zh-CN" altLang="en-US" sz="1600" dirty="0" smtClean="0"/>
              <a:t>什么颜色</a:t>
            </a:r>
            <a:r>
              <a:rPr lang="en-US" altLang="zh-CN" sz="1600" dirty="0" smtClean="0"/>
              <a:t> to the actual color(s) your mom likes, add 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 in between last 2 colors.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10100" y="47627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/>
            <a:r>
              <a:rPr lang="en-US" sz="1600" dirty="0" smtClean="0"/>
              <a:t>5. Change </a:t>
            </a:r>
            <a:r>
              <a:rPr lang="zh-CN" altLang="en-US" sz="1600" dirty="0" smtClean="0"/>
              <a:t>怎么</a:t>
            </a:r>
            <a:r>
              <a:rPr lang="en-US" altLang="zh-CN" sz="1600" dirty="0" smtClean="0"/>
              <a:t> to drive/ride transportation, keep everything else.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76800" y="58410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1600" b="1" u="sng" dirty="0" smtClean="0"/>
          </a:p>
          <a:p>
            <a:pPr marL="228600" indent="-228600"/>
            <a:r>
              <a:rPr lang="en-US" sz="1600" dirty="0" smtClean="0"/>
              <a:t>6. Change </a:t>
            </a:r>
            <a:r>
              <a:rPr lang="zh-CN" altLang="en-US" sz="1600" dirty="0" smtClean="0"/>
              <a:t>几点</a:t>
            </a:r>
            <a:r>
              <a:rPr lang="en-US" altLang="zh-CN" sz="1600" dirty="0" smtClean="0"/>
              <a:t> to the time you go to bed, keep everything else.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Task </a:t>
            </a:r>
            <a:r>
              <a:rPr lang="en-US" sz="1600" b="1" dirty="0"/>
              <a:t>5</a:t>
            </a:r>
            <a:r>
              <a:rPr lang="en-US" sz="1600" b="1" smtClean="0"/>
              <a:t> </a:t>
            </a:r>
            <a:r>
              <a:rPr lang="en-US" sz="1600" b="1" dirty="0" smtClean="0"/>
              <a:t>QUIZLET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all the precious sets</a:t>
            </a:r>
          </a:p>
          <a:p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11/11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11/11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11 of 11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35354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NOTES: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MS. FENG WILL CHECK YOU QUIZLET COMPLETING NEXT FRIDAY. YOU WILL GET 1 HOMEWORK GRADE. MAKE SURE YOU FINISH EVERYTHING BY NEXT FRIDAY (01/29)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0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黄色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342322" y="2819399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红色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颜色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蓝色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绿色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黑色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0242" name="Picture 2" descr="C:\Users\Wang Desktop\AppData\Local\Microsoft\Windows\Temporary Internet Files\Content.IE5\3KZSVD20\red-appl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066800" cy="1066800"/>
          </a:xfrm>
          <a:prstGeom prst="rect">
            <a:avLst/>
          </a:prstGeom>
          <a:noFill/>
        </p:spPr>
      </p:pic>
      <p:pic>
        <p:nvPicPr>
          <p:cNvPr id="10243" name="Picture 3" descr="C:\Users\Wang Desktop\AppData\Local\Microsoft\Windows\Temporary Internet Files\Content.IE5\GPEMKDB3\intelmac-gree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67840" cy="1104900"/>
          </a:xfrm>
          <a:prstGeom prst="rect">
            <a:avLst/>
          </a:prstGeom>
          <a:noFill/>
        </p:spPr>
      </p:pic>
      <p:pic>
        <p:nvPicPr>
          <p:cNvPr id="10244" name="Picture 4" descr="C:\Users\Wang Desktop\AppData\Local\Microsoft\Windows\Temporary Internet Files\Content.IE5\OT8TI7ZX\solid-yellow-background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52400"/>
            <a:ext cx="762000" cy="838200"/>
          </a:xfrm>
          <a:prstGeom prst="rect">
            <a:avLst/>
          </a:prstGeom>
          <a:noFill/>
        </p:spPr>
      </p:pic>
      <p:pic>
        <p:nvPicPr>
          <p:cNvPr id="10245" name="Picture 5" descr="C:\Users\Wang Desktop\AppData\Local\Microsoft\Windows\Temporary Internet Files\Content.IE5\WS0FKFET\The-best-top-desktop-blue-wallpapers-blue-wallpaper-blue-background-hd-2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05000"/>
            <a:ext cx="1524000" cy="1143000"/>
          </a:xfrm>
          <a:prstGeom prst="rect">
            <a:avLst/>
          </a:prstGeom>
          <a:noFill/>
        </p:spPr>
      </p:pic>
      <p:pic>
        <p:nvPicPr>
          <p:cNvPr id="10246" name="Picture 6" descr="C:\Users\Wang Desktop\AppData\Local\Microsoft\Windows\Temporary Internet Files\Content.IE5\IUKDBZ2H\cetXv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828800"/>
            <a:ext cx="1897458" cy="1066800"/>
          </a:xfrm>
          <a:prstGeom prst="rect">
            <a:avLst/>
          </a:prstGeom>
          <a:noFill/>
        </p:spPr>
      </p:pic>
      <p:pic>
        <p:nvPicPr>
          <p:cNvPr id="10248" name="Picture 8" descr="C:\Users\Wang Desktop\AppData\Local\Microsoft\Windows\Temporary Internet Files\Content.IE5\1MRNIZGY\colors-2007101411303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0"/>
            <a:ext cx="1371600" cy="1028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0"/>
            <a:ext cx="4648200" cy="689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5400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You + like + what + color(s)?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85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1.What color(s) do you like?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75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 like orange, purple, brown and green.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Do you like gray?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No.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4267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4343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5.ye-too/also/either: after the subject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724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I don’t like gray either.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5105400"/>
            <a:ext cx="59436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" y="57150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095" name="Group 47"/>
          <p:cNvGraphicFramePr>
            <a:graphicFrameLocks noGrp="1"/>
          </p:cNvGraphicFramePr>
          <p:nvPr>
            <p:extLst/>
          </p:nvPr>
        </p:nvGraphicFramePr>
        <p:xfrm>
          <a:off x="1219200" y="2590800"/>
          <a:ext cx="6400800" cy="460857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99024"/>
                <a:gridCol w="3101776"/>
              </a:tblGrid>
              <a:tr h="213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Choose a person.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Make a sentence using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喜欢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to connect 2 and 3, like: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弟弟喜欢红色和绿色。</a:t>
                      </a:r>
                      <a:endParaRPr kumimoji="0" lang="en-US" alt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13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Choose a role, like: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弟弟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妹妹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Choose 2 colors the person is wearing, like: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红色和绿色</a:t>
                      </a:r>
                      <a:endParaRPr kumimoji="0" lang="en-US" alt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078" name="WordArt 30"/>
          <p:cNvSpPr>
            <a:spLocks noChangeArrowheads="1" noChangeShapeType="1" noTextEdit="1"/>
          </p:cNvSpPr>
          <p:nvPr/>
        </p:nvSpPr>
        <p:spPr bwMode="auto">
          <a:xfrm rot="5400000">
            <a:off x="3671887" y="3795713"/>
            <a:ext cx="39052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 rot="5400000">
            <a:off x="3680997" y="4700589"/>
            <a:ext cx="39052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080" name="WordArt 32"/>
          <p:cNvSpPr>
            <a:spLocks noChangeArrowheads="1" noChangeShapeType="1" noTextEdit="1"/>
          </p:cNvSpPr>
          <p:nvPr/>
        </p:nvSpPr>
        <p:spPr bwMode="auto">
          <a:xfrm rot="16200000">
            <a:off x="4967287" y="3795713"/>
            <a:ext cx="39052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081" name="WordArt 33"/>
          <p:cNvSpPr>
            <a:spLocks noChangeArrowheads="1" noChangeShapeType="1" noTextEdit="1"/>
          </p:cNvSpPr>
          <p:nvPr/>
        </p:nvSpPr>
        <p:spPr bwMode="auto">
          <a:xfrm rot="16200000">
            <a:off x="4967287" y="4710113"/>
            <a:ext cx="39052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528" y="144"/>
            <a:chExt cx="4416" cy="301"/>
          </a:xfrm>
        </p:grpSpPr>
        <p:graphicFrame>
          <p:nvGraphicFramePr>
            <p:cNvPr id="2105" name="Object 57"/>
            <p:cNvGraphicFramePr>
              <a:graphicFrameLocks noChangeAspect="1"/>
            </p:cNvGraphicFramePr>
            <p:nvPr/>
          </p:nvGraphicFramePr>
          <p:xfrm>
            <a:off x="528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0" name="Bitmap Image" r:id="rId5" imgW="5296639" imgH="2076740" progId="PBrush">
                    <p:embed/>
                  </p:oleObj>
                </mc:Choice>
                <mc:Fallback>
                  <p:oleObj name="Bitmap Image" r:id="rId5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6" name="Object 58"/>
            <p:cNvGraphicFramePr>
              <a:graphicFrameLocks noChangeAspect="1"/>
            </p:cNvGraphicFramePr>
            <p:nvPr/>
          </p:nvGraphicFramePr>
          <p:xfrm>
            <a:off x="1248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" name="Bitmap Image" r:id="rId7" imgW="5296639" imgH="2076740" progId="PBrush">
                    <p:embed/>
                  </p:oleObj>
                </mc:Choice>
                <mc:Fallback>
                  <p:oleObj name="Bitmap Image" r:id="rId7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7" name="Object 59"/>
            <p:cNvGraphicFramePr>
              <a:graphicFrameLocks noChangeAspect="1"/>
            </p:cNvGraphicFramePr>
            <p:nvPr/>
          </p:nvGraphicFramePr>
          <p:xfrm>
            <a:off x="2016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" name="Bitmap Image" r:id="rId8" imgW="5296639" imgH="2076740" progId="PBrush">
                    <p:embed/>
                  </p:oleObj>
                </mc:Choice>
                <mc:Fallback>
                  <p:oleObj name="Bitmap Image" r:id="rId8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8" name="Object 60"/>
            <p:cNvGraphicFramePr>
              <a:graphicFrameLocks noChangeAspect="1"/>
            </p:cNvGraphicFramePr>
            <p:nvPr/>
          </p:nvGraphicFramePr>
          <p:xfrm>
            <a:off x="2736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" name="Bitmap Image" r:id="rId9" imgW="5296639" imgH="2076740" progId="PBrush">
                    <p:embed/>
                  </p:oleObj>
                </mc:Choice>
                <mc:Fallback>
                  <p:oleObj name="Bitmap Image" r:id="rId9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9" name="Object 61"/>
            <p:cNvGraphicFramePr>
              <a:graphicFrameLocks noChangeAspect="1"/>
            </p:cNvGraphicFramePr>
            <p:nvPr/>
          </p:nvGraphicFramePr>
          <p:xfrm>
            <a:off x="3408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4" name="Bitmap Image" r:id="rId10" imgW="5296639" imgH="2076740" progId="PBrush">
                    <p:embed/>
                  </p:oleObj>
                </mc:Choice>
                <mc:Fallback>
                  <p:oleObj name="Bitmap Image" r:id="rId10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0" name="Object 62"/>
            <p:cNvGraphicFramePr>
              <a:graphicFrameLocks noChangeAspect="1"/>
            </p:cNvGraphicFramePr>
            <p:nvPr/>
          </p:nvGraphicFramePr>
          <p:xfrm>
            <a:off x="4176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5" name="Bitmap Image" r:id="rId11" imgW="5296639" imgH="2076740" progId="PBrush">
                    <p:embed/>
                  </p:oleObj>
                </mc:Choice>
                <mc:Fallback>
                  <p:oleObj name="Bitmap Image" r:id="rId11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itle 1"/>
          <p:cNvSpPr txBox="1">
            <a:spLocks/>
          </p:cNvSpPr>
          <p:nvPr/>
        </p:nvSpPr>
        <p:spPr>
          <a:xfrm>
            <a:off x="0" y="-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Task 1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Oral </a:t>
            </a:r>
            <a:r>
              <a:rPr lang="en-US" dirty="0" smtClean="0">
                <a:latin typeface="+mj-lt"/>
                <a:ea typeface="+mj-ea"/>
                <a:cs typeface="+mj-cs"/>
              </a:rPr>
              <a:t>activity: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Describe the pictures in Chinese.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4 rounds, </a:t>
            </a:r>
            <a:r>
              <a:rPr 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ou need to memorize your 4th sentence, and say it to Ms. Feng and get a quiz grade.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9" name="Picture 15" descr="http://images.clipartpanda.com/boy-20clip-20art-MTLxR8BTa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85800"/>
            <a:ext cx="1447800" cy="1809750"/>
          </a:xfrm>
          <a:prstGeom prst="rect">
            <a:avLst/>
          </a:prstGeom>
          <a:noFill/>
        </p:spPr>
      </p:pic>
      <p:pic>
        <p:nvPicPr>
          <p:cNvPr id="1041" name="Picture 17" descr="http://images.clipartpanda.com/boy-20clip-20art-RiAykqLLT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9800" y="685800"/>
            <a:ext cx="1235630" cy="1905000"/>
          </a:xfrm>
          <a:prstGeom prst="rect">
            <a:avLst/>
          </a:prstGeom>
          <a:noFill/>
        </p:spPr>
      </p:pic>
      <p:pic>
        <p:nvPicPr>
          <p:cNvPr id="1044" name="Picture 20" descr="C:\Users\Wang Desktop\Pictures\Picture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4800" y="609600"/>
            <a:ext cx="914400" cy="1845812"/>
          </a:xfrm>
          <a:prstGeom prst="rect">
            <a:avLst/>
          </a:prstGeom>
          <a:noFill/>
        </p:spPr>
      </p:pic>
      <p:pic>
        <p:nvPicPr>
          <p:cNvPr id="1046" name="Picture 22" descr="http://images.clipartpanda.com/clipart-girl-happy-girl-pink-h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0" y="609600"/>
            <a:ext cx="1219200" cy="1919111"/>
          </a:xfrm>
          <a:prstGeom prst="rect">
            <a:avLst/>
          </a:prstGeom>
          <a:noFill/>
        </p:spPr>
      </p:pic>
      <p:pic>
        <p:nvPicPr>
          <p:cNvPr id="1048" name="Picture 24" descr="http://images.clipartpanda.com/pupil-clipart-cartoon-happy-girl-and-boy-clipart-8285185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1800" y="609600"/>
            <a:ext cx="2133600" cy="195224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3276600"/>
            <a:ext cx="1905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have to take the Quiz before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2:45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69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12483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 2- Group activity: </a:t>
            </a:r>
          </a:p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Due:3:30</a:t>
            </a:r>
          </a:p>
          <a:p>
            <a:pPr algn="ctr"/>
            <a:r>
              <a:rPr lang="en-US" dirty="0" smtClean="0"/>
              <a:t>Name1:                                                                            Name:2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838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8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84" y="1219200"/>
            <a:ext cx="8515016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371600"/>
            <a:ext cx="806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Task 3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1295400"/>
            <a:ext cx="2597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Change all the </a:t>
            </a:r>
            <a:r>
              <a:rPr lang="zh-CN" altLang="en-US" b="1" u="sng" dirty="0" smtClean="0">
                <a:solidFill>
                  <a:srgbClr val="FF0000"/>
                </a:solidFill>
              </a:rPr>
              <a:t>你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to </a:t>
            </a:r>
            <a:r>
              <a:rPr lang="zh-CN" altLang="en-US" b="1" u="sng" dirty="0" smtClean="0">
                <a:solidFill>
                  <a:srgbClr val="FF0000"/>
                </a:solidFill>
              </a:rPr>
              <a:t>我。</a:t>
            </a:r>
            <a:endParaRPr lang="en-US" altLang="zh-CN" b="1" u="sng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Yes: take out </a:t>
            </a:r>
            <a:r>
              <a:rPr lang="zh-CN" altLang="en-US" dirty="0" smtClean="0"/>
              <a:t>吗，</a:t>
            </a:r>
            <a:r>
              <a:rPr lang="en-US" altLang="zh-CN" dirty="0" smtClean="0"/>
              <a:t>keep everything else.</a:t>
            </a:r>
          </a:p>
          <a:p>
            <a:pPr marL="228600" indent="-228600"/>
            <a:r>
              <a:rPr lang="en-US" dirty="0" smtClean="0"/>
              <a:t>    No: Yes: take out </a:t>
            </a:r>
            <a:r>
              <a:rPr lang="zh-CN" altLang="en-US" dirty="0" smtClean="0"/>
              <a:t>吗，</a:t>
            </a:r>
            <a:r>
              <a:rPr lang="en-US" altLang="zh-CN" dirty="0" smtClean="0"/>
              <a:t>add </a:t>
            </a:r>
            <a:r>
              <a:rPr lang="zh-CN" altLang="en-US" dirty="0" smtClean="0"/>
              <a:t>不</a:t>
            </a:r>
            <a:r>
              <a:rPr lang="en-US" altLang="zh-CN" dirty="0" smtClean="0"/>
              <a:t> before </a:t>
            </a:r>
            <a:r>
              <a:rPr lang="zh-CN" altLang="en-US" dirty="0" smtClean="0"/>
              <a:t>喜欢，</a:t>
            </a:r>
            <a:endParaRPr lang="en-US" altLang="zh-CN" dirty="0" smtClean="0"/>
          </a:p>
          <a:p>
            <a:pPr marL="228600" indent="-228600"/>
            <a:r>
              <a:rPr lang="en-US" altLang="zh-CN" dirty="0" smtClean="0"/>
              <a:t>    keep everything else.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 startAt="2"/>
            </a:pPr>
            <a:r>
              <a:rPr lang="en-US" altLang="zh-CN" dirty="0" smtClean="0"/>
              <a:t>Chang </a:t>
            </a:r>
            <a:r>
              <a:rPr lang="zh-CN" altLang="en-US" dirty="0" smtClean="0"/>
              <a:t>什么颜色</a:t>
            </a:r>
            <a:r>
              <a:rPr lang="en-US" altLang="zh-CN" dirty="0" smtClean="0"/>
              <a:t> to the actual color(s) you like, add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 in between last 2 colors.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/>
            <a:r>
              <a:rPr lang="en-US" altLang="zh-CN" dirty="0" smtClean="0"/>
              <a:t>3. Chang </a:t>
            </a:r>
            <a:r>
              <a:rPr lang="zh-CN" altLang="en-US" dirty="0" smtClean="0"/>
              <a:t>什么颜色</a:t>
            </a:r>
            <a:r>
              <a:rPr lang="en-US" altLang="zh-CN" dirty="0" smtClean="0"/>
              <a:t> to the actual color(s) your dad likes, add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 in between last 2 colors.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2362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/>
            <a:r>
              <a:rPr lang="en-US" altLang="zh-CN" dirty="0" smtClean="0"/>
              <a:t>4. Chang </a:t>
            </a:r>
            <a:r>
              <a:rPr lang="zh-CN" altLang="en-US" dirty="0" smtClean="0"/>
              <a:t>什么颜色</a:t>
            </a:r>
            <a:r>
              <a:rPr lang="en-US" altLang="zh-CN" dirty="0" smtClean="0"/>
              <a:t> to the actual color(s) your mom likes, add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 in between last 2 colors.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/>
            <a:r>
              <a:rPr lang="en-US" dirty="0" smtClean="0"/>
              <a:t>5. Change </a:t>
            </a:r>
            <a:r>
              <a:rPr lang="zh-CN" altLang="en-US" dirty="0" smtClean="0"/>
              <a:t>怎么</a:t>
            </a:r>
            <a:r>
              <a:rPr lang="en-US" altLang="zh-CN" dirty="0" smtClean="0"/>
              <a:t> to drive/ride transportation, keep everything else.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000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b="1" u="sng" dirty="0" smtClean="0"/>
          </a:p>
          <a:p>
            <a:pPr marL="228600" indent="-228600"/>
            <a:r>
              <a:rPr lang="en-US" dirty="0" smtClean="0"/>
              <a:t>6. Change </a:t>
            </a:r>
            <a:r>
              <a:rPr lang="zh-CN" altLang="en-US" dirty="0" smtClean="0"/>
              <a:t>几点</a:t>
            </a:r>
            <a:r>
              <a:rPr lang="en-US" altLang="zh-CN" dirty="0" smtClean="0"/>
              <a:t> to the time you go to bed, keep everything else.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</a:t>
            </a:r>
            <a:r>
              <a:rPr lang="en-US" sz="1600" b="1" dirty="0"/>
              <a:t>4</a:t>
            </a:r>
            <a:r>
              <a:rPr lang="en-US" sz="1600" b="1" dirty="0" smtClean="0"/>
              <a:t> </a:t>
            </a:r>
            <a:r>
              <a:rPr lang="en-US" sz="1600" b="1" smtClean="0"/>
              <a:t>QUIZLET </a:t>
            </a:r>
            <a:r>
              <a:rPr lang="en-US" sz="1600"/>
              <a:t>Review Vocab </a:t>
            </a:r>
            <a:r>
              <a:rPr lang="en-US" sz="1600" smtClean="0"/>
              <a:t>01/19 </a:t>
            </a:r>
            <a:r>
              <a:rPr lang="en-US" sz="1600"/>
              <a:t>&amp; </a:t>
            </a:r>
            <a:r>
              <a:rPr lang="en-US" sz="1600" smtClean="0"/>
              <a:t>01/20</a:t>
            </a:r>
          </a:p>
          <a:p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11/11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11/11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11 of 11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5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黄色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342322" y="2819399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红色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颜色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蓝色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绿色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黑色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0242" name="Picture 2" descr="C:\Users\Wang Desktop\AppData\Local\Microsoft\Windows\Temporary Internet Files\Content.IE5\3KZSVD20\red-appl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066800" cy="1066800"/>
          </a:xfrm>
          <a:prstGeom prst="rect">
            <a:avLst/>
          </a:prstGeom>
          <a:noFill/>
        </p:spPr>
      </p:pic>
      <p:pic>
        <p:nvPicPr>
          <p:cNvPr id="10243" name="Picture 3" descr="C:\Users\Wang Desktop\AppData\Local\Microsoft\Windows\Temporary Internet Files\Content.IE5\GPEMKDB3\intelmac-gree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67840" cy="1104900"/>
          </a:xfrm>
          <a:prstGeom prst="rect">
            <a:avLst/>
          </a:prstGeom>
          <a:noFill/>
        </p:spPr>
      </p:pic>
      <p:pic>
        <p:nvPicPr>
          <p:cNvPr id="10244" name="Picture 4" descr="C:\Users\Wang Desktop\AppData\Local\Microsoft\Windows\Temporary Internet Files\Content.IE5\OT8TI7ZX\solid-yellow-background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52400"/>
            <a:ext cx="762000" cy="838200"/>
          </a:xfrm>
          <a:prstGeom prst="rect">
            <a:avLst/>
          </a:prstGeom>
          <a:noFill/>
        </p:spPr>
      </p:pic>
      <p:pic>
        <p:nvPicPr>
          <p:cNvPr id="10245" name="Picture 5" descr="C:\Users\Wang Desktop\AppData\Local\Microsoft\Windows\Temporary Internet Files\Content.IE5\WS0FKFET\The-best-top-desktop-blue-wallpapers-blue-wallpaper-blue-background-hd-2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05000"/>
            <a:ext cx="1524000" cy="1143000"/>
          </a:xfrm>
          <a:prstGeom prst="rect">
            <a:avLst/>
          </a:prstGeom>
          <a:noFill/>
        </p:spPr>
      </p:pic>
      <p:pic>
        <p:nvPicPr>
          <p:cNvPr id="10246" name="Picture 6" descr="C:\Users\Wang Desktop\AppData\Local\Microsoft\Windows\Temporary Internet Files\Content.IE5\IUKDBZ2H\cetXv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828800"/>
            <a:ext cx="1897458" cy="1066800"/>
          </a:xfrm>
          <a:prstGeom prst="rect">
            <a:avLst/>
          </a:prstGeom>
          <a:noFill/>
        </p:spPr>
      </p:pic>
      <p:pic>
        <p:nvPicPr>
          <p:cNvPr id="10248" name="Picture 8" descr="C:\Users\Wang Desktop\AppData\Local\Microsoft\Windows\Temporary Internet Files\Content.IE5\1MRNIZGY\colors-2007101411303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0"/>
            <a:ext cx="1371600" cy="1028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14507"/>
            <a:ext cx="44100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</a:t>
            </a:r>
          </a:p>
          <a:p>
            <a:endParaRPr lang="en-US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49" y="-15240"/>
            <a:ext cx="685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814507"/>
            <a:ext cx="289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</a:t>
            </a:r>
            <a:r>
              <a:rPr lang="zh-CN" altLang="en-US" sz="3600" dirty="0" smtClean="0"/>
              <a:t>红色</a:t>
            </a:r>
            <a:endParaRPr lang="en-US" sz="3600" dirty="0" smtClean="0"/>
          </a:p>
          <a:p>
            <a:r>
              <a:rPr lang="en-US" sz="3600" dirty="0" smtClean="0"/>
              <a:t>B </a:t>
            </a:r>
            <a:r>
              <a:rPr lang="zh-CN" altLang="en-US" sz="3600" dirty="0" smtClean="0"/>
              <a:t>黄色</a:t>
            </a:r>
            <a:endParaRPr lang="en-US" sz="3600" dirty="0" smtClean="0"/>
          </a:p>
          <a:p>
            <a:r>
              <a:rPr lang="en-US" sz="3600" dirty="0" smtClean="0"/>
              <a:t>C </a:t>
            </a:r>
            <a:r>
              <a:rPr lang="zh-CN" altLang="en-US" sz="3600" dirty="0" smtClean="0"/>
              <a:t>白色</a:t>
            </a:r>
            <a:endParaRPr lang="en-US" sz="3600" dirty="0" smtClean="0"/>
          </a:p>
          <a:p>
            <a:r>
              <a:rPr lang="en-US" sz="3600" dirty="0" smtClean="0"/>
              <a:t>D </a:t>
            </a:r>
            <a:r>
              <a:rPr lang="zh-CN" altLang="en-US" sz="3600" dirty="0" smtClean="0"/>
              <a:t>灰色</a:t>
            </a:r>
            <a:endParaRPr lang="en-US" sz="3600" dirty="0" smtClean="0"/>
          </a:p>
          <a:p>
            <a:r>
              <a:rPr lang="en-US" sz="3600" dirty="0" smtClean="0"/>
              <a:t>E </a:t>
            </a:r>
            <a:r>
              <a:rPr lang="zh-CN" altLang="en-US" sz="3600" dirty="0" smtClean="0"/>
              <a:t>紫色</a:t>
            </a:r>
            <a:endParaRPr lang="en-US" sz="3600" dirty="0" smtClean="0"/>
          </a:p>
          <a:p>
            <a:r>
              <a:rPr lang="en-US" sz="3600" dirty="0" smtClean="0"/>
              <a:t>F </a:t>
            </a:r>
            <a:r>
              <a:rPr lang="zh-CN" altLang="en-US" sz="3600" dirty="0" smtClean="0"/>
              <a:t>粉色</a:t>
            </a:r>
            <a:endParaRPr lang="en-US" sz="3600" dirty="0" smtClean="0"/>
          </a:p>
          <a:p>
            <a:r>
              <a:rPr lang="en-US" sz="3600" dirty="0" smtClean="0"/>
              <a:t>G </a:t>
            </a:r>
            <a:r>
              <a:rPr lang="zh-CN" altLang="en-US" sz="3600" dirty="0" smtClean="0"/>
              <a:t>橙色</a:t>
            </a:r>
            <a:endParaRPr lang="en-US" sz="3600" dirty="0" smtClean="0"/>
          </a:p>
          <a:p>
            <a:r>
              <a:rPr lang="en-US" sz="3600" dirty="0" smtClean="0"/>
              <a:t>H </a:t>
            </a:r>
            <a:r>
              <a:rPr lang="zh-CN" altLang="en-US" sz="3600" dirty="0" smtClean="0"/>
              <a:t>绿色</a:t>
            </a:r>
            <a:endParaRPr lang="en-US" sz="3600" dirty="0" smtClean="0"/>
          </a:p>
          <a:p>
            <a:r>
              <a:rPr lang="en-US" sz="3600" dirty="0" smtClean="0"/>
              <a:t>I </a:t>
            </a:r>
            <a:r>
              <a:rPr lang="zh-CN" altLang="en-US" sz="3600" dirty="0" smtClean="0"/>
              <a:t>蓝色</a:t>
            </a:r>
            <a:endParaRPr lang="en-US" sz="3600" dirty="0" smtClean="0"/>
          </a:p>
          <a:p>
            <a:r>
              <a:rPr lang="en-US" sz="3600" dirty="0" smtClean="0"/>
              <a:t>J </a:t>
            </a:r>
            <a:r>
              <a:rPr lang="zh-CN" altLang="en-US" sz="3600" dirty="0" smtClean="0"/>
              <a:t>棕</a:t>
            </a:r>
            <a:r>
              <a:rPr lang="zh-CN" altLang="en-US" sz="3600" dirty="0"/>
              <a:t>色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1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724" y="645159"/>
            <a:ext cx="9819048" cy="635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write down pin yin for the colors, listen to the sentences and chose the matching colors.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4384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243839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663483" y="39624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396239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560206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3577883" y="551513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7287065" y="558026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43668" y="558026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914</Words>
  <Application>Microsoft Office PowerPoint</Application>
  <PresentationFormat>On-screen Show (4:3)</PresentationFormat>
  <Paragraphs>210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Impact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58</cp:revision>
  <dcterms:created xsi:type="dcterms:W3CDTF">2015-01-18T22:20:04Z</dcterms:created>
  <dcterms:modified xsi:type="dcterms:W3CDTF">2016-02-01T14:49:56Z</dcterms:modified>
</cp:coreProperties>
</file>