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ink/ink4.xml" ContentType="application/inkml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2.xml" ContentType="application/inkml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ink/ink3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ink/ink1.xml" ContentType="application/inkml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8" r:id="rId2"/>
    <p:sldId id="259" r:id="rId3"/>
    <p:sldId id="260" r:id="rId4"/>
    <p:sldId id="276" r:id="rId5"/>
    <p:sldId id="263" r:id="rId6"/>
    <p:sldId id="278" r:id="rId7"/>
    <p:sldId id="264" r:id="rId8"/>
    <p:sldId id="262" r:id="rId9"/>
    <p:sldId id="281" r:id="rId10"/>
    <p:sldId id="282" r:id="rId11"/>
    <p:sldId id="284" r:id="rId12"/>
    <p:sldId id="285" r:id="rId13"/>
    <p:sldId id="357" r:id="rId14"/>
    <p:sldId id="351" r:id="rId15"/>
    <p:sldId id="352" r:id="rId16"/>
    <p:sldId id="353" r:id="rId17"/>
    <p:sldId id="354" r:id="rId18"/>
    <p:sldId id="355" r:id="rId19"/>
    <p:sldId id="358" r:id="rId20"/>
    <p:sldId id="356" r:id="rId21"/>
    <p:sldId id="430" r:id="rId22"/>
    <p:sldId id="341" r:id="rId23"/>
    <p:sldId id="360" r:id="rId24"/>
    <p:sldId id="441" r:id="rId25"/>
    <p:sldId id="293" r:id="rId26"/>
    <p:sldId id="359" r:id="rId27"/>
    <p:sldId id="439" r:id="rId28"/>
    <p:sldId id="369" r:id="rId29"/>
    <p:sldId id="370" r:id="rId30"/>
    <p:sldId id="371" r:id="rId31"/>
    <p:sldId id="372" r:id="rId32"/>
    <p:sldId id="373" r:id="rId33"/>
    <p:sldId id="442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3" r:id="rId54"/>
    <p:sldId id="394" r:id="rId55"/>
    <p:sldId id="395" r:id="rId56"/>
    <p:sldId id="396" r:id="rId57"/>
    <p:sldId id="397" r:id="rId58"/>
    <p:sldId id="398" r:id="rId59"/>
    <p:sldId id="399" r:id="rId60"/>
    <p:sldId id="400" r:id="rId61"/>
    <p:sldId id="401" r:id="rId62"/>
    <p:sldId id="403" r:id="rId63"/>
    <p:sldId id="443" r:id="rId64"/>
    <p:sldId id="444" r:id="rId65"/>
    <p:sldId id="445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53" autoAdjust="0"/>
    <p:restoredTop sz="94660"/>
  </p:normalViewPr>
  <p:slideViewPr>
    <p:cSldViewPr>
      <p:cViewPr varScale="1">
        <p:scale>
          <a:sx n="110" d="100"/>
          <a:sy n="110" d="100"/>
        </p:scale>
        <p:origin x="-16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3-08-05T00:05:53.8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0 352,'0'0,"0"0,18 0,-18 0,17 0,1-17,0 17,-18-18,17 18,1 0,-18 0,0 0,17 0,-17-18,0 18,0 0,18 0,-18 0,18 0,-18-17,17 17,-17 0,18 0,-18-18,18 0,-1 18,-17 0,18 0,-18-17,17 17,1-18,0 18,-18-18,0 18,35 0,-35-16,17 16,-17-18,0 0,18 18,-18 0,0-17,0 17,0-18,18 18,-18 0,0-17,0-1,0 18,0-18,0 18,0-17,0-1,0 18,0-18,0 18,-18 0,18 0,-18 0,18 0,-17 0,17 0,-18 0,1 0,17 0,-18 0,18 0,-18 0,18 0,-17 0,17 0,0 0,0 0,-18 0,18 18,0 0,0-18,0 0,-17 0,17 17,0-17,0 0,-18 0,18 18,-18-18,18 18,0-18,0 17,0-17,0 18,0-18,0 17,-17-17,17 18,0-18,0 0,0 18,0-18,0 0,0 16,0-16,0 0,0 0,0 18,17-18,-17 18,0-18,18 0,-18 17,0-17,0 0,18 0,-18 0,17 0,-17 0,18 0,-1 0,-17 0,18 0,-18 0,18 0,-1 0,-17 0,0 0,18 0,-18 0,0 0,17 0,-17 0,0 0,18 0,0-17,-18 17,0-18,17 18,-17 0,0 0,18 0,-18-18,17 18,-17 0,18 0,-18-16,0 16,0 0,18 0,-18-18,0 18,0-18,17 18,1 0,-18 0,0 0,0-17,17 17,-17 0,0 0,0-18,18 18,-18 0,0-17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5-08-12T18:33:43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9956 4507,'0'0,"0"0,0 0,0 0,0-39,0 39,0-39,0 0,0 39,0-40,0 40,0-39,-39 39,39-39,0 39,0-39,0 39,0-39,0 39,0-40,-39 40,39-39,0 39,0-39,-40 39,40 0,0-39</inkml:trace>
  <inkml:trace contextRef="#ctx0" brushRef="#br0" timeOffset="2714.4696">10034 4625,'0'0,"40"0,-40 0,0 0,0 0,0-39,39 39,-39-40,39 40,-39 0,0-39,39 39,-39 0,0 0,39 0,-39-39,0 39,40 0,-1 0,-39-39,0 39,39 0,-39-39,0 39,0 0,39 0,-39-40,39 40,-39 0,0-39,40 39,-40-39,0 39,0 0,39 0,-39-39,0 39,39 0,0-39,-39 39,0 0,39 0</inkml:trace>
  <inkml:trace contextRef="#ctx0" brushRef="#br0" timeOffset="21185.3432">16228 4154,'0'0,"0"0,0 40,0-1,0-39,0 39,0-39,39 39,-39 0,0-39,0 40,0-40,0 39,0-39,0 39,39-39,-39 0,0 39,39-39,-39 0,39 0,-39 39,0-39</inkml:trace>
  <inkml:trace contextRef="#ctx0" brushRef="#br0" timeOffset="40436.2368">22774 4194,'0'0,"39"39,-39 0,78 0,-39 0,1 1,-1-1,0 0,39 79,-38-118,-40 0,0 39,39-39,-39 0,39 0,-39 0,0 0,78-79,-78 40,79 0,-40-39,0 38,40-38,-1 39,-78 0,0 39,0-40,39 40</inkml:trace>
  <inkml:trace contextRef="#ctx0" brushRef="#br0" timeOffset="72307.854">10230 7604,'0'0,"-39"0,0 0,39-39,0 39,0 0,0-40,-39 40,39 0,0 0,0-39,-39 39,39 0,0-39,0 0,0 39,-79 0,79-39,0 39,0 0,0-40,-39 40,39-39,0 39,0 0,-39 0,39-39,-39 39,39 0,0 0,-40-39,40 39,0 0,-39 0</inkml:trace>
  <inkml:trace contextRef="#ctx0" brushRef="#br0" timeOffset="78735.2187">16894 7408,'0'0,"0"0,0-39,0 39,0 0,0-40,0 40,0-39,0 0,-39 39,39 0,0-39,0 39,0 0,0-39,0 39,0-40,-39 40,39-39,0 39,0 0,0-39,0 39,0 0,0 0</inkml:trace>
  <inkml:trace contextRef="#ctx0" brushRef="#br0" timeOffset="79889.6484">16933 7447,'0'0,"0"-39,39 39,1-39,-40 39,39 0,-39-40,0 40,0 0,39 0,-39-39,0 39,39-39,0 39,-39 0,40 0,-40 0,0-39,39 39,0 0</inkml:trace>
  <inkml:trace contextRef="#ctx0" brushRef="#br0" timeOffset="82151.7064">23087 7486,'0'0,"0"0,39 0,-39 0,40 0,-1 0,0 0,-39 0,39 0,-39 0,39 0,1 0,-40 0,39 0,-39 0,39 0,-39 0,39 0,0 0,-39 0,40 0,-40 0,39 0</inkml:trace>
  <inkml:trace contextRef="#ctx0" brushRef="#br0" timeOffset="85490.192">2587 10740,'0'0,"0"0,0 0,0 39,39-39,-39 0,0 39,39-39,1 0,-40 39,0-39,0 0,39 0,-39 0,0 39,0-39,39 0,-39 40,0-40,39 0,-39-40,39 40,-39 0,39-39,-39 39,0-39,40 39,-1-39,-39 39,0 0,39-39,-39 39,0 0,0-40,39 40,-39-39</inkml:trace>
  <inkml:trace contextRef="#ctx0" brushRef="#br0" timeOffset="94117.2127">9956 10857,'0'0,"0"0,0 0,0 0,39 0,-39-39,0 39,39 0,-39 0,40-39,-1 39,-39 0,0 0,0-39,39 39,-39 0,39 0,-39-40,0 40,39 0,-39-39,40 39,-40-39,0 39,39 0,-39-39,0 39</inkml:trace>
  <inkml:trace contextRef="#ctx0" brushRef="#br0" timeOffset="101901.8127">16345 10740,'0'0,"0"-40,0 40,0-39,-39 39,39 0,-39 0,39-39,-39 0,39 39,-40 0,40-39,0 39,0 0,-39-40,0 40,39 0,0 0,-39-39,39 39,-39-39,39 39,0-39,-40 39,40 0,-39 0,39-39,0 39,0-40,-39 40,39-39,0 39,0 0</inkml:trace>
  <inkml:trace contextRef="#ctx0" brushRef="#br0" timeOffset="109296.4024">23597 10779,'0'0,"0"0,39-39,-39-1,39 40,-39 0,39-39,-39 39,0 0,40 0,-40-39,0 39,39 0,-39-39,0 39,39 0,0-39,-39 39,0 0,39 0,-39 0,0-40</inkml:trace>
  <inkml:trace contextRef="#ctx0" brushRef="#br0" timeOffset="128079.284">3371 13993,'0'0,"39"0,0-39,-39 0,0 39,39 0,-39 0,0 0,0-40,40 40,-40 0,39 0,-39 0,0-39,0 39,0-39,39 39,-39 0,39 0,-39 0,0-39,39 39,1 0,-40-39</inkml:trace>
  <inkml:trace contextRef="#ctx0" brushRef="#br0" timeOffset="139280.3712">9211 13875,'0'0,"-39"0,39-39,0 39,0-39,-39 39,0 0,39-78,0 78,0-40,-39 40,39 0,0-78,-40 78,40-39,-39 39,39-39,0 39,0-40</inkml:trace>
  <inkml:trace contextRef="#ctx0" brushRef="#br0" timeOffset="140497.2024">9211 13797,'39'-39,"1"39,-40-39,39 39,-39 0,39-40,0 1,-39 0,39 39,-39 0,79-78,-79 38,39 1,0 39,-39-39,0 39,39 0,-39-39,0 39,0-39,40 39,-1 0,-39 0,0 0,0-40,39 40</inkml:trace>
  <inkml:trace contextRef="#ctx0" brushRef="#br0" timeOffset="142681.2584">16384 13405,'0'0,"0"39,0-39,0 39,0-39,0 40,40-40,-40 39,0 0,39-39,-39 39,0-39,0 39,39-39,-39 40,0-40,0 39,0-39,0 0,0 39,0-39,0 39,0 0,39-39,-39-39,39 39,1-39,-1 39,0-39,-39 0,39 39,-39-40,39 1,-39 0,40 39,-1-39,-39 39,0 0,39 0,-39-39,0 39,0 0</inkml:trace>
  <inkml:trace contextRef="#ctx0" brushRef="#br0" timeOffset="144381.702">23126 13719,'0'0,"0"0,0 0,40 0,-1 0,-39 0,39 0,-39-79,39 79,0 0,-39-39,40 39,-40-39,39 0,-39 39,39-40,-39 40,0 0,39 0,-39-39,0 0,39 39,-39 0,40 0,-40-39</inkml:trace>
  <inkml:trace contextRef="#ctx0" brushRef="#br0" timeOffset="161776.148">3371 7839,'0'0,"-39"0,39 0,-40-39,1 0,39 39,0 0,0-40,-39 40,0 0,39-39,0 0,-39 39,39 0,0 0,-40 0,40-39,0 39,0 0,-39 0</inkml:trace>
  <inkml:trace contextRef="#ctx0" brushRef="#br0" timeOffset="162821.3748">3332 7839,'0'0,"0"0,39-39,-39 39,0 0,39-39,0 39,-39 0,39-40,-39 40,40 0,-1 0,-39 0,39 0,-39 0,0-39,39 39,-39-39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936.20001" units="1/cm"/>
          <inkml:channelProperty channel="Y" name="resolution" value="1724.57898" units="1/cm"/>
        </inkml:channelProperties>
      </inkml:inkSource>
      <inkml:timestamp xml:id="ts0" timeString="2015-08-12T18:42:18.5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21537 15710,'-10'-2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936.20001" units="1/cm"/>
          <inkml:channelProperty channel="Y" name="resolution" value="1724.57898" units="1/cm"/>
        </inkml:channelProperties>
      </inkml:inkSource>
      <inkml:timestamp xml:id="ts0" timeString="2015-08-12T18:52:09.26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1" timeString="2015-08-12T18:52:31.979"/>
    </inkml:context>
  </inkml:definitions>
  <inkml:trace contextRef="#ctx0" brushRef="#br0">1702 6142,'7'0,"-4"-4,-3 4,0 0,0 0,0 0,0 0,0 0,0 0,0 0,0 0,0 0,0 0,0 0,0 0,0 0,0 0,0 0,0 0,0 0,0 0,3-3,-3 3,0 0,0 0,0 0,0 0,0 0,0 0,0 0,0 0,0 0,0 0,0 0,0 0,0 0,0 0,0 0,0 0,0 0,15 2,-15-2,0 0,0 0,0 0,0 0,0 0,0 0,0 0,0 0,0 0,0 0,0 0,0 0,0 0,0 0,0 0,0 0,10 0,-10 0,0 0,0 0,0 0,0 0,0 0,0 0,0 0,0 0,0 0,0 0,0 0,0 0,0 0,0 0,18-5,-18 5,0 0,0 0,0 0,0 0,0 0,0 0,0 0,0 0,0 0,0 0,0 0,0 0,0 0,0 0,0 0,0 0,0 0,0 0,0 0,0 0,0 0,0 0,0 0,0 0,0 0,0 0,11-3,-11 3,0 0,0 0,0 0,0 0,0 0,0 0,0 0,0 0,0 0,0 0,0 0,0 0,0 0,0 0,0 0,0 0,0 0,0 0,0 0,0 0,0 0,0 0,0 0,0 0,0 0,15 0,-15 0,0 0,0 0,0 0,0 0,0 0,0 0,0 0,0 0,0 0,0 0,0 0,0 0,0 0,0 0,0 0,0 0,0 0,0 0,0 0,0 0,13 0,-13 0,0 0,0 0,0 0,0 0,0 0,0 0,0 0,0 0,0 0,0 0,0 0,0 0,0 0,0 0,0 0,0 0,0 0,0 0,0 0,0 0,0 0,0 0,0 0,8 0,-8 0,0 0,0 0,0 0,0 0,0 0,0 0,0 0,0 0,0 0,0 0,0 0,0 0,0 0,0 0,0 0,0 0,0 0,0 0,0 0,0 0,0 0,0 0,10 0,-10 0,0 0,0 0,0 0,0 0,0 0,0 0,0 0,0 0,0 0,0 0,0 0,0 0,0 0,0 0,0 0,0 0,0 0,0 0,0 0,0 0,0 0,0 4,0-4,0 0,5-7,-5 7,0 0,0 0,0 0,0 0,0 0,0 0,0 0,0 0,0 0,0 0,0 0,0 0,0 0,0 0,0 0,0 0,0 0,0 0,0 0,3 0,-3 0,0 0,0 0,0 0,0 0,0 0,0 0,0 0,0 0,0 0,0 0,0 0,0 0,0 0,0 0,0 0,0 0,0 0,0 0,-3 0,3 0,0 0,0 0,0 0,0 0,0 0,0 0,0 0,0 0,0 0,0 0,0 0,0 0,0 0,0 0,0 0,0 0,0 0,-5-8,5 8,0 0,0 0,0 0,0 0,0 0,0 0,0 0,0 0,0 0,0 0,0 0,0 0,0 0,-10-10,10 10,0 0,0 0,0 0,0 0,0 0,0 0,0 0,0 0,0 0,0 0,0 0,0 0,0 0,0 0,0 0,-13-7,13 7,0 0,0 0,0 0,0 0,0 0,0 0,0 0,0 0,0 0,0 0,0 0,0 0,0 0,0 0,-13-5,13 5,0 0,0 0,0 0,0 0,0 0,0 0,0 0,0 0,0 0,0 0,0 0,0 0,0 0,-13-3,13 3,0 0,0 0,0 0,0 0,0 0,0 0,0 0,0 0,0 0,0 0,0 0,0 0,-8-2,8 2,0 0,0 0,0 0,0 0,0 0,0 0,0 0,0 0,0 0,0 0,-5-5,5 5,0 0,0 0,0 0,0 0,0 0,0 0,0 0,0 0,0 0,0 0,-10-3,10 3,0 0,0 0,0 0,0 0,0 0,0 0,0 0,0 0,0 0,-3 0,3 0,0 0,0 0,0 0,0 0,0 0,0 0,0 0,0 0,-5-7,5 7,0 0,0 0,0 0,0 0,0 0,0 0,0 0,-10-8,10 8,0 0,0 0,0 0,0 0,0 0,0 0,-13-8,13 8,0 0,0 0,0 0,0 0,0 0,-13-7,13 7,0 0,0 0,0 0,0 0,-5-7,5 7,0 0,0 0,0 0,-13-10,13 10,0 0,0 0,-8-11,8 11,0 0,-12-3,12 3</inkml:trace>
  <inkml:trace contextRef="#ctx1" brushRef="#br0">1646 6075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FF482-D8D4-4BF8-BE2B-87CBF397884E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F453E-C9C8-4481-B1A4-4F72B270B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27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23B7-DB8C-4DC7-9A9D-12E8746643C1}" type="datetimeFigureOut">
              <a:rPr lang="en-US" smtClean="0"/>
              <a:pPr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BFB09-BE5F-415D-8AE6-F01A3D30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/url?sa=i&amp;rct=j&amp;q=&amp;esrc=s&amp;frm=1&amp;source=images&amp;cd=&amp;cad=rja&amp;docid=FQDC0zufGGX1KM&amp;tbnid=aZOTgcjonMOvOM:&amp;ved=0CAUQjRw&amp;url=http://www.121chineselessons.com/resources/pinyin/tones/&amp;ei=c7YSUvrbF5H29gS0zoCIBA&amp;bvm=bv.50768961,d.b2I&amp;psig=AFQjCNF-TNDiMDbBiAxW2osze-VZn4hSfw&amp;ust=1377044441212921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frm=1&amp;source=images&amp;cd=&amp;cad=rja&amp;docid=2_J7QLNwrpu8WM&amp;tbnid=G3anxot-Z19RkM:&amp;ved=0CAUQjRw&amp;url=http://cn.hujiang.com/new/p404497/&amp;ei=de7-UbuaA4HA9QTfk4DgCw&amp;bvm=bv.50165853,d.eWU&amp;psig=AFQjCNGVNC7WHBRs-gpTxrf66py6vE7CvQ&amp;ust=1375748040920686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93725"/>
          </a:xfrm>
          <a:extLst/>
        </p:spPr>
        <p:txBody>
          <a:bodyPr lIns="45720" tIns="0" rIns="45720" bIns="0" rtlCol="0" anchor="b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</a:rPr>
              <a:t>Re </a:t>
            </a:r>
            <a:r>
              <a:rPr lang="en-US" sz="3800" b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</a:rPr>
              <a:t>shen</a:t>
            </a:r>
            <a:r>
              <a:rPr lang="en-US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zh-CN" altLang="en-US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（热身）</a:t>
            </a:r>
            <a:r>
              <a:rPr lang="en-US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Class </a:t>
            </a:r>
            <a:r>
              <a:rPr lang="en-US" sz="3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room phrases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175125" y="609600"/>
            <a:ext cx="4968875" cy="6019800"/>
          </a:xfrm>
        </p:spPr>
        <p:txBody>
          <a:bodyPr rtlCol="0">
            <a:normAutofit lnSpcReduction="10000"/>
          </a:bodyPr>
          <a:lstStyle/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warm up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notes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practice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quiz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test/exam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homework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question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300" dirty="0" smtClean="0"/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300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609600"/>
            <a:ext cx="4435475" cy="6049963"/>
          </a:xfrm>
        </p:spPr>
        <p:txBody>
          <a:bodyPr rtlCol="0">
            <a:normAutofit lnSpcReduction="10000"/>
          </a:bodyPr>
          <a:lstStyle/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re </a:t>
            </a:r>
            <a:r>
              <a:rPr lang="en-US" sz="4800" dirty="0" err="1" smtClean="0"/>
              <a:t>shen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热身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bi </a:t>
            </a:r>
            <a:r>
              <a:rPr lang="en-US" sz="4800" dirty="0" err="1" smtClean="0"/>
              <a:t>ji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笔记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err="1" smtClean="0"/>
              <a:t>lian</a:t>
            </a:r>
            <a:r>
              <a:rPr lang="en-US" sz="4800" dirty="0" smtClean="0"/>
              <a:t> xi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练习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err="1" smtClean="0"/>
              <a:t>ce</a:t>
            </a:r>
            <a:r>
              <a:rPr lang="en-US" sz="4800" dirty="0" smtClean="0"/>
              <a:t> </a:t>
            </a:r>
            <a:r>
              <a:rPr lang="en-US" sz="4800" dirty="0" err="1" smtClean="0"/>
              <a:t>yan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测验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err="1" smtClean="0"/>
              <a:t>kao</a:t>
            </a:r>
            <a:r>
              <a:rPr lang="en-US" sz="4800" dirty="0" smtClean="0"/>
              <a:t> </a:t>
            </a:r>
            <a:r>
              <a:rPr lang="en-US" sz="4800" dirty="0" err="1" smtClean="0"/>
              <a:t>shi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考试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err="1" smtClean="0"/>
              <a:t>zuo</a:t>
            </a:r>
            <a:r>
              <a:rPr lang="en-US" sz="4800" dirty="0" smtClean="0"/>
              <a:t> ye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作业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err="1" smtClean="0"/>
              <a:t>wen</a:t>
            </a:r>
            <a:r>
              <a:rPr lang="en-US" sz="4800" dirty="0" smtClean="0"/>
              <a:t> </a:t>
            </a:r>
            <a:r>
              <a:rPr lang="en-US" sz="4800" dirty="0" err="1" smtClean="0"/>
              <a:t>ti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问题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300" dirty="0" smtClean="0"/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9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67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Xiaonan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609600"/>
            <a:ext cx="9696450" cy="140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8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Xiaonan\Desktop\2011-08-11 18;52;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876800"/>
            <a:ext cx="8782050" cy="124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43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099050" cy="74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62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2200"/>
            <a:ext cx="7772400" cy="38639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mtClean="0"/>
              <a:t> </a:t>
            </a:r>
            <a:endParaRPr lang="en-US" sz="20000" dirty="0"/>
          </a:p>
        </p:txBody>
      </p:sp>
      <p:sp>
        <p:nvSpPr>
          <p:cNvPr id="21506" name="Text Placeholder 2"/>
          <p:cNvSpPr>
            <a:spLocks noGrp="1"/>
          </p:cNvSpPr>
          <p:nvPr>
            <p:ph type="body" idx="1"/>
          </p:nvPr>
        </p:nvSpPr>
        <p:spPr>
          <a:xfrm>
            <a:off x="762000" y="-152400"/>
            <a:ext cx="7772400" cy="1500188"/>
          </a:xfrm>
        </p:spPr>
        <p:txBody>
          <a:bodyPr/>
          <a:lstStyle/>
          <a:p>
            <a:pPr algn="ctr" eaLnBrk="1" hangingPunct="1"/>
            <a:r>
              <a:rPr lang="en-US" sz="4800" smtClean="0">
                <a:solidFill>
                  <a:schemeClr val="tx1"/>
                </a:solidFill>
              </a:rPr>
              <a:t> shi</a:t>
            </a:r>
          </a:p>
        </p:txBody>
      </p:sp>
      <p:sp>
        <p:nvSpPr>
          <p:cNvPr id="21507" name="Title 1"/>
          <p:cNvSpPr txBox="1">
            <a:spLocks/>
          </p:cNvSpPr>
          <p:nvPr/>
        </p:nvSpPr>
        <p:spPr bwMode="auto">
          <a:xfrm>
            <a:off x="838200" y="2514600"/>
            <a:ext cx="77724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0" b="1">
                <a:latin typeface="Calibri" panose="020F0502020204030204" pitchFamily="34" charset="0"/>
              </a:rPr>
              <a:t> </a:t>
            </a:r>
            <a:r>
              <a:rPr lang="zh-CN" altLang="en-US" sz="20000">
                <a:latin typeface="Calibri" panose="020F0502020204030204" pitchFamily="34" charset="0"/>
                <a:ea typeface="Daily Chinese" pitchFamily="49" charset="-122"/>
                <a:cs typeface="宋体" panose="02010600030101010101" pitchFamily="2" charset="-122"/>
              </a:rPr>
              <a:t>是</a:t>
            </a:r>
            <a:endParaRPr lang="en-US" sz="20000">
              <a:latin typeface="Calibri" panose="020F0502020204030204" pitchFamily="34" charset="0"/>
              <a:ea typeface="Daily Chinese" pitchFamily="49" charset="-122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914400" y="1143000"/>
            <a:ext cx="77724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4800">
                <a:latin typeface="Calibri" panose="020F0502020204030204" pitchFamily="34" charset="0"/>
              </a:rPr>
              <a:t> am/is/are</a:t>
            </a:r>
          </a:p>
        </p:txBody>
      </p:sp>
    </p:spTree>
    <p:extLst>
      <p:ext uri="{BB962C8B-B14F-4D97-AF65-F5344CB8AC3E}">
        <p14:creationId xmlns:p14="http://schemas.microsoft.com/office/powerpoint/2010/main" xmlns="" val="70508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r>
              <a:rPr lang="en-US" smtClean="0"/>
              <a:t>Ni</a:t>
            </a:r>
          </a:p>
        </p:txBody>
      </p:sp>
      <p:sp>
        <p:nvSpPr>
          <p:cNvPr id="17410" name="Subtitle 2"/>
          <p:cNvSpPr>
            <a:spLocks noGrp="1"/>
          </p:cNvSpPr>
          <p:nvPr>
            <p:ph type="subTitle" idx="1"/>
          </p:nvPr>
        </p:nvSpPr>
        <p:spPr>
          <a:xfrm>
            <a:off x="1295400" y="2971800"/>
            <a:ext cx="6400800" cy="3581400"/>
          </a:xfrm>
        </p:spPr>
        <p:txBody>
          <a:bodyPr/>
          <a:lstStyle/>
          <a:p>
            <a:r>
              <a:rPr lang="zh-CN" altLang="en-US" sz="20000" smtClean="0">
                <a:solidFill>
                  <a:schemeClr val="tx1"/>
                </a:solidFill>
                <a:ea typeface="Daily Chinese" pitchFamily="49" charset="-122"/>
                <a:cs typeface="宋体" panose="02010600030101010101" pitchFamily="2" charset="-122"/>
              </a:rPr>
              <a:t>你</a:t>
            </a:r>
            <a:endParaRPr lang="en-US" sz="20000" smtClean="0">
              <a:solidFill>
                <a:schemeClr val="tx1"/>
              </a:solidFill>
              <a:ea typeface="Daily Chinese" pitchFamily="49" charset="-122"/>
              <a:cs typeface="宋体" panose="02010600030101010101" pitchFamily="2" charset="-12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9906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xmlns="" val="18985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17410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r>
              <a:rPr lang="en-US" smtClean="0"/>
              <a:t>wo</a:t>
            </a:r>
          </a:p>
        </p:txBody>
      </p:sp>
      <p:sp>
        <p:nvSpPr>
          <p:cNvPr id="17410" name="Subtitle 2"/>
          <p:cNvSpPr>
            <a:spLocks noGrp="1"/>
          </p:cNvSpPr>
          <p:nvPr>
            <p:ph type="subTitle" idx="1"/>
          </p:nvPr>
        </p:nvSpPr>
        <p:spPr>
          <a:xfrm>
            <a:off x="1295400" y="2971800"/>
            <a:ext cx="6400800" cy="3581400"/>
          </a:xfrm>
        </p:spPr>
        <p:txBody>
          <a:bodyPr/>
          <a:lstStyle/>
          <a:p>
            <a:r>
              <a:rPr lang="zh-CN" altLang="en-US" sz="20000" smtClean="0">
                <a:solidFill>
                  <a:schemeClr val="tx1"/>
                </a:solidFill>
                <a:ea typeface="Daily Chinese" pitchFamily="49" charset="-122"/>
                <a:cs typeface="宋体" panose="02010600030101010101" pitchFamily="2" charset="-122"/>
              </a:rPr>
              <a:t>我</a:t>
            </a:r>
            <a:endParaRPr lang="en-US" sz="20000" smtClean="0">
              <a:solidFill>
                <a:schemeClr val="tx1"/>
              </a:solidFill>
              <a:ea typeface="Daily Chinese" pitchFamily="49" charset="-122"/>
              <a:cs typeface="宋体" panose="02010600030101010101" pitchFamily="2" charset="-12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9906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I/me</a:t>
            </a:r>
          </a:p>
        </p:txBody>
      </p:sp>
    </p:spTree>
    <p:extLst>
      <p:ext uri="{BB962C8B-B14F-4D97-AF65-F5344CB8AC3E}">
        <p14:creationId xmlns:p14="http://schemas.microsoft.com/office/powerpoint/2010/main" xmlns="" val="7832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17410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3886200" cy="1470025"/>
          </a:xfrm>
        </p:spPr>
        <p:txBody>
          <a:bodyPr/>
          <a:lstStyle/>
          <a:p>
            <a:r>
              <a:rPr lang="en-US" smtClean="0"/>
              <a:t>ta</a:t>
            </a:r>
          </a:p>
        </p:txBody>
      </p:sp>
      <p:sp>
        <p:nvSpPr>
          <p:cNvPr id="17410" name="Subtitle 2"/>
          <p:cNvSpPr>
            <a:spLocks noGrp="1"/>
          </p:cNvSpPr>
          <p:nvPr>
            <p:ph type="subTitle" idx="1"/>
          </p:nvPr>
        </p:nvSpPr>
        <p:spPr>
          <a:xfrm>
            <a:off x="1295400" y="2971800"/>
            <a:ext cx="3200400" cy="3581400"/>
          </a:xfrm>
        </p:spPr>
        <p:txBody>
          <a:bodyPr/>
          <a:lstStyle/>
          <a:p>
            <a:r>
              <a:rPr lang="zh-CN" altLang="en-US" sz="20000" smtClean="0">
                <a:solidFill>
                  <a:schemeClr val="tx1"/>
                </a:solidFill>
                <a:ea typeface="Daily Chinese" pitchFamily="49" charset="-122"/>
                <a:cs typeface="宋体" panose="02010600030101010101" pitchFamily="2" charset="-122"/>
              </a:rPr>
              <a:t>他</a:t>
            </a:r>
            <a:endParaRPr lang="en-US" sz="20000" smtClean="0">
              <a:solidFill>
                <a:schemeClr val="tx1"/>
              </a:solidFill>
              <a:ea typeface="Daily Chinese" pitchFamily="49" charset="-122"/>
              <a:cs typeface="宋体" panose="02010600030101010101" pitchFamily="2" charset="-12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990600"/>
            <a:ext cx="3886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He/him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191000" y="0"/>
            <a:ext cx="3886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ta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457700" y="984250"/>
            <a:ext cx="3886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She/her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5410200" y="3048000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0000">
                <a:latin typeface="Calibri" panose="020F0502020204030204" pitchFamily="34" charset="0"/>
                <a:ea typeface="Daily Chinese" pitchFamily="49" charset="-122"/>
                <a:cs typeface="宋体" panose="02010600030101010101" pitchFamily="2" charset="-122"/>
              </a:rPr>
              <a:t>她</a:t>
            </a:r>
            <a:endParaRPr lang="en-US" sz="20000">
              <a:latin typeface="Calibri" panose="020F0502020204030204" pitchFamily="34" charset="0"/>
              <a:ea typeface="Daily Chinese" pitchFamily="49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05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17410" grpId="0" build="p"/>
      <p:bldP spid="4" grpId="0"/>
      <p:bldP spid="5" grpId="0"/>
      <p:bldP spid="6" grpId="0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3810000" cy="1470025"/>
          </a:xfrm>
        </p:spPr>
        <p:txBody>
          <a:bodyPr/>
          <a:lstStyle/>
          <a:p>
            <a:r>
              <a:rPr lang="en-US" smtClean="0"/>
              <a:t>You – </a:t>
            </a:r>
            <a:r>
              <a:rPr lang="zh-CN" altLang="en-US" smtClean="0"/>
              <a:t>你</a:t>
            </a:r>
            <a:endParaRPr lang="en-US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1447800"/>
            <a:ext cx="381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I/me – </a:t>
            </a:r>
            <a:r>
              <a:rPr lang="zh-CN" altLang="en-US" sz="4400">
                <a:latin typeface="Calibri" panose="020F0502020204030204" pitchFamily="34" charset="0"/>
              </a:rPr>
              <a:t>我</a:t>
            </a:r>
            <a:endParaRPr lang="en-US" sz="4400">
              <a:latin typeface="Calibri" panose="020F0502020204030204" pitchFamily="34" charset="0"/>
            </a:endParaRPr>
          </a:p>
        </p:txBody>
      </p:sp>
      <p:sp>
        <p:nvSpPr>
          <p:cNvPr id="6148" name="Title 1"/>
          <p:cNvSpPr txBox="1">
            <a:spLocks/>
          </p:cNvSpPr>
          <p:nvPr/>
        </p:nvSpPr>
        <p:spPr bwMode="auto">
          <a:xfrm>
            <a:off x="0" y="3067050"/>
            <a:ext cx="381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sz="440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3200400"/>
            <a:ext cx="381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He/him – </a:t>
            </a:r>
            <a:r>
              <a:rPr lang="zh-CN" altLang="en-US" sz="4400">
                <a:latin typeface="Calibri" panose="020F0502020204030204" pitchFamily="34" charset="0"/>
              </a:rPr>
              <a:t>他</a:t>
            </a:r>
            <a:endParaRPr lang="en-US" sz="440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4953000"/>
            <a:ext cx="381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She/her – </a:t>
            </a:r>
            <a:r>
              <a:rPr lang="zh-CN" altLang="en-US" sz="4400">
                <a:latin typeface="Calibri" panose="020F0502020204030204" pitchFamily="34" charset="0"/>
              </a:rPr>
              <a:t>她</a:t>
            </a:r>
            <a:endParaRPr lang="en-US" sz="4400">
              <a:latin typeface="Calibri" panose="020F05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819400" y="2332038"/>
            <a:ext cx="381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Am/is/are – </a:t>
            </a:r>
            <a:r>
              <a:rPr lang="zh-CN" altLang="en-US" sz="4400">
                <a:latin typeface="Calibri" panose="020F0502020204030204" pitchFamily="34" charset="0"/>
              </a:rPr>
              <a:t>是</a:t>
            </a:r>
            <a:endParaRPr lang="en-US" sz="440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10200" y="38100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/>
              <a:t>You are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48000" y="965200"/>
            <a:ext cx="2362200" cy="177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 bwMode="auto">
          <a:xfrm>
            <a:off x="6248400" y="-22225"/>
            <a:ext cx="381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4400">
                <a:latin typeface="Calibri" panose="020F0502020204030204" pitchFamily="34" charset="0"/>
              </a:rPr>
              <a:t>你是</a:t>
            </a:r>
            <a:endParaRPr lang="en-US" sz="440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40375" y="1831975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/>
              <a:t>I am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48000" y="2182813"/>
            <a:ext cx="2362200" cy="735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 bwMode="auto">
          <a:xfrm>
            <a:off x="6248400" y="1308100"/>
            <a:ext cx="3810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4400">
                <a:latin typeface="Calibri" panose="020F0502020204030204" pitchFamily="34" charset="0"/>
              </a:rPr>
              <a:t>我是</a:t>
            </a:r>
            <a:endParaRPr lang="en-US" sz="440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5000" y="381000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/>
              <a:t>He is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248400" y="3505200"/>
            <a:ext cx="3810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4400">
                <a:latin typeface="Calibri" panose="020F0502020204030204" pitchFamily="34" charset="0"/>
              </a:rPr>
              <a:t>他是</a:t>
            </a:r>
            <a:endParaRPr lang="en-US" sz="440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62600" y="541020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/>
              <a:t>She is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6248400" y="5181600"/>
            <a:ext cx="3810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4400">
                <a:latin typeface="Calibri" panose="020F0502020204030204" pitchFamily="34" charset="0"/>
              </a:rPr>
              <a:t>她是</a:t>
            </a:r>
            <a:endParaRPr lang="en-US" sz="4400">
              <a:latin typeface="Calibri" panose="020F050202020403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352800" y="3352800"/>
            <a:ext cx="2667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276600" y="3429000"/>
            <a:ext cx="2819400" cy="2362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624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12" grpId="0"/>
      <p:bldP spid="16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04800"/>
            <a:ext cx="9648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029200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/>
              <a:t>我是 </a:t>
            </a:r>
            <a:endParaRPr lang="en-US" sz="9600" dirty="0"/>
          </a:p>
        </p:txBody>
      </p:sp>
      <p:sp>
        <p:nvSpPr>
          <p:cNvPr id="4" name="TextBox 3"/>
          <p:cNvSpPr txBox="1"/>
          <p:nvPr/>
        </p:nvSpPr>
        <p:spPr>
          <a:xfrm>
            <a:off x="4741586" y="5029200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/>
              <a:t>冯老师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xmlns="" val="3237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14401800"/>
            <a:ext cx="10398125" cy="2125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200" y="9144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Yellow River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76600" y="9906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Yangtze River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1143000"/>
          </a:xfrm>
        </p:spPr>
        <p:txBody>
          <a:bodyPr/>
          <a:lstStyle/>
          <a:p>
            <a:pPr algn="l"/>
            <a:r>
              <a:rPr lang="en-US" sz="4000" smtClean="0">
                <a:solidFill>
                  <a:srgbClr val="FF0000"/>
                </a:solidFill>
              </a:rPr>
              <a:t/>
            </a:r>
            <a:br>
              <a:rPr lang="en-US" sz="4000" smtClean="0">
                <a:solidFill>
                  <a:srgbClr val="FF0000"/>
                </a:solidFill>
              </a:rPr>
            </a:br>
            <a:r>
              <a:rPr lang="en-US" sz="2400" smtClean="0"/>
              <a:t>http://www.mandarintools.com/chinesename.html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43000"/>
            <a:ext cx="90201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12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4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TASK 1  QUIZLET instructions – </a:t>
            </a:r>
            <a:r>
              <a:rPr lang="en-US" sz="1600" b="1" dirty="0" smtClean="0">
                <a:solidFill>
                  <a:srgbClr val="FF0000"/>
                </a:solidFill>
              </a:rPr>
              <a:t>08/10 </a:t>
            </a:r>
            <a:r>
              <a:rPr lang="zh-CN" altLang="en-US" sz="1600" b="1" dirty="0">
                <a:solidFill>
                  <a:srgbClr val="FF0000"/>
                </a:solidFill>
              </a:rPr>
              <a:t>新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词</a:t>
            </a:r>
            <a:r>
              <a:rPr lang="zh-CN" altLang="en-US" sz="1600" b="1" dirty="0" smtClean="0"/>
              <a:t> </a:t>
            </a:r>
            <a:r>
              <a:rPr lang="en-US" sz="1600" b="1" dirty="0" smtClean="0"/>
              <a:t>each section is 20%   </a:t>
            </a:r>
            <a:r>
              <a:rPr lang="en-US" dirty="0" smtClean="0"/>
              <a:t> </a:t>
            </a:r>
          </a:p>
          <a:p>
            <a:pPr marL="342900" indent="-342900">
              <a:buAutoNum type="arabicPeriod"/>
            </a:pPr>
            <a:r>
              <a:rPr lang="en-US" dirty="0" smtClean="0"/>
              <a:t>Learn-Make sure you finish 100% 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Speller-Make sure you finish 100%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Scatter-The time needs to be within 35 seconds.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Test- </a:t>
            </a:r>
            <a:r>
              <a:rPr lang="en-US" u="sng" dirty="0" smtClean="0"/>
              <a:t>Create New Test </a:t>
            </a:r>
            <a:r>
              <a:rPr lang="en-US" dirty="0" smtClean="0"/>
              <a:t>after you change the settings to: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839207"/>
            <a:ext cx="2238375" cy="381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55374" y="1115342"/>
            <a:ext cx="854765" cy="209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783370" y="1116350"/>
            <a:ext cx="752061" cy="208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1524000"/>
            <a:ext cx="7553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This number doesn’t matter.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1371600"/>
            <a:ext cx="75537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This number has to be 100</a:t>
            </a:r>
            <a:endParaRPr lang="en-US" sz="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374" y="1802271"/>
            <a:ext cx="2657143" cy="257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92" y="2108144"/>
            <a:ext cx="1476190" cy="106666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57200" y="2667000"/>
            <a:ext cx="854765" cy="209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2590800"/>
            <a:ext cx="7553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The comment doesn’t matter.</a:t>
            </a:r>
            <a:endParaRPr lang="en-US" sz="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524001" y="3124201"/>
            <a:ext cx="1066799" cy="76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7000" y="2971800"/>
            <a:ext cx="75537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This number has to be 12</a:t>
            </a:r>
            <a:endParaRPr lang="en-US" sz="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7963" y="3882934"/>
            <a:ext cx="1009524" cy="52381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2438400" y="4038600"/>
            <a:ext cx="786806" cy="129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76600" y="3733800"/>
            <a:ext cx="7553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This number has to be less than 40</a:t>
            </a:r>
            <a:endParaRPr lang="en-US" sz="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4385622"/>
            <a:ext cx="1371600" cy="2501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33191" y="676460"/>
            <a:ext cx="3310809" cy="6186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笔</a:t>
            </a:r>
            <a:r>
              <a:rPr lang="zh-CN" altLang="en-US" b="1" dirty="0" smtClean="0"/>
              <a:t>记</a:t>
            </a:r>
            <a:r>
              <a:rPr lang="en-US" altLang="zh-CN" b="1" dirty="0" smtClean="0"/>
              <a:t>notes: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828800" y="914400"/>
            <a:ext cx="609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16/16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219200" y="2133600"/>
            <a:ext cx="1371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16/16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282687" y="6656402"/>
            <a:ext cx="6096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16 of 16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1143000" y="2895600"/>
            <a:ext cx="381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0544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测验提醒！！！</a:t>
            </a:r>
            <a:r>
              <a:rPr lang="en-US" altLang="zh-CN" sz="2400" dirty="0" smtClean="0">
                <a:solidFill>
                  <a:srgbClr val="FF0000"/>
                </a:solidFill>
              </a:rPr>
              <a:t>QUIZ-Matching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QUIZ study guide: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A Day: Wednesday (08/12)     B Day: Thursday (08/13)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2456795"/>
            <a:ext cx="586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口                           </a:t>
            </a:r>
            <a:r>
              <a:rPr lang="en-US" altLang="zh-CN" sz="2800" dirty="0" smtClean="0"/>
              <a:t>mountain</a:t>
            </a:r>
          </a:p>
          <a:p>
            <a:r>
              <a:rPr lang="zh-CN" altLang="en-US" sz="2800" dirty="0" smtClean="0"/>
              <a:t>山                            </a:t>
            </a:r>
            <a:r>
              <a:rPr lang="en-US" altLang="zh-CN" sz="2800" dirty="0" smtClean="0"/>
              <a:t>am/is/are</a:t>
            </a:r>
          </a:p>
          <a:p>
            <a:r>
              <a:rPr lang="zh-CN" altLang="en-US" sz="2800" dirty="0" smtClean="0"/>
              <a:t>人                               </a:t>
            </a:r>
            <a:r>
              <a:rPr lang="en-US" altLang="zh-CN" sz="2800" dirty="0" smtClean="0"/>
              <a:t>water</a:t>
            </a:r>
          </a:p>
          <a:p>
            <a:r>
              <a:rPr lang="zh-CN" altLang="en-US" sz="2800" dirty="0" smtClean="0"/>
              <a:t>火                                  </a:t>
            </a:r>
            <a:r>
              <a:rPr lang="en-US" altLang="zh-CN" sz="2800" dirty="0" smtClean="0"/>
              <a:t>sun</a:t>
            </a:r>
          </a:p>
          <a:p>
            <a:r>
              <a:rPr lang="zh-CN" altLang="en-US" sz="2800" dirty="0" smtClean="0"/>
              <a:t>水                                </a:t>
            </a:r>
            <a:r>
              <a:rPr lang="en-US" altLang="zh-CN" sz="2800" dirty="0" smtClean="0"/>
              <a:t>moon</a:t>
            </a:r>
          </a:p>
          <a:p>
            <a:r>
              <a:rPr lang="zh-CN" altLang="en-US" sz="2800" dirty="0" smtClean="0"/>
              <a:t>我                                  </a:t>
            </a:r>
            <a:r>
              <a:rPr lang="en-US" altLang="zh-CN" sz="2800" dirty="0" smtClean="0"/>
              <a:t>I/am</a:t>
            </a:r>
          </a:p>
          <a:p>
            <a:r>
              <a:rPr lang="zh-CN" altLang="en-US" sz="2800" dirty="0" smtClean="0"/>
              <a:t>你                                    </a:t>
            </a:r>
            <a:r>
              <a:rPr lang="en-US" altLang="zh-CN" sz="2800" dirty="0" smtClean="0"/>
              <a:t>mouth</a:t>
            </a:r>
          </a:p>
          <a:p>
            <a:r>
              <a:rPr lang="zh-CN" altLang="en-US" sz="2800" dirty="0" smtClean="0"/>
              <a:t>月                                  </a:t>
            </a:r>
            <a:r>
              <a:rPr lang="en-US" altLang="zh-CN" sz="2800" dirty="0" smtClean="0"/>
              <a:t>you</a:t>
            </a:r>
          </a:p>
          <a:p>
            <a:r>
              <a:rPr lang="zh-CN" altLang="en-US" sz="2800" dirty="0" smtClean="0"/>
              <a:t>日                                     </a:t>
            </a:r>
            <a:r>
              <a:rPr lang="en-US" altLang="zh-CN" sz="2800" dirty="0" smtClean="0"/>
              <a:t>fire</a:t>
            </a:r>
          </a:p>
          <a:p>
            <a:r>
              <a:rPr lang="zh-CN" altLang="en-US" sz="2800" dirty="0" smtClean="0"/>
              <a:t>是                            </a:t>
            </a:r>
            <a:r>
              <a:rPr lang="en-US" altLang="zh-CN" sz="2800" dirty="0" smtClean="0"/>
              <a:t>tree/wood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889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4343400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zh-CN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热身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Where is China located? (Which continent?)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What is the most common greeting word in Chinese?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How many ethnic groups are there in China?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What is the name of the pronunciation system in Chinese?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How many tones are there in Chinese?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What is “China” and “”USA” in Chinese?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Do  you know any Chinese character?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What are the 2 main rivers in China?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467600" y="609600"/>
            <a:ext cx="762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CLASS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3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8430" y="6192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/>
              <a:t>测</a:t>
            </a:r>
            <a:r>
              <a:rPr lang="zh-CN" altLang="en-US" sz="1400" dirty="0" smtClean="0"/>
              <a:t>验   </a:t>
            </a:r>
            <a:r>
              <a:rPr lang="en-US" altLang="zh-CN" sz="1400" dirty="0" smtClean="0"/>
              <a:t>08/12 Level 1 4 B</a:t>
            </a:r>
          </a:p>
          <a:p>
            <a:r>
              <a:rPr lang="en-US" sz="1400" dirty="0" smtClean="0"/>
              <a:t>NAME:</a:t>
            </a:r>
          </a:p>
          <a:p>
            <a:endParaRPr lang="en-US" sz="1400" dirty="0"/>
          </a:p>
          <a:p>
            <a:r>
              <a:rPr lang="en-US" sz="1400" dirty="0" smtClean="0"/>
              <a:t>Matching:</a:t>
            </a:r>
            <a:endParaRPr lang="en-US" sz="1400" dirty="0"/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11865" y="888398"/>
            <a:ext cx="586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口  </a:t>
            </a:r>
            <a:r>
              <a:rPr lang="en-US" altLang="zh-CN" sz="1600" dirty="0" smtClean="0"/>
              <a:t>(     )</a:t>
            </a:r>
            <a:r>
              <a:rPr lang="zh-CN" altLang="en-US" sz="1600" dirty="0" smtClean="0"/>
              <a:t>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山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人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火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水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我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你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月  </a:t>
            </a:r>
            <a:r>
              <a:rPr lang="en-US" altLang="zh-CN" sz="1600" dirty="0" smtClean="0"/>
              <a:t>(     )</a:t>
            </a:r>
            <a:r>
              <a:rPr lang="zh-CN" altLang="en-US" sz="1600" dirty="0" smtClean="0"/>
              <a:t>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日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是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363856" y="627804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600" dirty="0" smtClean="0"/>
          </a:p>
          <a:p>
            <a:r>
              <a:rPr lang="en-US" sz="1600" dirty="0" smtClean="0"/>
              <a:t>A. Am/is/are</a:t>
            </a:r>
          </a:p>
          <a:p>
            <a:r>
              <a:rPr lang="en-US" sz="1600" dirty="0" smtClean="0"/>
              <a:t>B. Sun</a:t>
            </a:r>
          </a:p>
          <a:p>
            <a:r>
              <a:rPr lang="en-US" sz="1600" dirty="0" smtClean="0"/>
              <a:t>C. Mouth</a:t>
            </a:r>
          </a:p>
          <a:p>
            <a:r>
              <a:rPr lang="en-US" sz="1600" dirty="0" smtClean="0"/>
              <a:t>D. Fire</a:t>
            </a:r>
          </a:p>
          <a:p>
            <a:r>
              <a:rPr lang="en-US" sz="1600" dirty="0" smtClean="0"/>
              <a:t>E. Water</a:t>
            </a:r>
          </a:p>
          <a:p>
            <a:r>
              <a:rPr lang="en-US" sz="1600" dirty="0" smtClean="0"/>
              <a:t>F. I/me</a:t>
            </a:r>
          </a:p>
          <a:p>
            <a:r>
              <a:rPr lang="en-US" sz="1600" dirty="0" smtClean="0"/>
              <a:t>G. You</a:t>
            </a:r>
          </a:p>
          <a:p>
            <a:r>
              <a:rPr lang="en-US" sz="1600" dirty="0" smtClean="0"/>
              <a:t>H. Mountain</a:t>
            </a:r>
          </a:p>
          <a:p>
            <a:r>
              <a:rPr lang="en-US" sz="1600" dirty="0" smtClean="0"/>
              <a:t>I. Moon</a:t>
            </a:r>
          </a:p>
          <a:p>
            <a:r>
              <a:rPr lang="en-US" sz="1600" dirty="0" smtClean="0"/>
              <a:t>J. person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53888" y="3425494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/>
              <a:t>测</a:t>
            </a:r>
            <a:r>
              <a:rPr lang="zh-CN" altLang="en-US" sz="1400" dirty="0" smtClean="0"/>
              <a:t>验   </a:t>
            </a:r>
            <a:r>
              <a:rPr lang="en-US" altLang="zh-CN" sz="1400" dirty="0" smtClean="0"/>
              <a:t>08/12 Level 1 4 B</a:t>
            </a:r>
          </a:p>
          <a:p>
            <a:r>
              <a:rPr lang="en-US" sz="1400" dirty="0" smtClean="0"/>
              <a:t>NAME:</a:t>
            </a:r>
          </a:p>
          <a:p>
            <a:endParaRPr lang="en-US" sz="1400" dirty="0"/>
          </a:p>
          <a:p>
            <a:r>
              <a:rPr lang="en-US" sz="1400" dirty="0" smtClean="0"/>
              <a:t>Matching:</a:t>
            </a:r>
            <a:endParaRPr lang="en-US" sz="1400" dirty="0"/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30697" y="4292198"/>
            <a:ext cx="586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口  </a:t>
            </a:r>
            <a:r>
              <a:rPr lang="en-US" altLang="zh-CN" sz="1600" dirty="0" smtClean="0"/>
              <a:t>(     )</a:t>
            </a:r>
            <a:r>
              <a:rPr lang="zh-CN" altLang="en-US" sz="1600" dirty="0" smtClean="0"/>
              <a:t>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山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人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火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水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我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你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月  </a:t>
            </a:r>
            <a:r>
              <a:rPr lang="en-US" altLang="zh-CN" sz="1600" dirty="0" smtClean="0"/>
              <a:t>(     )</a:t>
            </a:r>
            <a:r>
              <a:rPr lang="zh-CN" altLang="en-US" sz="1600" dirty="0" smtClean="0"/>
              <a:t>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日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是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1" y="4072370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600" dirty="0" smtClean="0"/>
          </a:p>
          <a:p>
            <a:r>
              <a:rPr lang="en-US" sz="1600" dirty="0" smtClean="0"/>
              <a:t>A. Am/is/are</a:t>
            </a:r>
          </a:p>
          <a:p>
            <a:r>
              <a:rPr lang="en-US" sz="1600" dirty="0" smtClean="0"/>
              <a:t>B. Sun</a:t>
            </a:r>
          </a:p>
          <a:p>
            <a:r>
              <a:rPr lang="en-US" sz="1600" dirty="0" smtClean="0"/>
              <a:t>C. Mouth</a:t>
            </a:r>
          </a:p>
          <a:p>
            <a:r>
              <a:rPr lang="en-US" sz="1600" dirty="0" smtClean="0"/>
              <a:t>D. Fire</a:t>
            </a:r>
          </a:p>
          <a:p>
            <a:r>
              <a:rPr lang="en-US" sz="1600" dirty="0" smtClean="0"/>
              <a:t>E. Water</a:t>
            </a:r>
          </a:p>
          <a:p>
            <a:r>
              <a:rPr lang="en-US" sz="1600" dirty="0" smtClean="0"/>
              <a:t>F. I/me</a:t>
            </a:r>
          </a:p>
          <a:p>
            <a:r>
              <a:rPr lang="en-US" sz="1600" dirty="0" smtClean="0"/>
              <a:t>G. You</a:t>
            </a:r>
          </a:p>
          <a:p>
            <a:r>
              <a:rPr lang="en-US" sz="1600" dirty="0" smtClean="0"/>
              <a:t>H. Mountain</a:t>
            </a:r>
          </a:p>
          <a:p>
            <a:r>
              <a:rPr lang="en-US" sz="1600" dirty="0" smtClean="0"/>
              <a:t>I. Moon</a:t>
            </a:r>
          </a:p>
          <a:p>
            <a:r>
              <a:rPr lang="en-US" sz="1600" dirty="0" smtClean="0"/>
              <a:t>J. person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185992" y="643678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600" dirty="0" smtClean="0"/>
          </a:p>
          <a:p>
            <a:r>
              <a:rPr lang="en-US" sz="1600" dirty="0" smtClean="0"/>
              <a:t>A. Am/is/are</a:t>
            </a:r>
          </a:p>
          <a:p>
            <a:r>
              <a:rPr lang="en-US" sz="1600" dirty="0" smtClean="0"/>
              <a:t>B. Sun</a:t>
            </a:r>
          </a:p>
          <a:p>
            <a:r>
              <a:rPr lang="en-US" sz="1600" dirty="0" smtClean="0"/>
              <a:t>C. Mouth</a:t>
            </a:r>
          </a:p>
          <a:p>
            <a:r>
              <a:rPr lang="en-US" sz="1600" dirty="0" smtClean="0"/>
              <a:t>D. Fire</a:t>
            </a:r>
          </a:p>
          <a:p>
            <a:r>
              <a:rPr lang="en-US" sz="1600" dirty="0" smtClean="0"/>
              <a:t>E. Water</a:t>
            </a:r>
          </a:p>
          <a:p>
            <a:r>
              <a:rPr lang="en-US" sz="1600" dirty="0" smtClean="0"/>
              <a:t>F. I/me</a:t>
            </a:r>
          </a:p>
          <a:p>
            <a:r>
              <a:rPr lang="en-US" sz="1600" dirty="0" smtClean="0"/>
              <a:t>G. You</a:t>
            </a:r>
          </a:p>
          <a:p>
            <a:r>
              <a:rPr lang="en-US" sz="1600" dirty="0" smtClean="0"/>
              <a:t>H. Mountain</a:t>
            </a:r>
          </a:p>
          <a:p>
            <a:r>
              <a:rPr lang="en-US" sz="1600" dirty="0" smtClean="0"/>
              <a:t>I. Moon</a:t>
            </a:r>
          </a:p>
          <a:p>
            <a:r>
              <a:rPr lang="en-US" sz="1600" dirty="0" smtClean="0"/>
              <a:t>J. person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866817"/>
            <a:ext cx="586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口  </a:t>
            </a:r>
            <a:r>
              <a:rPr lang="en-US" altLang="zh-CN" sz="1600" dirty="0" smtClean="0"/>
              <a:t>(     )</a:t>
            </a:r>
            <a:r>
              <a:rPr lang="zh-CN" altLang="en-US" sz="1600" dirty="0" smtClean="0"/>
              <a:t>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山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人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火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水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我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你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月  </a:t>
            </a:r>
            <a:r>
              <a:rPr lang="en-US" altLang="zh-CN" sz="1600" dirty="0" smtClean="0"/>
              <a:t>(     )</a:t>
            </a:r>
            <a:r>
              <a:rPr lang="zh-CN" altLang="en-US" sz="1600" dirty="0" smtClean="0"/>
              <a:t>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日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是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4989744" y="-2464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/>
              <a:t>测</a:t>
            </a:r>
            <a:r>
              <a:rPr lang="zh-CN" altLang="en-US" sz="1400" dirty="0" smtClean="0"/>
              <a:t>验   </a:t>
            </a:r>
            <a:r>
              <a:rPr lang="en-US" altLang="zh-CN" sz="1400" dirty="0" smtClean="0"/>
              <a:t>08/12 Level 1 4 B</a:t>
            </a:r>
          </a:p>
          <a:p>
            <a:r>
              <a:rPr lang="en-US" sz="1400" dirty="0" smtClean="0"/>
              <a:t>NAME:</a:t>
            </a:r>
          </a:p>
          <a:p>
            <a:endParaRPr lang="en-US" sz="1400" dirty="0"/>
          </a:p>
          <a:p>
            <a:r>
              <a:rPr lang="en-US" sz="1400" dirty="0" smtClean="0"/>
              <a:t>Matching:</a:t>
            </a:r>
            <a:endParaRPr lang="en-US" sz="1400" dirty="0"/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4982817" y="3423826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/>
              <a:t>测</a:t>
            </a:r>
            <a:r>
              <a:rPr lang="zh-CN" altLang="en-US" sz="1400" dirty="0" smtClean="0"/>
              <a:t>验   </a:t>
            </a:r>
            <a:r>
              <a:rPr lang="en-US" altLang="zh-CN" sz="1400" dirty="0" smtClean="0"/>
              <a:t>08/12 Level 1 4 B</a:t>
            </a:r>
          </a:p>
          <a:p>
            <a:r>
              <a:rPr lang="en-US" sz="1400" dirty="0" smtClean="0"/>
              <a:t>NAME:</a:t>
            </a:r>
          </a:p>
          <a:p>
            <a:endParaRPr lang="en-US" sz="1400" dirty="0"/>
          </a:p>
          <a:p>
            <a:r>
              <a:rPr lang="en-US" sz="1400" dirty="0" smtClean="0"/>
              <a:t>Matching:</a:t>
            </a:r>
            <a:endParaRPr lang="en-US" sz="1400" dirty="0"/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0" y="4303454"/>
            <a:ext cx="586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口  </a:t>
            </a:r>
            <a:r>
              <a:rPr lang="en-US" altLang="zh-CN" sz="1600" dirty="0" smtClean="0"/>
              <a:t>(     )</a:t>
            </a:r>
            <a:r>
              <a:rPr lang="zh-CN" altLang="en-US" sz="1600" dirty="0" smtClean="0"/>
              <a:t>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山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人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火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水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我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你  </a:t>
            </a:r>
            <a:r>
              <a:rPr lang="en-US" altLang="zh-CN" sz="1600" dirty="0"/>
              <a:t>(     )</a:t>
            </a:r>
            <a:r>
              <a:rPr lang="zh-CN" altLang="en-US" sz="1600" dirty="0" smtClean="0"/>
              <a:t>   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月  </a:t>
            </a:r>
            <a:r>
              <a:rPr lang="en-US" altLang="zh-CN" sz="1600" dirty="0" smtClean="0"/>
              <a:t>(     )</a:t>
            </a:r>
            <a:r>
              <a:rPr lang="zh-CN" altLang="en-US" sz="1600" dirty="0" smtClean="0"/>
              <a:t>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日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r>
              <a:rPr lang="zh-CN" altLang="en-US" sz="1600" dirty="0" smtClean="0"/>
              <a:t>                              </a:t>
            </a:r>
            <a:endParaRPr lang="en-US" altLang="zh-CN" sz="1600" dirty="0" smtClean="0"/>
          </a:p>
          <a:p>
            <a:r>
              <a:rPr lang="zh-CN" altLang="en-US" sz="1600" dirty="0" smtClean="0"/>
              <a:t>是  </a:t>
            </a:r>
            <a:r>
              <a:rPr lang="en-US" altLang="zh-CN" sz="1600" dirty="0" smtClean="0"/>
              <a:t>(     </a:t>
            </a:r>
            <a:r>
              <a:rPr lang="en-US" altLang="zh-CN" sz="1600" dirty="0"/>
              <a:t>)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278757" y="4072735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600" dirty="0" smtClean="0"/>
          </a:p>
          <a:p>
            <a:r>
              <a:rPr lang="en-US" sz="1600" dirty="0" smtClean="0"/>
              <a:t>A. Am/is/are</a:t>
            </a:r>
          </a:p>
          <a:p>
            <a:r>
              <a:rPr lang="en-US" sz="1600" dirty="0" smtClean="0"/>
              <a:t>B. Sun</a:t>
            </a:r>
          </a:p>
          <a:p>
            <a:r>
              <a:rPr lang="en-US" sz="1600" dirty="0" smtClean="0"/>
              <a:t>C. Mouth</a:t>
            </a:r>
          </a:p>
          <a:p>
            <a:r>
              <a:rPr lang="en-US" sz="1600" dirty="0" smtClean="0"/>
              <a:t>D. Fire</a:t>
            </a:r>
          </a:p>
          <a:p>
            <a:r>
              <a:rPr lang="en-US" sz="1600" dirty="0" smtClean="0"/>
              <a:t>E. Water</a:t>
            </a:r>
          </a:p>
          <a:p>
            <a:r>
              <a:rPr lang="en-US" sz="1600" dirty="0" smtClean="0"/>
              <a:t>F. I/me</a:t>
            </a:r>
          </a:p>
          <a:p>
            <a:r>
              <a:rPr lang="en-US" sz="1600" dirty="0" smtClean="0"/>
              <a:t>G. You</a:t>
            </a:r>
          </a:p>
          <a:p>
            <a:r>
              <a:rPr lang="en-US" sz="1600" dirty="0" smtClean="0"/>
              <a:t>H. Mountain</a:t>
            </a:r>
          </a:p>
          <a:p>
            <a:r>
              <a:rPr lang="en-US" sz="1600" dirty="0" smtClean="0"/>
              <a:t>I. Moon</a:t>
            </a:r>
          </a:p>
          <a:p>
            <a:r>
              <a:rPr lang="en-US" sz="1600" dirty="0" smtClean="0"/>
              <a:t>J. person</a:t>
            </a:r>
            <a:endParaRPr lang="en-US" sz="16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39756" y="3444445"/>
            <a:ext cx="91837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03473" y="-100298"/>
            <a:ext cx="1" cy="70864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0693" y="138966"/>
            <a:ext cx="762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CLASS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7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2"/>
          <p:cNvSpPr>
            <a:spLocks noGrp="1"/>
          </p:cNvSpPr>
          <p:nvPr>
            <p:ph type="subTitle" idx="4294967295"/>
          </p:nvPr>
        </p:nvSpPr>
        <p:spPr>
          <a:xfrm>
            <a:off x="0" y="1600200"/>
            <a:ext cx="4495800" cy="51054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dirty="0" smtClean="0"/>
              <a:t>You wen ti ma?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ea typeface="Daily Chinese" pitchFamily="49" charset="-122"/>
              </a:rPr>
              <a:t>有问题吗</a:t>
            </a:r>
            <a:endParaRPr lang="en-US" altLang="zh-CN" dirty="0" smtClean="0">
              <a:ea typeface="Daily Chinese" pitchFamily="49" charset="-122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dirty="0" smtClean="0"/>
              <a:t>You / </a:t>
            </a:r>
            <a:r>
              <a:rPr lang="en-US" dirty="0" err="1" smtClean="0"/>
              <a:t>mei</a:t>
            </a:r>
            <a:r>
              <a:rPr lang="en-US" dirty="0" smtClean="0"/>
              <a:t> you  </a:t>
            </a:r>
            <a:r>
              <a:rPr lang="zh-CN" altLang="en-US" dirty="0" smtClean="0">
                <a:ea typeface="Daily Chinese" pitchFamily="49" charset="-122"/>
              </a:rPr>
              <a:t>有</a:t>
            </a:r>
            <a:r>
              <a:rPr lang="en-US" altLang="zh-CN" dirty="0" smtClean="0">
                <a:ea typeface="Daily Chinese" pitchFamily="49" charset="-122"/>
              </a:rPr>
              <a:t>/</a:t>
            </a:r>
            <a:r>
              <a:rPr lang="zh-CN" altLang="en-US" dirty="0" smtClean="0">
                <a:ea typeface="Daily Chinese" pitchFamily="49" charset="-122"/>
              </a:rPr>
              <a:t>没有</a:t>
            </a:r>
            <a:endParaRPr lang="en-US" dirty="0" smtClean="0">
              <a:ea typeface="Daily Chinese" pitchFamily="49" charset="-122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419600" y="1600200"/>
            <a:ext cx="4495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3200" kern="0" dirty="0" smtClean="0">
                <a:solidFill>
                  <a:srgbClr val="FF0000"/>
                </a:solidFill>
                <a:latin typeface="+mn-lt"/>
              </a:rPr>
              <a:t>Any </a:t>
            </a:r>
            <a:r>
              <a:rPr lang="en-US" sz="3200" kern="0" dirty="0">
                <a:solidFill>
                  <a:srgbClr val="FF0000"/>
                </a:solidFill>
                <a:latin typeface="+mn-lt"/>
              </a:rPr>
              <a:t>question?</a:t>
            </a:r>
          </a:p>
          <a:p>
            <a:pPr algn="ctr" eaLnBrk="0" hangingPunct="0">
              <a:spcBef>
                <a:spcPct val="20000"/>
              </a:spcBef>
              <a:defRPr/>
            </a:pPr>
            <a:endParaRPr lang="en-US" sz="3200" kern="0" dirty="0">
              <a:solidFill>
                <a:srgbClr val="FF0000"/>
              </a:solidFill>
              <a:latin typeface="+mn-lt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+mn-lt"/>
              </a:rPr>
              <a:t>Yes / no.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609600"/>
            <a:ext cx="762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CLASS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54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93725"/>
          </a:xfrm>
          <a:extLst/>
        </p:spPr>
        <p:txBody>
          <a:bodyPr lIns="45720" tIns="0" rIns="45720" bIns="0" rtlCol="0" anchor="b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</a:rPr>
              <a:t>Re </a:t>
            </a:r>
            <a:r>
              <a:rPr lang="en-US" sz="3800" b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</a:rPr>
              <a:t>shen</a:t>
            </a:r>
            <a:r>
              <a:rPr lang="en-US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zh-CN" altLang="en-US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（热身）</a:t>
            </a:r>
            <a:r>
              <a:rPr lang="en-US" sz="3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Class </a:t>
            </a:r>
            <a:r>
              <a:rPr lang="en-US" sz="3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room phrases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175125" y="609600"/>
            <a:ext cx="4968875" cy="6019800"/>
          </a:xfrm>
        </p:spPr>
        <p:txBody>
          <a:bodyPr rtlCol="0">
            <a:normAutofit lnSpcReduction="10000"/>
          </a:bodyPr>
          <a:lstStyle/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warm up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notes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practice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quiz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test/exam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homework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question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300" dirty="0" smtClean="0"/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300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609600"/>
            <a:ext cx="4435475" cy="6049963"/>
          </a:xfrm>
        </p:spPr>
        <p:txBody>
          <a:bodyPr rtlCol="0">
            <a:normAutofit lnSpcReduction="10000"/>
          </a:bodyPr>
          <a:lstStyle/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re </a:t>
            </a:r>
            <a:r>
              <a:rPr lang="en-US" sz="4800" dirty="0" err="1" smtClean="0"/>
              <a:t>shen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热身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smtClean="0"/>
              <a:t>bi </a:t>
            </a:r>
            <a:r>
              <a:rPr lang="en-US" sz="4800" dirty="0" err="1" smtClean="0"/>
              <a:t>ji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笔记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err="1" smtClean="0"/>
              <a:t>lian</a:t>
            </a:r>
            <a:r>
              <a:rPr lang="en-US" sz="4800" dirty="0" smtClean="0"/>
              <a:t> xi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练习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err="1" smtClean="0"/>
              <a:t>ce</a:t>
            </a:r>
            <a:r>
              <a:rPr lang="en-US" sz="4800" dirty="0" smtClean="0"/>
              <a:t> </a:t>
            </a:r>
            <a:r>
              <a:rPr lang="en-US" sz="4800" dirty="0" err="1" smtClean="0"/>
              <a:t>yan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测验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err="1" smtClean="0"/>
              <a:t>kao</a:t>
            </a:r>
            <a:r>
              <a:rPr lang="en-US" sz="4800" dirty="0" smtClean="0"/>
              <a:t> </a:t>
            </a:r>
            <a:r>
              <a:rPr lang="en-US" sz="4800" dirty="0" err="1" smtClean="0"/>
              <a:t>shi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考试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err="1" smtClean="0"/>
              <a:t>zuo</a:t>
            </a:r>
            <a:r>
              <a:rPr lang="en-US" sz="4800" dirty="0" smtClean="0"/>
              <a:t> ye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作业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dirty="0" err="1" smtClean="0"/>
              <a:t>wen</a:t>
            </a:r>
            <a:r>
              <a:rPr lang="en-US" sz="4800" dirty="0" smtClean="0"/>
              <a:t> </a:t>
            </a:r>
            <a:r>
              <a:rPr lang="en-US" sz="4800" dirty="0" err="1" smtClean="0"/>
              <a:t>ti</a:t>
            </a:r>
            <a:r>
              <a:rPr lang="en-US" altLang="zh-CN" sz="4800" dirty="0" smtClean="0"/>
              <a:t> </a:t>
            </a:r>
            <a:r>
              <a:rPr lang="zh-CN" altLang="en-US" sz="4800" dirty="0" smtClean="0">
                <a:latin typeface="Daily Chinese" pitchFamily="49" charset="-122"/>
                <a:ea typeface="Daily Chinese" pitchFamily="49" charset="-122"/>
              </a:rPr>
              <a:t>问题</a:t>
            </a:r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300" dirty="0" smtClean="0"/>
          </a:p>
          <a:p>
            <a:pPr marL="273050" indent="-2730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300" dirty="0" smtClean="0"/>
          </a:p>
        </p:txBody>
      </p:sp>
    </p:spTree>
    <p:extLst>
      <p:ext uri="{BB962C8B-B14F-4D97-AF65-F5344CB8AC3E}">
        <p14:creationId xmlns:p14="http://schemas.microsoft.com/office/powerpoint/2010/main" xmlns="" val="14891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099050" cy="74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6002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Pin Yin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3017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121chineselessons.com/wp-content/uploads/2011/12/4-ton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93888"/>
            <a:ext cx="9144000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992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-228600" y="-304800"/>
            <a:ext cx="9144000" cy="1470025"/>
          </a:xfrm>
        </p:spPr>
        <p:txBody>
          <a:bodyPr/>
          <a:lstStyle/>
          <a:p>
            <a:pPr eaLnBrk="1" hangingPunct="1"/>
            <a:r>
              <a:rPr lang="en-US" sz="2000" smtClean="0"/>
              <a:t>http://www.chinese-tools.com/tools/converter-pinyin-unicode.html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76400"/>
            <a:ext cx="9372600" cy="1905000"/>
          </a:xfrm>
        </p:spPr>
        <p:txBody>
          <a:bodyPr rtlCol="0">
            <a:normAutofit fontScale="85000" lnSpcReduction="2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i="1" dirty="0" smtClean="0">
                <a:solidFill>
                  <a:schemeClr val="tx1"/>
                </a:solidFill>
              </a:rPr>
              <a:t>1. 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i="1" dirty="0">
                <a:solidFill>
                  <a:schemeClr val="tx1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 trump all other vowels and </a:t>
            </a:r>
            <a:r>
              <a:rPr lang="en-US" i="1" dirty="0">
                <a:solidFill>
                  <a:schemeClr val="tx1"/>
                </a:solidFill>
              </a:rPr>
              <a:t>always</a:t>
            </a:r>
            <a:r>
              <a:rPr lang="en-US" dirty="0">
                <a:solidFill>
                  <a:schemeClr val="tx1"/>
                </a:solidFill>
              </a:rPr>
              <a:t> take the tone mark. There are no Mandarin syllables in </a:t>
            </a:r>
            <a:r>
              <a:rPr lang="en-US" dirty="0" smtClean="0">
                <a:solidFill>
                  <a:schemeClr val="tx1"/>
                </a:solidFill>
              </a:rPr>
              <a:t>Pinyin </a:t>
            </a:r>
            <a:r>
              <a:rPr lang="en-US" dirty="0">
                <a:solidFill>
                  <a:schemeClr val="tx1"/>
                </a:solidFill>
              </a:rPr>
              <a:t>that contain both </a:t>
            </a:r>
            <a:r>
              <a:rPr lang="en-US" i="1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i="1" dirty="0">
                <a:solidFill>
                  <a:schemeClr val="tx1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2.In </a:t>
            </a:r>
            <a:r>
              <a:rPr lang="en-US" dirty="0">
                <a:solidFill>
                  <a:schemeClr val="tx1"/>
                </a:solidFill>
              </a:rPr>
              <a:t>the combination </a:t>
            </a:r>
            <a:r>
              <a:rPr lang="en-US" i="1" dirty="0" err="1">
                <a:solidFill>
                  <a:schemeClr val="tx1"/>
                </a:solidFill>
              </a:rPr>
              <a:t>ou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 takes the </a:t>
            </a:r>
            <a:r>
              <a:rPr lang="en-US" dirty="0" smtClean="0">
                <a:solidFill>
                  <a:schemeClr val="tx1"/>
                </a:solidFill>
              </a:rPr>
              <a:t>mark.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3.In </a:t>
            </a:r>
            <a:r>
              <a:rPr lang="en-US" dirty="0">
                <a:solidFill>
                  <a:schemeClr val="tx1"/>
                </a:solidFill>
              </a:rPr>
              <a:t>all other cases, the final vowel takes the mark.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685800"/>
            <a:ext cx="5257800" cy="9144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atin typeface="+mj-lt"/>
                <a:ea typeface="+mj-ea"/>
                <a:cs typeface="+mj-cs"/>
              </a:rPr>
              <a:t>Where to mark the tones:</a:t>
            </a:r>
          </a:p>
        </p:txBody>
      </p:sp>
      <p:pic>
        <p:nvPicPr>
          <p:cNvPr id="3077" name="Picture 2" descr="C:\Documents and Settings\Xiaonan\Desktop\QQ截图未命名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7408" y="3810000"/>
            <a:ext cx="68976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43" y="3581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Ong &amp; </a:t>
            </a:r>
            <a:r>
              <a:rPr lang="en-US" sz="2400" dirty="0" err="1" smtClean="0"/>
              <a:t>iong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216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hina-blank-map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-131763"/>
            <a:ext cx="8534400" cy="69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17409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81800" y="2514600"/>
              <a:ext cx="196850" cy="127000"/>
            </p14:xfrm>
          </p:contentPart>
        </mc:Choice>
        <mc:Fallback>
          <p:pic>
            <p:nvPicPr>
              <p:cNvPr id="17409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765966" y="2451280"/>
                <a:ext cx="228519" cy="254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0"/>
            <a:ext cx="2590800" cy="683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95400" y="685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54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782" y="1524000"/>
            <a:ext cx="9188782" cy="444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31320" y="1453320"/>
              <a:ext cx="7676640" cy="35845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960" y="1443960"/>
                <a:ext cx="7695360" cy="360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1520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11" y="1066800"/>
            <a:ext cx="912908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0137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1600" smtClean="0"/>
              <a:t>certain </a:t>
            </a:r>
            <a:r>
              <a:rPr lang="en-US" sz="1600" dirty="0" smtClean="0"/>
              <a:t>students will be assigned to work on QUIZLET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Class:  Ms</a:t>
            </a:r>
            <a:r>
              <a:rPr lang="en-US" sz="1600" dirty="0"/>
              <a:t>. Feng 2015-2016 Chinese Level 1 (4 B Class periods)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>S</a:t>
            </a:r>
            <a:r>
              <a:rPr lang="en-US" sz="1600" dirty="0" smtClean="0"/>
              <a:t>et: Numbers (11 words)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62200"/>
            <a:ext cx="1314450" cy="895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895600"/>
            <a:ext cx="1971675" cy="276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209800"/>
            <a:ext cx="1295400" cy="1228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9" y="3565627"/>
            <a:ext cx="13335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576" y="4610099"/>
            <a:ext cx="1304925" cy="333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422" y="3613147"/>
            <a:ext cx="1323975" cy="885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800" y="3581400"/>
            <a:ext cx="1580748" cy="3276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1086" y="4597262"/>
            <a:ext cx="657225" cy="7429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-32147" y="3460062"/>
            <a:ext cx="93285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-32147" y="935811"/>
            <a:ext cx="93285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46320" y="3442667"/>
            <a:ext cx="11392" cy="40874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81800" y="2819400"/>
            <a:ext cx="21231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MUST be 100%!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60232" y="5293280"/>
            <a:ext cx="29326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MUST be with in 25 seconds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88527" y="3822679"/>
            <a:ext cx="349016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X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V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V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V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10797" y="5440059"/>
            <a:ext cx="6383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both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60912" y="6546378"/>
            <a:ext cx="1505555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CREAT NEW TEST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9207" y="5420811"/>
            <a:ext cx="159918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MUST get 100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" y="990600"/>
            <a:ext cx="1333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2286000" y="1219200"/>
            <a:ext cx="4953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 over the words and make notes when needed.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2209800"/>
            <a:ext cx="93285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923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one</a:t>
            </a:r>
          </a:p>
        </p:txBody>
      </p:sp>
      <p:sp>
        <p:nvSpPr>
          <p:cNvPr id="27652" name="Rectangle 4"/>
          <p:cNvSpPr>
            <a:spLocks/>
          </p:cNvSpPr>
          <p:nvPr/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yi</a:t>
            </a: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一</a:t>
            </a:r>
          </a:p>
        </p:txBody>
      </p:sp>
    </p:spTree>
    <p:extLst>
      <p:ext uri="{BB962C8B-B14F-4D97-AF65-F5344CB8AC3E}">
        <p14:creationId xmlns:p14="http://schemas.microsoft.com/office/powerpoint/2010/main" xmlns="" val="321449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2" grpId="0"/>
      <p:bldP spid="276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two</a:t>
            </a:r>
          </a:p>
        </p:txBody>
      </p:sp>
      <p:sp>
        <p:nvSpPr>
          <p:cNvPr id="28676" name="Rectangle 4"/>
          <p:cNvSpPr>
            <a:spLocks/>
          </p:cNvSpPr>
          <p:nvPr/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er</a:t>
            </a:r>
          </a:p>
        </p:txBody>
      </p:sp>
      <p:sp>
        <p:nvSpPr>
          <p:cNvPr id="28677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二</a:t>
            </a:r>
          </a:p>
        </p:txBody>
      </p:sp>
    </p:spTree>
    <p:extLst>
      <p:ext uri="{BB962C8B-B14F-4D97-AF65-F5344CB8AC3E}">
        <p14:creationId xmlns:p14="http://schemas.microsoft.com/office/powerpoint/2010/main" xmlns="" val="129407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6" grpId="0"/>
      <p:bldP spid="286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three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00" name="Rectangle 4"/>
          <p:cNvSpPr>
            <a:spLocks/>
          </p:cNvSpPr>
          <p:nvPr/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san</a:t>
            </a: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三</a:t>
            </a:r>
          </a:p>
        </p:txBody>
      </p:sp>
    </p:spTree>
    <p:extLst>
      <p:ext uri="{BB962C8B-B14F-4D97-AF65-F5344CB8AC3E}">
        <p14:creationId xmlns:p14="http://schemas.microsoft.com/office/powerpoint/2010/main" xmlns="" val="31132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700" grpId="0"/>
      <p:bldP spid="2970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si</a:t>
            </a: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xmlns="" val="36792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4" grpId="0"/>
      <p:bldP spid="307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five</a:t>
            </a:r>
          </a:p>
        </p:txBody>
      </p:sp>
      <p:sp>
        <p:nvSpPr>
          <p:cNvPr id="31748" name="Rectangle 4"/>
          <p:cNvSpPr>
            <a:spLocks/>
          </p:cNvSpPr>
          <p:nvPr/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wu</a:t>
            </a:r>
          </a:p>
        </p:txBody>
      </p:sp>
      <p:sp>
        <p:nvSpPr>
          <p:cNvPr id="31749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xmlns="" val="364520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8" grpId="0"/>
      <p:bldP spid="3174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six</a:t>
            </a:r>
          </a:p>
        </p:txBody>
      </p:sp>
      <p:sp>
        <p:nvSpPr>
          <p:cNvPr id="31748" name="Rectangle 4"/>
          <p:cNvSpPr>
            <a:spLocks/>
          </p:cNvSpPr>
          <p:nvPr/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liu</a:t>
            </a:r>
          </a:p>
        </p:txBody>
      </p:sp>
      <p:sp>
        <p:nvSpPr>
          <p:cNvPr id="31749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六</a:t>
            </a:r>
          </a:p>
        </p:txBody>
      </p:sp>
    </p:spTree>
    <p:extLst>
      <p:ext uri="{BB962C8B-B14F-4D97-AF65-F5344CB8AC3E}">
        <p14:creationId xmlns:p14="http://schemas.microsoft.com/office/powerpoint/2010/main" xmlns="" val="360471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8" grpId="0"/>
      <p:bldP spid="317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i1.w.hjfile.cn/doc/201206/c8671c617cf744169e2a07727a6d07a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338235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seven</a:t>
            </a:r>
          </a:p>
        </p:txBody>
      </p:sp>
      <p:sp>
        <p:nvSpPr>
          <p:cNvPr id="31749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七</a:t>
            </a: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6096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dirty="0" err="1">
                <a:latin typeface="+mj-lt"/>
                <a:ea typeface="+mj-ea"/>
                <a:cs typeface="+mj-cs"/>
              </a:rPr>
              <a:t>qi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6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9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eight</a:t>
            </a:r>
            <a:endParaRPr lang="en-US" smtClean="0"/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8" name="Rectangle 4"/>
          <p:cNvSpPr>
            <a:spLocks/>
          </p:cNvSpPr>
          <p:nvPr/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ba</a:t>
            </a:r>
          </a:p>
        </p:txBody>
      </p:sp>
      <p:sp>
        <p:nvSpPr>
          <p:cNvPr id="31749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八</a:t>
            </a: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749720" y="5654880"/>
              <a:ext cx="3960" cy="1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0360" y="5645520"/>
                <a:ext cx="22680" cy="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3926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8" grpId="0"/>
      <p:bldP spid="3174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nine</a:t>
            </a:r>
            <a:endParaRPr lang="en-US" smtClean="0"/>
          </a:p>
        </p:txBody>
      </p:sp>
      <p:sp>
        <p:nvSpPr>
          <p:cNvPr id="31748" name="Rectangle 4"/>
          <p:cNvSpPr>
            <a:spLocks/>
          </p:cNvSpPr>
          <p:nvPr/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jiu</a:t>
            </a:r>
          </a:p>
        </p:txBody>
      </p:sp>
      <p:sp>
        <p:nvSpPr>
          <p:cNvPr id="31749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九</a:t>
            </a:r>
          </a:p>
        </p:txBody>
      </p:sp>
    </p:spTree>
    <p:extLst>
      <p:ext uri="{BB962C8B-B14F-4D97-AF65-F5344CB8AC3E}">
        <p14:creationId xmlns:p14="http://schemas.microsoft.com/office/powerpoint/2010/main" xmlns="" val="231951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8" grpId="0"/>
      <p:bldP spid="3174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ten</a:t>
            </a:r>
          </a:p>
        </p:txBody>
      </p:sp>
      <p:sp>
        <p:nvSpPr>
          <p:cNvPr id="31748" name="Rectangle 4"/>
          <p:cNvSpPr>
            <a:spLocks/>
          </p:cNvSpPr>
          <p:nvPr/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shi</a:t>
            </a:r>
          </a:p>
        </p:txBody>
      </p:sp>
      <p:sp>
        <p:nvSpPr>
          <p:cNvPr id="31749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十</a:t>
            </a:r>
          </a:p>
        </p:txBody>
      </p:sp>
    </p:spTree>
    <p:extLst>
      <p:ext uri="{BB962C8B-B14F-4D97-AF65-F5344CB8AC3E}">
        <p14:creationId xmlns:p14="http://schemas.microsoft.com/office/powerpoint/2010/main" xmlns="" val="25880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8" grpId="0"/>
      <p:bldP spid="317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zero</a:t>
            </a:r>
          </a:p>
        </p:txBody>
      </p:sp>
      <p:sp>
        <p:nvSpPr>
          <p:cNvPr id="31748" name="Rectangle 4"/>
          <p:cNvSpPr>
            <a:spLocks/>
          </p:cNvSpPr>
          <p:nvPr/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>
                <a:latin typeface="Calibri" panose="020F0502020204030204" pitchFamily="34" charset="0"/>
              </a:rPr>
              <a:t>ling</a:t>
            </a:r>
          </a:p>
        </p:txBody>
      </p:sp>
      <p:sp>
        <p:nvSpPr>
          <p:cNvPr id="31749" name="Rectangle 5"/>
          <p:cNvSpPr>
            <a:spLocks/>
          </p:cNvSpPr>
          <p:nvPr/>
        </p:nvSpPr>
        <p:spPr bwMode="auto">
          <a:xfrm>
            <a:off x="457200" y="3810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0000">
                <a:latin typeface="Daily Chinese" pitchFamily="49" charset="-122"/>
                <a:ea typeface="Daily Chinese" pitchFamily="49" charset="-122"/>
              </a:rPr>
              <a:t>零</a:t>
            </a:r>
          </a:p>
        </p:txBody>
      </p:sp>
    </p:spTree>
    <p:extLst>
      <p:ext uri="{BB962C8B-B14F-4D97-AF65-F5344CB8AC3E}">
        <p14:creationId xmlns:p14="http://schemas.microsoft.com/office/powerpoint/2010/main" xmlns="" val="271422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8" grpId="0"/>
      <p:bldP spid="317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hinese-number-gestu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29897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-533400" y="914400"/>
            <a:ext cx="3124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dirty="0" err="1">
                <a:latin typeface="Calibri" panose="020F0502020204030204" pitchFamily="34" charset="0"/>
              </a:rPr>
              <a:t>shu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zi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228600" y="2239962"/>
            <a:ext cx="3124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dirty="0">
                <a:latin typeface="Calibri" panose="020F0502020204030204" pitchFamily="34" charset="0"/>
              </a:rPr>
              <a:t>Number(s)</a:t>
            </a:r>
          </a:p>
        </p:txBody>
      </p:sp>
    </p:spTree>
    <p:extLst>
      <p:ext uri="{BB962C8B-B14F-4D97-AF65-F5344CB8AC3E}">
        <p14:creationId xmlns:p14="http://schemas.microsoft.com/office/powerpoint/2010/main" xmlns="" val="11435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-22860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A tongue twister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eaLnBrk="1" hangingPunct="1"/>
            <a:r>
              <a:rPr lang="zh-CN" altLang="en-US" sz="8000" dirty="0" smtClean="0">
                <a:solidFill>
                  <a:schemeClr val="tx1"/>
                </a:solidFill>
                <a:latin typeface="Daily Chinese" pitchFamily="49" charset="-122"/>
                <a:ea typeface="Daily Chinese" pitchFamily="49" charset="-122"/>
                <a:cs typeface="宋体" panose="02010600030101010101" pitchFamily="2" charset="-122"/>
              </a:rPr>
              <a:t>三是三， 山是山；</a:t>
            </a:r>
            <a:endParaRPr lang="en-US" altLang="zh-CN" sz="8000" dirty="0" smtClean="0">
              <a:solidFill>
                <a:schemeClr val="tx1"/>
              </a:solidFill>
              <a:latin typeface="Daily Chinese" pitchFamily="49" charset="-122"/>
              <a:ea typeface="Daily Chinese" pitchFamily="49" charset="-122"/>
              <a:cs typeface="宋体" panose="02010600030101010101" pitchFamily="2" charset="-122"/>
            </a:endParaRPr>
          </a:p>
          <a:p>
            <a:pPr eaLnBrk="1" hangingPunct="1"/>
            <a:endParaRPr lang="en-US" altLang="zh-CN" sz="8000" dirty="0" smtClean="0">
              <a:solidFill>
                <a:schemeClr val="tx1"/>
              </a:solidFill>
              <a:latin typeface="Daily Chinese" pitchFamily="49" charset="-122"/>
              <a:ea typeface="Daily Chinese" pitchFamily="49" charset="-122"/>
              <a:cs typeface="宋体" panose="02010600030101010101" pitchFamily="2" charset="-122"/>
            </a:endParaRPr>
          </a:p>
          <a:p>
            <a:pPr eaLnBrk="1" hangingPunct="1"/>
            <a:r>
              <a:rPr lang="zh-CN" altLang="en-US" sz="8000" dirty="0" smtClean="0">
                <a:solidFill>
                  <a:schemeClr val="tx1"/>
                </a:solidFill>
                <a:latin typeface="Daily Chinese" pitchFamily="49" charset="-122"/>
                <a:ea typeface="Daily Chinese" pitchFamily="49" charset="-122"/>
                <a:cs typeface="宋体" panose="02010600030101010101" pitchFamily="2" charset="-122"/>
              </a:rPr>
              <a:t>四是四，十是十。</a:t>
            </a:r>
            <a:endParaRPr lang="en-US" sz="8000" dirty="0" smtClean="0">
              <a:solidFill>
                <a:schemeClr val="tx1"/>
              </a:solidFill>
              <a:latin typeface="Daily Chinese" pitchFamily="49" charset="-122"/>
              <a:ea typeface="Daily Chinese" pitchFamily="49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2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463" y="762000"/>
            <a:ext cx="90471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17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8975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smtClean="0"/>
              <a:t>C. Here are five telephone numbers. Rewrite the Chinese numbers in English and the English numbers in Chinese.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8200"/>
            <a:ext cx="9144000" cy="838200"/>
          </a:xfrm>
        </p:spPr>
        <p:txBody>
          <a:bodyPr/>
          <a:lstStyle/>
          <a:p>
            <a:pPr algn="l"/>
            <a:r>
              <a:rPr lang="en-US" smtClean="0">
                <a:solidFill>
                  <a:schemeClr val="tx1"/>
                </a:solidFill>
              </a:rPr>
              <a:t>1. </a:t>
            </a:r>
            <a:r>
              <a:rPr lang="zh-CN" altLang="en-US" smtClean="0">
                <a:solidFill>
                  <a:schemeClr val="tx1"/>
                </a:solidFill>
              </a:rPr>
              <a:t>六  八  五  二  九  七  二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5875" y="141446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latin typeface="Calibri" panose="020F0502020204030204" pitchFamily="34" charset="0"/>
              </a:rPr>
              <a:t>1. </a:t>
            </a:r>
            <a:r>
              <a:rPr lang="en-US" altLang="zh-CN" sz="3200">
                <a:latin typeface="Calibri" panose="020F0502020204030204" pitchFamily="34" charset="0"/>
              </a:rPr>
              <a:t>6852972</a:t>
            </a:r>
            <a:endParaRPr lang="en-US" sz="3200">
              <a:latin typeface="Calibri" panose="020F050202020403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15875" y="20574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latin typeface="Calibri" panose="020F0502020204030204" pitchFamily="34" charset="0"/>
              </a:rPr>
              <a:t>2. </a:t>
            </a:r>
            <a:r>
              <a:rPr lang="zh-CN" altLang="en-US" sz="3200">
                <a:latin typeface="Calibri" panose="020F0502020204030204" pitchFamily="34" charset="0"/>
              </a:rPr>
              <a:t>四  五  八  九  七  六  三</a:t>
            </a:r>
            <a:endParaRPr lang="en-US" sz="3200">
              <a:latin typeface="Calibri" panose="020F050202020403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-30163" y="2590800"/>
            <a:ext cx="91440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latin typeface="Calibri" panose="020F0502020204030204" pitchFamily="34" charset="0"/>
              </a:rPr>
              <a:t>2. </a:t>
            </a:r>
            <a:r>
              <a:rPr lang="en-US" altLang="zh-CN" sz="3200">
                <a:latin typeface="Calibri" panose="020F0502020204030204" pitchFamily="34" charset="0"/>
              </a:rPr>
              <a:t>4589763</a:t>
            </a:r>
            <a:endParaRPr lang="en-US" sz="3200">
              <a:latin typeface="Calibri" panose="020F050202020403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7463" y="32004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latin typeface="Calibri" panose="020F0502020204030204" pitchFamily="34" charset="0"/>
              </a:rPr>
              <a:t>3. </a:t>
            </a:r>
            <a:r>
              <a:rPr lang="zh-CN" altLang="en-US" sz="3200">
                <a:latin typeface="Calibri" panose="020F0502020204030204" pitchFamily="34" charset="0"/>
              </a:rPr>
              <a:t>三  八  一  七  四  三  六</a:t>
            </a:r>
            <a:endParaRPr lang="en-US" sz="3200">
              <a:latin typeface="Calibri" panose="020F050202020403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-9525" y="37338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latin typeface="Calibri" panose="020F0502020204030204" pitchFamily="34" charset="0"/>
              </a:rPr>
              <a:t>3. 3817436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0" y="43053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latin typeface="Calibri" panose="020F0502020204030204" pitchFamily="34" charset="0"/>
              </a:rPr>
              <a:t>4. 1542109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-19050" y="47244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latin typeface="Calibri" panose="020F0502020204030204" pitchFamily="34" charset="0"/>
              </a:rPr>
              <a:t>4.</a:t>
            </a:r>
            <a:r>
              <a:rPr lang="zh-CN" altLang="en-US" sz="3200">
                <a:latin typeface="Calibri" panose="020F0502020204030204" pitchFamily="34" charset="0"/>
              </a:rPr>
              <a:t>一  五  四  二  一  零  九</a:t>
            </a:r>
            <a:endParaRPr lang="en-US" sz="3200">
              <a:latin typeface="Calibri" panose="020F050202020403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-15875" y="518001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latin typeface="Calibri" panose="020F0502020204030204" pitchFamily="34" charset="0"/>
              </a:rPr>
              <a:t>5. 7810563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-30163" y="5867400"/>
            <a:ext cx="91440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>
                <a:latin typeface="Calibri" panose="020F0502020204030204" pitchFamily="34" charset="0"/>
              </a:rPr>
              <a:t>5.</a:t>
            </a:r>
            <a:r>
              <a:rPr lang="zh-CN" altLang="en-US" sz="3200">
                <a:latin typeface="Calibri" panose="020F0502020204030204" pitchFamily="34" charset="0"/>
              </a:rPr>
              <a:t>七  八  一  零  五  六  三</a:t>
            </a:r>
            <a:endParaRPr lang="en-US" sz="3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38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8" y="381000"/>
            <a:ext cx="91455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10400" y="1371600"/>
            <a:ext cx="533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零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543800" y="3352800"/>
            <a:ext cx="533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零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2666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6254750" cy="742950"/>
          </a:xfrm>
        </p:spPr>
        <p:txBody>
          <a:bodyPr anchor="b"/>
          <a:lstStyle/>
          <a:p>
            <a:pPr marL="0" indent="0" algn="ctr" eaLnBrk="1" hangingPunct="1">
              <a:buFontTx/>
              <a:buNone/>
            </a:pPr>
            <a:r>
              <a:rPr lang="en-US" sz="4100" dirty="0" smtClean="0">
                <a:latin typeface="Arial Black" pitchFamily="34" charset="0"/>
              </a:rPr>
              <a:t>Ni </a:t>
            </a:r>
            <a:r>
              <a:rPr lang="en-US" sz="4100" dirty="0" err="1" smtClean="0">
                <a:latin typeface="Arial Black" pitchFamily="34" charset="0"/>
              </a:rPr>
              <a:t>hao</a:t>
            </a:r>
            <a:endParaRPr lang="en-US" sz="4100" dirty="0" smtClean="0">
              <a:latin typeface="Arial Black" pitchFamily="34" charset="0"/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9342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5000" smtClean="0">
                <a:latin typeface="Daily Chinese" pitchFamily="49" charset="-122"/>
                <a:ea typeface="Daily Chinese" pitchFamily="49" charset="-122"/>
              </a:rPr>
              <a:t>你好</a:t>
            </a:r>
            <a:endParaRPr lang="zh-CN" altLang="en-US" sz="25000" dirty="0">
              <a:latin typeface="Daily Chinese" pitchFamily="49" charset="-122"/>
              <a:ea typeface="Daily Chinese" pitchFamily="49" charset="-122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1219200" y="990600"/>
            <a:ext cx="62547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defRPr/>
            </a:pPr>
            <a:r>
              <a:rPr lang="en-US" sz="4100" kern="0" dirty="0" smtClean="0">
                <a:latin typeface="Arial Black" pitchFamily="34" charset="0"/>
              </a:rPr>
              <a:t>hello</a:t>
            </a:r>
            <a:endParaRPr lang="en-US" sz="4100" kern="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  <p:bldP spid="10243" grpId="0"/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2-digit numbers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3400" y="14478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chemeClr val="tx2"/>
                </a:solidFill>
              </a:rPr>
              <a:t>11-19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04800" y="2514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chemeClr val="tx2"/>
                </a:solidFill>
              </a:rPr>
              <a:t>10 + the second digit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81000" y="38862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533400" y="4800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0000"/>
                </a:solidFill>
              </a:rPr>
              <a:t>10+8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33400" y="5410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9600" dirty="0">
                <a:solidFill>
                  <a:srgbClr val="FF0000"/>
                </a:solidFill>
                <a:latin typeface="Daily Chinese" pitchFamily="49" charset="-122"/>
                <a:ea typeface="Daily Chinese" pitchFamily="49" charset="-122"/>
              </a:rPr>
              <a:t>十八</a:t>
            </a:r>
          </a:p>
        </p:txBody>
      </p:sp>
    </p:spTree>
    <p:extLst>
      <p:ext uri="{BB962C8B-B14F-4D97-AF65-F5344CB8AC3E}">
        <p14:creationId xmlns:p14="http://schemas.microsoft.com/office/powerpoint/2010/main" xmlns="" val="6319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6" grpId="0"/>
      <p:bldP spid="3077" grpId="0"/>
      <p:bldP spid="3078" grpId="0"/>
      <p:bldP spid="3079" grpId="0"/>
      <p:bldP spid="308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Lian xi (pin yin &amp; han zi)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19</a:t>
            </a:r>
          </a:p>
          <a:p>
            <a:pPr eaLnBrk="1" hangingPunct="1"/>
            <a:r>
              <a:rPr lang="en-US" dirty="0" smtClean="0"/>
              <a:t>15</a:t>
            </a:r>
          </a:p>
          <a:p>
            <a:pPr eaLnBrk="1" hangingPunct="1"/>
            <a:r>
              <a:rPr lang="en-US" dirty="0" smtClean="0"/>
              <a:t>16</a:t>
            </a:r>
          </a:p>
          <a:p>
            <a:pPr eaLnBrk="1" hangingPunct="1"/>
            <a:r>
              <a:rPr lang="en-US" dirty="0" smtClean="0"/>
              <a:t>13</a:t>
            </a: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92560" y="2167920"/>
              <a:ext cx="64080" cy="435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3200" y="2158560"/>
                <a:ext cx="82800" cy="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104144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2-digit numbers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33400" y="14478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chemeClr val="tx2"/>
                </a:solidFill>
              </a:rPr>
              <a:t>20,30,40…90 (the second digit is 0)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04800" y="2514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chemeClr val="tx2"/>
                </a:solidFill>
              </a:rPr>
              <a:t>The first digit + 10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81000" y="38862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33400" y="4800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0000"/>
                </a:solidFill>
              </a:rPr>
              <a:t>8+10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533400" y="5410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9600">
                <a:solidFill>
                  <a:srgbClr val="FF0000"/>
                </a:solidFill>
                <a:latin typeface="Daily Chinese" pitchFamily="49" charset="-122"/>
                <a:ea typeface="Daily Chinese" pitchFamily="49" charset="-122"/>
              </a:rPr>
              <a:t>八十</a:t>
            </a:r>
          </a:p>
        </p:txBody>
      </p:sp>
    </p:spTree>
    <p:extLst>
      <p:ext uri="{BB962C8B-B14F-4D97-AF65-F5344CB8AC3E}">
        <p14:creationId xmlns:p14="http://schemas.microsoft.com/office/powerpoint/2010/main" xmlns="" val="37833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  <p:bldP spid="4100" grpId="0"/>
      <p:bldP spid="4101" grpId="0"/>
      <p:bldP spid="4102" grpId="0"/>
      <p:bldP spid="410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Lian xi (pin yin &amp; han zi)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90</a:t>
            </a:r>
          </a:p>
          <a:p>
            <a:pPr eaLnBrk="1" hangingPunct="1"/>
            <a:r>
              <a:rPr lang="en-US" smtClean="0"/>
              <a:t>50</a:t>
            </a:r>
          </a:p>
          <a:p>
            <a:pPr eaLnBrk="1" hangingPunct="1"/>
            <a:r>
              <a:rPr lang="en-US" smtClean="0"/>
              <a:t>60</a:t>
            </a:r>
          </a:p>
          <a:p>
            <a:pPr eaLnBrk="1" hangingPunct="1"/>
            <a:r>
              <a:rPr lang="en-US" smtClean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xmlns="" val="195356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2-digit numbers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33400" y="14478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chemeClr val="tx2"/>
                </a:solidFill>
              </a:rPr>
              <a:t>The rest of the numbers 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25146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chemeClr val="tx2"/>
                </a:solidFill>
              </a:rPr>
              <a:t>The first digit + 10 + the second digit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81000" y="38862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33400" y="4800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0000"/>
                </a:solidFill>
              </a:rPr>
              <a:t>8+10+7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533400" y="5410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9600">
                <a:solidFill>
                  <a:srgbClr val="FF0000"/>
                </a:solidFill>
                <a:latin typeface="Daily Chinese" pitchFamily="49" charset="-122"/>
                <a:ea typeface="Daily Chinese" pitchFamily="49" charset="-122"/>
              </a:rPr>
              <a:t>八十七</a:t>
            </a:r>
          </a:p>
        </p:txBody>
      </p:sp>
    </p:spTree>
    <p:extLst>
      <p:ext uri="{BB962C8B-B14F-4D97-AF65-F5344CB8AC3E}">
        <p14:creationId xmlns:p14="http://schemas.microsoft.com/office/powerpoint/2010/main" xmlns="" val="255582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196" grpId="0"/>
      <p:bldP spid="8197" grpId="0"/>
      <p:bldP spid="8198" grpId="0"/>
      <p:bldP spid="819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Lian xi (pin yin &amp; han zi)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23</a:t>
            </a:r>
            <a:endParaRPr lang="en-US" smtClean="0"/>
          </a:p>
          <a:p>
            <a:pPr eaLnBrk="1" hangingPunct="1"/>
            <a:r>
              <a:rPr lang="en-US" altLang="zh-CN" smtClean="0"/>
              <a:t>46</a:t>
            </a:r>
            <a:endParaRPr lang="en-US" smtClean="0"/>
          </a:p>
          <a:p>
            <a:pPr eaLnBrk="1" hangingPunct="1"/>
            <a:r>
              <a:rPr lang="en-US" altLang="zh-CN" smtClean="0"/>
              <a:t>75</a:t>
            </a:r>
            <a:endParaRPr lang="en-US" smtClean="0"/>
          </a:p>
          <a:p>
            <a:pPr eaLnBrk="1" hangingPunct="1"/>
            <a:r>
              <a:rPr lang="en-US" altLang="zh-CN" smtClean="0"/>
              <a:t>99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5354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P19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04863"/>
            <a:ext cx="9144000" cy="766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399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http://www.digitaldialects.com/Chinese/numbers_1I_KS.htm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2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0014600"/>
              </p:ext>
            </p:extLst>
          </p:nvPr>
        </p:nvGraphicFramePr>
        <p:xfrm>
          <a:off x="0" y="762000"/>
          <a:ext cx="9144000" cy="63294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518134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Pin Yin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character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does the Pin Yin sound like to me? (example)</a:t>
                      </a:r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 does the character look like to me?</a:t>
                      </a:r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148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0             Ling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/>
                        <a:t>零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baseline="0" dirty="0" smtClean="0"/>
                        <a:t>ling</a:t>
                      </a:r>
                      <a:r>
                        <a:rPr lang="en-US" sz="1800" dirty="0" smtClean="0"/>
                        <a:t>uistic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T, half of</a:t>
                      </a:r>
                      <a:r>
                        <a:rPr lang="en-US" sz="1400" baseline="0" dirty="0" smtClean="0"/>
                        <a:t> a box, 4 dots, person, dot, 7 with a dot at the end.</a:t>
                      </a:r>
                      <a:endParaRPr lang="en-US" sz="1400" dirty="0" smtClean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975">
                <a:tc>
                  <a:txBody>
                    <a:bodyPr/>
                    <a:lstStyle/>
                    <a:p>
                      <a:r>
                        <a:rPr lang="en-US" sz="1800" smtClean="0"/>
                        <a:t>10</a:t>
                      </a:r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525" name="TextBox 2"/>
          <p:cNvSpPr txBox="1">
            <a:spLocks noChangeArrowheads="1"/>
          </p:cNvSpPr>
          <p:nvPr/>
        </p:nvSpPr>
        <p:spPr bwMode="auto">
          <a:xfrm>
            <a:off x="5334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3200">
                <a:latin typeface="Calibri" panose="020F0502020204030204" pitchFamily="34" charset="0"/>
              </a:rPr>
              <a:t>数字</a:t>
            </a:r>
            <a:endParaRPr lang="en-US" altLang="zh-CN" sz="320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0"/>
            <a:ext cx="19812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050" dirty="0">
                <a:latin typeface="Arial" charset="0"/>
              </a:rPr>
              <a:t>姓名：</a:t>
            </a:r>
            <a:endParaRPr lang="en-US" altLang="zh-CN" sz="1050" dirty="0">
              <a:latin typeface="Arial" charset="0"/>
            </a:endParaRPr>
          </a:p>
          <a:p>
            <a:pPr>
              <a:defRPr/>
            </a:pPr>
            <a:r>
              <a:rPr lang="zh-CN" altLang="en-US" sz="1050" dirty="0">
                <a:latin typeface="Arial" charset="0"/>
              </a:rPr>
              <a:t>班级：中文一</a:t>
            </a:r>
            <a:endParaRPr lang="en-US" altLang="zh-CN" sz="1050" dirty="0">
              <a:latin typeface="Arial" charset="0"/>
            </a:endParaRPr>
          </a:p>
          <a:p>
            <a:pPr>
              <a:defRPr/>
            </a:pPr>
            <a:r>
              <a:rPr lang="zh-CN" altLang="en-US" sz="1050" dirty="0">
                <a:latin typeface="Arial" charset="0"/>
              </a:rPr>
              <a:t>冯老师</a:t>
            </a:r>
            <a:endParaRPr lang="en-US" altLang="zh-CN" sz="1050" dirty="0">
              <a:latin typeface="Arial" charset="0"/>
            </a:endParaRPr>
          </a:p>
          <a:p>
            <a:pPr>
              <a:defRPr/>
            </a:pPr>
            <a:r>
              <a:rPr lang="zh-CN" altLang="en-US" sz="1050" dirty="0">
                <a:latin typeface="Arial" charset="0"/>
              </a:rPr>
              <a:t>日期</a:t>
            </a:r>
            <a:r>
              <a:rPr lang="zh-CN" altLang="en-US" sz="1050" dirty="0" smtClean="0">
                <a:latin typeface="Arial" charset="0"/>
              </a:rPr>
              <a:t>：</a:t>
            </a:r>
            <a:endParaRPr lang="en-US" sz="10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0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238" y="-7938"/>
            <a:ext cx="9644063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005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6254750" cy="742950"/>
          </a:xfrm>
        </p:spPr>
        <p:txBody>
          <a:bodyPr anchor="b"/>
          <a:lstStyle/>
          <a:p>
            <a:pPr marL="0" indent="0" algn="ctr" eaLnBrk="1" hangingPunct="1">
              <a:buFontTx/>
              <a:buNone/>
            </a:pPr>
            <a:r>
              <a:rPr lang="en-US" sz="4100" smtClean="0">
                <a:latin typeface="Arial Black" pitchFamily="34" charset="0"/>
              </a:rPr>
              <a:t>zhong guo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934200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5000">
                <a:latin typeface="Daily Chinese" pitchFamily="49" charset="-122"/>
                <a:ea typeface="Daily Chinese" pitchFamily="49" charset="-122"/>
              </a:rPr>
              <a:t>中国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1219200" y="990600"/>
            <a:ext cx="62547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defRPr/>
            </a:pPr>
            <a:r>
              <a:rPr lang="en-US" sz="4100" kern="0" dirty="0">
                <a:latin typeface="Arial Black" pitchFamily="34" charset="0"/>
              </a:rPr>
              <a:t>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  <p:bldP spid="10243" grpId="0"/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551363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578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76091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24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-21923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Reorder the following numbers: (small to big)</a:t>
            </a:r>
            <a:br>
              <a:rPr lang="en-US" sz="2800" dirty="0" smtClean="0"/>
            </a:br>
            <a:r>
              <a:rPr lang="en-US" sz="2800" dirty="0" smtClean="0"/>
              <a:t>on your handout.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219200"/>
            <a:ext cx="6400800" cy="1752600"/>
          </a:xfrm>
        </p:spPr>
        <p:txBody>
          <a:bodyPr>
            <a:no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零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二十三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六十八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三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十四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十一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九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七十九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九十</a:t>
            </a:r>
            <a:r>
              <a:rPr lang="zh-CN" altLang="en-US" dirty="0">
                <a:solidFill>
                  <a:schemeClr val="tx1"/>
                </a:solidFill>
              </a:rPr>
              <a:t>七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</a:rPr>
              <a:t>热身：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07031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4267200" cy="81534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Vocabulary:</a:t>
            </a:r>
          </a:p>
          <a:p>
            <a:pPr algn="l"/>
            <a:r>
              <a:rPr lang="zh-CN" altLang="en-US" sz="2000" dirty="0" smtClean="0">
                <a:solidFill>
                  <a:schemeClr val="tx1"/>
                </a:solidFill>
              </a:rPr>
              <a:t>谁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000" dirty="0" smtClean="0">
                <a:solidFill>
                  <a:schemeClr val="tx1"/>
                </a:solidFill>
              </a:rPr>
              <a:t>您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000" dirty="0" smtClean="0">
                <a:solidFill>
                  <a:schemeClr val="tx1"/>
                </a:solidFill>
              </a:rPr>
              <a:t>几岁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000" dirty="0" smtClean="0">
                <a:solidFill>
                  <a:schemeClr val="tx1"/>
                </a:solidFill>
              </a:rPr>
              <a:t>岁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r>
              <a:rPr lang="en-US" altLang="zh-CN" sz="2100" dirty="0" smtClean="0">
                <a:solidFill>
                  <a:schemeClr val="tx1"/>
                </a:solidFill>
              </a:rPr>
              <a:t>Sentence structures for questions:</a:t>
            </a:r>
          </a:p>
          <a:p>
            <a:r>
              <a:rPr lang="en-US" altLang="zh-CN" sz="1900" dirty="0" smtClean="0">
                <a:solidFill>
                  <a:schemeClr val="tx1"/>
                </a:solidFill>
              </a:rPr>
              <a:t>Who are you?</a:t>
            </a:r>
          </a:p>
          <a:p>
            <a:r>
              <a:rPr lang="en-US" altLang="zh-CN" sz="2400" b="1" dirty="0" smtClean="0">
                <a:solidFill>
                  <a:schemeClr val="tx1"/>
                </a:solidFill>
              </a:rPr>
              <a:t>YOU ARE WHO?</a:t>
            </a:r>
          </a:p>
          <a:p>
            <a:r>
              <a:rPr lang="en-US" altLang="zh-CN" sz="2100" dirty="0" smtClean="0">
                <a:solidFill>
                  <a:schemeClr val="tx1"/>
                </a:solidFill>
              </a:rPr>
              <a:t>Ni </a:t>
            </a:r>
            <a:r>
              <a:rPr lang="en-US" altLang="zh-CN" sz="2100" dirty="0" err="1" smtClean="0">
                <a:solidFill>
                  <a:schemeClr val="tx1"/>
                </a:solidFill>
              </a:rPr>
              <a:t>shi</a:t>
            </a:r>
            <a:r>
              <a:rPr lang="en-US" altLang="zh-CN" sz="2100" dirty="0" smtClean="0">
                <a:solidFill>
                  <a:schemeClr val="tx1"/>
                </a:solidFill>
              </a:rPr>
              <a:t> </a:t>
            </a:r>
            <a:r>
              <a:rPr lang="en-US" altLang="zh-CN" sz="2100" dirty="0" err="1" smtClean="0">
                <a:solidFill>
                  <a:schemeClr val="tx1"/>
                </a:solidFill>
              </a:rPr>
              <a:t>shei</a:t>
            </a:r>
            <a:r>
              <a:rPr lang="en-US" altLang="zh-CN" sz="2100" dirty="0" smtClean="0">
                <a:solidFill>
                  <a:schemeClr val="tx1"/>
                </a:solidFill>
              </a:rPr>
              <a:t>?</a:t>
            </a:r>
          </a:p>
          <a:p>
            <a:r>
              <a:rPr lang="zh-CN" altLang="en-US" sz="2100" dirty="0">
                <a:solidFill>
                  <a:schemeClr val="tx1"/>
                </a:solidFill>
              </a:rPr>
              <a:t>你是</a:t>
            </a:r>
            <a:r>
              <a:rPr lang="zh-CN" altLang="en-US" sz="2100" dirty="0" smtClean="0">
                <a:solidFill>
                  <a:schemeClr val="tx1"/>
                </a:solidFill>
              </a:rPr>
              <a:t>谁？</a:t>
            </a:r>
            <a:endParaRPr lang="en-US" altLang="zh-CN" sz="2100" dirty="0" smtClean="0">
              <a:solidFill>
                <a:schemeClr val="tx1"/>
              </a:solidFill>
            </a:endParaRPr>
          </a:p>
          <a:p>
            <a:endParaRPr lang="en-US" altLang="zh-CN" sz="2100" dirty="0" smtClean="0">
              <a:solidFill>
                <a:schemeClr val="tx1"/>
              </a:solidFill>
            </a:endParaRPr>
          </a:p>
          <a:p>
            <a:r>
              <a:rPr lang="en-US" altLang="zh-CN" sz="1900" dirty="0" smtClean="0">
                <a:solidFill>
                  <a:schemeClr val="tx1"/>
                </a:solidFill>
              </a:rPr>
              <a:t>When you do “who is she/he?”</a:t>
            </a:r>
          </a:p>
          <a:p>
            <a:r>
              <a:rPr lang="en-US" altLang="zh-CN" sz="2400" b="1" dirty="0">
                <a:solidFill>
                  <a:schemeClr val="tx1"/>
                </a:solidFill>
              </a:rPr>
              <a:t>SHE/HE IS WHO?</a:t>
            </a:r>
          </a:p>
          <a:p>
            <a:r>
              <a:rPr lang="en-US" altLang="zh-CN" sz="2100" dirty="0">
                <a:solidFill>
                  <a:schemeClr val="tx1"/>
                </a:solidFill>
              </a:rPr>
              <a:t>Ta/ta </a:t>
            </a:r>
            <a:r>
              <a:rPr lang="en-US" altLang="zh-CN" sz="2100" dirty="0" err="1">
                <a:solidFill>
                  <a:schemeClr val="tx1"/>
                </a:solidFill>
              </a:rPr>
              <a:t>shi</a:t>
            </a:r>
            <a:r>
              <a:rPr lang="en-US" altLang="zh-CN" sz="2100" dirty="0">
                <a:solidFill>
                  <a:schemeClr val="tx1"/>
                </a:solidFill>
              </a:rPr>
              <a:t> </a:t>
            </a:r>
            <a:r>
              <a:rPr lang="en-US" altLang="zh-CN" sz="2100" dirty="0" err="1">
                <a:solidFill>
                  <a:schemeClr val="tx1"/>
                </a:solidFill>
              </a:rPr>
              <a:t>shei</a:t>
            </a:r>
            <a:r>
              <a:rPr lang="en-US" altLang="zh-CN" sz="2100" dirty="0">
                <a:solidFill>
                  <a:schemeClr val="tx1"/>
                </a:solidFill>
              </a:rPr>
              <a:t>?</a:t>
            </a:r>
          </a:p>
          <a:p>
            <a:r>
              <a:rPr lang="zh-CN" altLang="en-US" sz="2100" dirty="0">
                <a:solidFill>
                  <a:schemeClr val="tx1"/>
                </a:solidFill>
              </a:rPr>
              <a:t>她</a:t>
            </a:r>
            <a:r>
              <a:rPr lang="en-US" altLang="zh-CN" sz="2100" dirty="0">
                <a:solidFill>
                  <a:schemeClr val="tx1"/>
                </a:solidFill>
              </a:rPr>
              <a:t>/</a:t>
            </a:r>
            <a:r>
              <a:rPr lang="zh-CN" altLang="en-US" sz="2100" dirty="0">
                <a:solidFill>
                  <a:schemeClr val="tx1"/>
                </a:solidFill>
              </a:rPr>
              <a:t>他是谁</a:t>
            </a:r>
            <a:r>
              <a:rPr lang="zh-CN" altLang="en-US" sz="2100" dirty="0" smtClean="0">
                <a:solidFill>
                  <a:schemeClr val="tx1"/>
                </a:solidFill>
              </a:rPr>
              <a:t>？</a:t>
            </a:r>
            <a:endParaRPr lang="en-US" altLang="zh-CN" sz="2100" dirty="0" smtClean="0">
              <a:solidFill>
                <a:schemeClr val="tx1"/>
              </a:solidFill>
            </a:endParaRPr>
          </a:p>
          <a:p>
            <a:endParaRPr lang="en-US" altLang="zh-CN" sz="2100" dirty="0">
              <a:solidFill>
                <a:schemeClr val="tx1"/>
              </a:solidFill>
            </a:endParaRPr>
          </a:p>
          <a:p>
            <a:r>
              <a:rPr lang="en-US" altLang="zh-CN" sz="2100" dirty="0">
                <a:solidFill>
                  <a:schemeClr val="tx1"/>
                </a:solidFill>
              </a:rPr>
              <a:t>Sentence structures for </a:t>
            </a:r>
            <a:r>
              <a:rPr lang="en-US" altLang="zh-CN" sz="2100" dirty="0" smtClean="0">
                <a:solidFill>
                  <a:schemeClr val="tx1"/>
                </a:solidFill>
              </a:rPr>
              <a:t>answers:</a:t>
            </a:r>
          </a:p>
          <a:p>
            <a:r>
              <a:rPr lang="en-US" altLang="zh-CN" sz="2100" dirty="0" smtClean="0">
                <a:solidFill>
                  <a:schemeClr val="tx1"/>
                </a:solidFill>
              </a:rPr>
              <a:t>The same as English:</a:t>
            </a:r>
          </a:p>
          <a:p>
            <a:r>
              <a:rPr lang="en-US" altLang="zh-CN" sz="2100" dirty="0" smtClean="0">
                <a:solidFill>
                  <a:schemeClr val="tx1"/>
                </a:solidFill>
              </a:rPr>
              <a:t>I AM/SHE IS/HE IS…</a:t>
            </a:r>
          </a:p>
          <a:p>
            <a:r>
              <a:rPr lang="en-US" altLang="zh-CN" sz="2100" dirty="0" err="1" smtClean="0">
                <a:solidFill>
                  <a:schemeClr val="tx1"/>
                </a:solidFill>
              </a:rPr>
              <a:t>Wo</a:t>
            </a:r>
            <a:r>
              <a:rPr lang="en-US" altLang="zh-CN" sz="2100" dirty="0" smtClean="0">
                <a:solidFill>
                  <a:schemeClr val="tx1"/>
                </a:solidFill>
              </a:rPr>
              <a:t> </a:t>
            </a:r>
            <a:r>
              <a:rPr lang="en-US" altLang="zh-CN" sz="2100" dirty="0" err="1" smtClean="0">
                <a:solidFill>
                  <a:schemeClr val="tx1"/>
                </a:solidFill>
              </a:rPr>
              <a:t>shi</a:t>
            </a:r>
            <a:r>
              <a:rPr lang="en-US" altLang="zh-CN" sz="2100" dirty="0" smtClean="0">
                <a:solidFill>
                  <a:schemeClr val="tx1"/>
                </a:solidFill>
              </a:rPr>
              <a:t>/ta </a:t>
            </a:r>
            <a:r>
              <a:rPr lang="en-US" altLang="zh-CN" sz="2100" dirty="0" err="1" smtClean="0">
                <a:solidFill>
                  <a:schemeClr val="tx1"/>
                </a:solidFill>
              </a:rPr>
              <a:t>shi</a:t>
            </a:r>
            <a:r>
              <a:rPr lang="en-US" altLang="zh-CN" sz="2100" dirty="0" smtClean="0">
                <a:solidFill>
                  <a:schemeClr val="tx1"/>
                </a:solidFill>
              </a:rPr>
              <a:t>/ta </a:t>
            </a:r>
            <a:r>
              <a:rPr lang="en-US" altLang="zh-CN" sz="2100" dirty="0" err="1" smtClean="0">
                <a:solidFill>
                  <a:schemeClr val="tx1"/>
                </a:solidFill>
              </a:rPr>
              <a:t>shi</a:t>
            </a:r>
            <a:r>
              <a:rPr lang="en-US" altLang="zh-CN" sz="2100" dirty="0" smtClean="0">
                <a:solidFill>
                  <a:schemeClr val="tx1"/>
                </a:solidFill>
              </a:rPr>
              <a:t>…</a:t>
            </a:r>
          </a:p>
          <a:p>
            <a:r>
              <a:rPr lang="zh-CN" altLang="en-US" sz="2100" dirty="0">
                <a:solidFill>
                  <a:schemeClr val="tx1"/>
                </a:solidFill>
              </a:rPr>
              <a:t>我</a:t>
            </a:r>
            <a:r>
              <a:rPr lang="zh-CN" altLang="en-US" sz="2100" dirty="0" smtClean="0">
                <a:solidFill>
                  <a:schemeClr val="tx1"/>
                </a:solidFill>
              </a:rPr>
              <a:t>是</a:t>
            </a:r>
            <a:r>
              <a:rPr lang="en-US" altLang="zh-CN" sz="2100" dirty="0" smtClean="0">
                <a:solidFill>
                  <a:schemeClr val="tx1"/>
                </a:solidFill>
              </a:rPr>
              <a:t>/</a:t>
            </a:r>
            <a:r>
              <a:rPr lang="zh-CN" altLang="en-US" sz="2100" dirty="0">
                <a:solidFill>
                  <a:schemeClr val="tx1"/>
                </a:solidFill>
              </a:rPr>
              <a:t>她</a:t>
            </a:r>
            <a:r>
              <a:rPr lang="zh-CN" altLang="en-US" sz="2100" dirty="0" smtClean="0">
                <a:solidFill>
                  <a:schemeClr val="tx1"/>
                </a:solidFill>
              </a:rPr>
              <a:t>是</a:t>
            </a:r>
            <a:r>
              <a:rPr lang="en-US" altLang="zh-CN" sz="2100" dirty="0" smtClean="0">
                <a:solidFill>
                  <a:schemeClr val="tx1"/>
                </a:solidFill>
              </a:rPr>
              <a:t>/</a:t>
            </a:r>
            <a:r>
              <a:rPr lang="zh-CN" altLang="en-US" sz="2100" dirty="0" smtClean="0">
                <a:solidFill>
                  <a:schemeClr val="tx1"/>
                </a:solidFill>
              </a:rPr>
              <a:t>他是</a:t>
            </a:r>
            <a:r>
              <a:rPr lang="en-US" altLang="zh-CN" sz="2100" dirty="0" smtClean="0">
                <a:solidFill>
                  <a:schemeClr val="tx1"/>
                </a:solidFill>
              </a:rPr>
              <a:t>…</a:t>
            </a:r>
            <a:r>
              <a:rPr lang="zh-CN" altLang="en-US" sz="2100" dirty="0" smtClean="0">
                <a:solidFill>
                  <a:schemeClr val="tx1"/>
                </a:solidFill>
              </a:rPr>
              <a:t>。</a:t>
            </a:r>
            <a:endParaRPr lang="en-US" altLang="zh-CN" sz="2100" dirty="0">
              <a:solidFill>
                <a:schemeClr val="tx1"/>
              </a:solidFill>
            </a:endParaRPr>
          </a:p>
          <a:p>
            <a:endParaRPr lang="en-US" altLang="zh-CN" sz="2100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9600" y="381000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dirty="0"/>
              <a:t>Sentence structures for questions:</a:t>
            </a:r>
          </a:p>
          <a:p>
            <a:pPr algn="ctr"/>
            <a:r>
              <a:rPr lang="en-US" altLang="zh-CN" sz="1600" dirty="0"/>
              <a:t>How old are you?</a:t>
            </a:r>
          </a:p>
          <a:p>
            <a:pPr algn="ctr"/>
            <a:r>
              <a:rPr lang="en-US" altLang="zh-CN" sz="2000" b="1" dirty="0"/>
              <a:t>You + how old?</a:t>
            </a:r>
          </a:p>
          <a:p>
            <a:pPr algn="ctr"/>
            <a:r>
              <a:rPr lang="en-US" altLang="zh-CN" dirty="0"/>
              <a:t>Ni + </a:t>
            </a:r>
            <a:r>
              <a:rPr lang="en-US" altLang="zh-CN" dirty="0" err="1"/>
              <a:t>ji</a:t>
            </a:r>
            <a:r>
              <a:rPr lang="en-US" altLang="zh-CN" dirty="0"/>
              <a:t> sui?</a:t>
            </a:r>
          </a:p>
          <a:p>
            <a:pPr algn="ctr"/>
            <a:r>
              <a:rPr lang="zh-CN" altLang="en-US" dirty="0"/>
              <a:t>你几岁</a:t>
            </a:r>
            <a:r>
              <a:rPr lang="zh-CN" altLang="en-US" dirty="0" smtClean="0"/>
              <a:t>？</a:t>
            </a:r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When you do “How old is she/he?”</a:t>
            </a:r>
          </a:p>
          <a:p>
            <a:pPr algn="ctr"/>
            <a:r>
              <a:rPr lang="en-US" altLang="zh-CN" sz="2000" b="1" dirty="0"/>
              <a:t>SHE/HE + HOW OLD?</a:t>
            </a:r>
          </a:p>
          <a:p>
            <a:pPr algn="ctr"/>
            <a:r>
              <a:rPr lang="en-US" altLang="zh-CN" dirty="0"/>
              <a:t>Ta/ta </a:t>
            </a:r>
            <a:r>
              <a:rPr lang="en-US" altLang="zh-CN" dirty="0" err="1"/>
              <a:t>ji</a:t>
            </a:r>
            <a:r>
              <a:rPr lang="en-US" altLang="zh-CN" dirty="0"/>
              <a:t> sui?</a:t>
            </a:r>
          </a:p>
          <a:p>
            <a:pPr algn="ctr"/>
            <a:r>
              <a:rPr lang="zh-CN" altLang="en-US" dirty="0"/>
              <a:t>她</a:t>
            </a:r>
            <a:r>
              <a:rPr lang="en-US" altLang="zh-CN" dirty="0"/>
              <a:t>/</a:t>
            </a:r>
            <a:r>
              <a:rPr lang="zh-CN" altLang="en-US" dirty="0"/>
              <a:t>他几岁</a:t>
            </a:r>
            <a:r>
              <a:rPr lang="zh-CN" altLang="en-US" dirty="0" smtClean="0"/>
              <a:t>？</a:t>
            </a:r>
            <a:endParaRPr lang="en-US" altLang="zh-CN" dirty="0" smtClean="0"/>
          </a:p>
          <a:p>
            <a:pPr algn="ctr"/>
            <a:endParaRPr lang="en-US" altLang="zh-CN" dirty="0" smtClean="0"/>
          </a:p>
          <a:p>
            <a:pPr algn="ctr"/>
            <a:r>
              <a:rPr lang="en-US" altLang="zh-CN" dirty="0"/>
              <a:t>Sentence structures for answers</a:t>
            </a:r>
            <a:r>
              <a:rPr lang="en-US" altLang="zh-CN" dirty="0" smtClean="0"/>
              <a:t>:</a:t>
            </a:r>
          </a:p>
          <a:p>
            <a:pPr algn="ctr"/>
            <a:r>
              <a:rPr lang="en-US" altLang="zh-CN" sz="1600" dirty="0"/>
              <a:t>I am 9 years old.</a:t>
            </a:r>
          </a:p>
          <a:p>
            <a:pPr algn="ctr"/>
            <a:r>
              <a:rPr lang="en-US" altLang="zh-CN" sz="2000" b="1" dirty="0"/>
              <a:t>I + 9 + YEARS OLD.</a:t>
            </a:r>
          </a:p>
          <a:p>
            <a:pPr algn="ctr"/>
            <a:r>
              <a:rPr lang="en-US" altLang="zh-CN" dirty="0" err="1" smtClean="0"/>
              <a:t>Wo</a:t>
            </a:r>
            <a:r>
              <a:rPr lang="en-US" altLang="zh-CN" dirty="0" smtClean="0"/>
              <a:t> + </a:t>
            </a:r>
            <a:r>
              <a:rPr lang="en-US" altLang="zh-CN" dirty="0" err="1" smtClean="0"/>
              <a:t>jiu</a:t>
            </a:r>
            <a:r>
              <a:rPr lang="en-US" altLang="zh-CN" dirty="0" smtClean="0"/>
              <a:t> + sui.</a:t>
            </a:r>
          </a:p>
          <a:p>
            <a:pPr algn="ctr"/>
            <a:r>
              <a:rPr lang="zh-CN" altLang="en-US" dirty="0" smtClean="0"/>
              <a:t>我九岁。</a:t>
            </a:r>
            <a:endParaRPr lang="en-US" altLang="zh-CN" dirty="0"/>
          </a:p>
          <a:p>
            <a:pPr algn="ctr"/>
            <a:endParaRPr lang="en-US" altLang="zh-CN" dirty="0" smtClean="0"/>
          </a:p>
          <a:p>
            <a:pPr algn="ctr"/>
            <a:r>
              <a:rPr lang="en-US" altLang="zh-CN" dirty="0" smtClean="0"/>
              <a:t>He/she is 9 years old.</a:t>
            </a:r>
          </a:p>
          <a:p>
            <a:pPr algn="ctr"/>
            <a:r>
              <a:rPr lang="en-US" altLang="zh-CN" sz="2000" b="1" dirty="0"/>
              <a:t>He/she</a:t>
            </a:r>
            <a:r>
              <a:rPr lang="en-US" altLang="zh-CN" dirty="0" smtClean="0"/>
              <a:t> </a:t>
            </a:r>
            <a:r>
              <a:rPr lang="en-US" altLang="zh-CN" b="1" dirty="0"/>
              <a:t>+ 9 + YEARS OLD</a:t>
            </a:r>
            <a:r>
              <a:rPr lang="en-US" altLang="zh-CN" b="1" dirty="0" smtClean="0"/>
              <a:t>.</a:t>
            </a:r>
          </a:p>
          <a:p>
            <a:pPr algn="ctr"/>
            <a:r>
              <a:rPr lang="en-US" altLang="zh-CN" dirty="0" smtClean="0"/>
              <a:t>Ta/ta </a:t>
            </a:r>
            <a:r>
              <a:rPr lang="en-US" altLang="zh-CN" dirty="0"/>
              <a:t>+ </a:t>
            </a:r>
            <a:r>
              <a:rPr lang="en-US" altLang="zh-CN" dirty="0" err="1"/>
              <a:t>jiu</a:t>
            </a:r>
            <a:r>
              <a:rPr lang="en-US" altLang="zh-CN" dirty="0"/>
              <a:t> + sui.</a:t>
            </a:r>
          </a:p>
          <a:p>
            <a:pPr algn="ctr"/>
            <a:r>
              <a:rPr lang="zh-CN" altLang="en-US" dirty="0" smtClean="0"/>
              <a:t>她</a:t>
            </a:r>
            <a:r>
              <a:rPr lang="en-US" altLang="zh-CN" dirty="0" smtClean="0"/>
              <a:t>/</a:t>
            </a:r>
            <a:r>
              <a:rPr lang="zh-CN" altLang="en-US" dirty="0" smtClean="0"/>
              <a:t>他九</a:t>
            </a:r>
            <a:r>
              <a:rPr lang="zh-CN" altLang="en-US" dirty="0"/>
              <a:t>岁。</a:t>
            </a:r>
            <a:endParaRPr lang="en-US" altLang="zh-CN" dirty="0"/>
          </a:p>
          <a:p>
            <a:pPr algn="ctr"/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xmlns="" val="9967272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15991"/>
            <a:ext cx="4811537" cy="5984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50" y="352497"/>
            <a:ext cx="4405108" cy="6475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NAME</a:t>
            </a:r>
            <a:r>
              <a:rPr lang="zh-CN" altLang="en-US" dirty="0" smtClean="0"/>
              <a:t>：            </a:t>
            </a:r>
            <a:r>
              <a:rPr lang="en-US" altLang="zh-CN" dirty="0" smtClean="0"/>
              <a:t>DATE</a:t>
            </a:r>
            <a:r>
              <a:rPr lang="zh-CN" altLang="en-US" dirty="0" smtClean="0"/>
              <a:t>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5301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://images.clipartpanda.com/stick-person-standing-clipart-jixp9eAi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78" y="74129"/>
            <a:ext cx="67627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 descr="http://www.people.com.cn/mediafile/pic/20150427/10/18395006670351186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1970"/>
            <a:ext cx="11239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5" descr="https://encrypted-tbn3.gstatic.com/images?q=tbn:ANd9GcR8_Dugf5FIvWsHYWTJX_b2XkF8dqPxxSnh04EqHgUnVq7qdl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8708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00200" y="-314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05740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2456795"/>
            <a:ext cx="4038600" cy="44012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Person 1: Hello.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Person 2&amp;3: Hello.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Person 1: Who are you?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Person 2: I am _______. Who is he?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Person 3: He is_______. Who is she?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Person 1: She is ________.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Person 3: Thank you. How old are you?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Person 2: I am ____ years old. How old is she?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Person 1: She is ____ years old. How old are you?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Person 3: I am ____ years old.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3" descr="http://images.clipartpanda.com/stick-person-standing-clipart-jixp9eAi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193" y="74129"/>
            <a:ext cx="67627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://images.clipartpanda.com/stick-person-standing-clipart-jixp9eAi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7336" y="74129"/>
            <a:ext cx="67627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3514" y="6520"/>
            <a:ext cx="6860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Group activity</a:t>
            </a:r>
            <a:r>
              <a:rPr lang="zh-CN" altLang="en-US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Translate the conversation in </a:t>
            </a:r>
            <a:r>
              <a:rPr lang="en-US" altLang="zh-CN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CHARACTERS </a:t>
            </a:r>
            <a:r>
              <a:rPr lang="en-US" altLang="zh-CN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for your group using </a:t>
            </a:r>
            <a:r>
              <a:rPr lang="zh-CN" alt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谁 </a:t>
            </a:r>
            <a:r>
              <a:rPr lang="en-US" altLang="zh-CN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&amp; </a:t>
            </a:r>
            <a:r>
              <a:rPr lang="zh-CN" alt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几岁 </a:t>
            </a:r>
            <a:r>
              <a:rPr lang="en-US" altLang="zh-CN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sentences and read it in Chinese.   </a:t>
            </a:r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038600" y="2456794"/>
            <a:ext cx="4991100" cy="44012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anose="020B0604020202020204" pitchFamily="34" charset="0"/>
              </a:rPr>
              <a:t>Person 1 is:                 person 2 is:                 person 3 is: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33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6254750" cy="742950"/>
          </a:xfrm>
        </p:spPr>
        <p:txBody>
          <a:bodyPr anchor="b"/>
          <a:lstStyle/>
          <a:p>
            <a:pPr marL="0" indent="0" algn="ctr" eaLnBrk="1" hangingPunct="1">
              <a:buFontTx/>
              <a:buNone/>
            </a:pPr>
            <a:r>
              <a:rPr lang="en-US" sz="4100" smtClean="0">
                <a:latin typeface="Arial Black" pitchFamily="34" charset="0"/>
              </a:rPr>
              <a:t>mei guo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9342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5000">
                <a:latin typeface="Daily Chinese" pitchFamily="49" charset="-122"/>
                <a:ea typeface="Daily Chinese" pitchFamily="49" charset="-122"/>
              </a:rPr>
              <a:t>美国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1219200" y="990600"/>
            <a:ext cx="62547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defRPr/>
            </a:pPr>
            <a:r>
              <a:rPr lang="en-US" sz="4100" kern="0" dirty="0">
                <a:latin typeface="Arial Black" pitchFamily="34" charset="0"/>
              </a:rPr>
              <a:t>United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  <p:bldP spid="10243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20675"/>
            <a:ext cx="7239000" cy="1143000"/>
          </a:xfrm>
          <a:extLst/>
        </p:spPr>
        <p:txBody>
          <a:bodyPr lIns="45720" tIns="0" rIns="45720" bIns="0" rtlCol="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>The top 5 largest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752600"/>
            <a:ext cx="7239000" cy="752475"/>
          </a:xfrm>
        </p:spPr>
        <p:txBody>
          <a:bodyPr/>
          <a:lstStyle/>
          <a:p>
            <a:pPr marL="273050" indent="-273050"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en-US" sz="2600" dirty="0" smtClean="0">
                <a:latin typeface="Trebuchet MS" pitchFamily="34" charset="0"/>
              </a:rPr>
              <a:t>Russia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0" y="2590800"/>
            <a:ext cx="7239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en-US" sz="2600">
                <a:latin typeface="Trebuchet MS" pitchFamily="34" charset="0"/>
              </a:rPr>
              <a:t>Canada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0" y="3629025"/>
            <a:ext cx="7239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en-US" sz="2600">
                <a:latin typeface="Trebuchet MS" pitchFamily="34" charset="0"/>
              </a:rPr>
              <a:t>China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38200" y="4648200"/>
            <a:ext cx="7239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en-US" sz="2600">
                <a:latin typeface="Trebuchet MS" pitchFamily="34" charset="0"/>
              </a:rPr>
              <a:t>U.S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200" y="5638800"/>
            <a:ext cx="7239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en-US" sz="2600">
                <a:latin typeface="Trebuchet MS" pitchFamily="34" charset="0"/>
              </a:rPr>
              <a:t>Brazil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800600" y="1484313"/>
            <a:ext cx="7239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en-US" sz="2600" dirty="0">
                <a:latin typeface="Trebuchet MS" pitchFamily="34" charset="0"/>
              </a:rPr>
              <a:t>e </a:t>
            </a:r>
            <a:r>
              <a:rPr lang="en-US" sz="2600" dirty="0" err="1">
                <a:latin typeface="Trebuchet MS" pitchFamily="34" charset="0"/>
              </a:rPr>
              <a:t>luo</a:t>
            </a:r>
            <a:r>
              <a:rPr lang="en-US" sz="2600" dirty="0">
                <a:latin typeface="Trebuchet MS" pitchFamily="34" charset="0"/>
              </a:rPr>
              <a:t> </a:t>
            </a:r>
            <a:r>
              <a:rPr lang="en-US" sz="2600" dirty="0" err="1" smtClean="0">
                <a:latin typeface="Trebuchet MS" pitchFamily="34" charset="0"/>
              </a:rPr>
              <a:t>si</a:t>
            </a:r>
            <a:r>
              <a:rPr lang="zh-CN" altLang="en-US" sz="2600" dirty="0" smtClean="0">
                <a:latin typeface="Trebuchet MS" pitchFamily="34" charset="0"/>
              </a:rPr>
              <a:t> 俄罗斯</a:t>
            </a:r>
            <a:endParaRPr lang="en-US" sz="2600" dirty="0">
              <a:latin typeface="Trebuchet MS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940300" y="2438400"/>
            <a:ext cx="7239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en-US" sz="2600" dirty="0" err="1">
                <a:latin typeface="Trebuchet MS" pitchFamily="34" charset="0"/>
              </a:rPr>
              <a:t>jia</a:t>
            </a:r>
            <a:r>
              <a:rPr lang="en-US" sz="2600" dirty="0">
                <a:latin typeface="Trebuchet MS" pitchFamily="34" charset="0"/>
              </a:rPr>
              <a:t> </a:t>
            </a:r>
            <a:r>
              <a:rPr lang="en-US" sz="2600" dirty="0" err="1">
                <a:latin typeface="Trebuchet MS" pitchFamily="34" charset="0"/>
              </a:rPr>
              <a:t>na</a:t>
            </a:r>
            <a:r>
              <a:rPr lang="en-US" sz="2600" dirty="0">
                <a:latin typeface="Trebuchet MS" pitchFamily="34" charset="0"/>
              </a:rPr>
              <a:t> </a:t>
            </a:r>
            <a:r>
              <a:rPr lang="en-US" sz="2600" dirty="0" err="1" smtClean="0">
                <a:latin typeface="Trebuchet MS" pitchFamily="34" charset="0"/>
              </a:rPr>
              <a:t>da</a:t>
            </a:r>
            <a:r>
              <a:rPr lang="en-US" sz="2600" dirty="0" smtClean="0">
                <a:latin typeface="Trebuchet MS" pitchFamily="34" charset="0"/>
              </a:rPr>
              <a:t> </a:t>
            </a:r>
            <a:r>
              <a:rPr lang="zh-CN" altLang="en-US" sz="2600" dirty="0" smtClean="0">
                <a:latin typeface="Trebuchet MS" pitchFamily="34" charset="0"/>
              </a:rPr>
              <a:t>加拿大</a:t>
            </a:r>
            <a:endParaRPr lang="en-US" sz="2600" dirty="0">
              <a:latin typeface="Trebuchet MS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105400" y="1789113"/>
            <a:ext cx="7239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endParaRPr lang="en-US" sz="2600">
              <a:latin typeface="Trebuchet MS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89525" y="3384550"/>
            <a:ext cx="7239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en-US" sz="2600" dirty="0" err="1">
                <a:latin typeface="Trebuchet MS" pitchFamily="34" charset="0"/>
              </a:rPr>
              <a:t>zhong</a:t>
            </a:r>
            <a:r>
              <a:rPr lang="en-US" sz="2600" dirty="0">
                <a:latin typeface="Trebuchet MS" pitchFamily="34" charset="0"/>
              </a:rPr>
              <a:t> </a:t>
            </a:r>
            <a:r>
              <a:rPr lang="en-US" sz="2600" dirty="0" err="1" smtClean="0">
                <a:latin typeface="Trebuchet MS" pitchFamily="34" charset="0"/>
              </a:rPr>
              <a:t>guo</a:t>
            </a:r>
            <a:r>
              <a:rPr lang="en-US" sz="2600" dirty="0" smtClean="0">
                <a:latin typeface="Trebuchet MS" pitchFamily="34" charset="0"/>
              </a:rPr>
              <a:t> </a:t>
            </a:r>
            <a:r>
              <a:rPr lang="zh-CN" altLang="en-US" sz="2600" dirty="0" smtClean="0">
                <a:latin typeface="Trebuchet MS" pitchFamily="34" charset="0"/>
              </a:rPr>
              <a:t>中国</a:t>
            </a:r>
            <a:endParaRPr lang="en-US" sz="2600" dirty="0">
              <a:latin typeface="Trebuchet MS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065713" y="4419600"/>
            <a:ext cx="7239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en-US" sz="2600" dirty="0" err="1">
                <a:latin typeface="Trebuchet MS" pitchFamily="34" charset="0"/>
              </a:rPr>
              <a:t>mei</a:t>
            </a:r>
            <a:r>
              <a:rPr lang="en-US" sz="2600" dirty="0">
                <a:latin typeface="Trebuchet MS" pitchFamily="34" charset="0"/>
              </a:rPr>
              <a:t> </a:t>
            </a:r>
            <a:r>
              <a:rPr lang="en-US" sz="2600" dirty="0" err="1" smtClean="0">
                <a:latin typeface="Trebuchet MS" pitchFamily="34" charset="0"/>
              </a:rPr>
              <a:t>guo</a:t>
            </a:r>
            <a:r>
              <a:rPr lang="en-US" sz="2600" dirty="0" smtClean="0">
                <a:latin typeface="Trebuchet MS" pitchFamily="34" charset="0"/>
              </a:rPr>
              <a:t> </a:t>
            </a:r>
            <a:r>
              <a:rPr lang="zh-CN" altLang="en-US" sz="2600" dirty="0" smtClean="0">
                <a:latin typeface="Trebuchet MS" pitchFamily="34" charset="0"/>
              </a:rPr>
              <a:t>美国</a:t>
            </a:r>
            <a:endParaRPr lang="en-US" sz="2600" dirty="0">
              <a:latin typeface="Trebuchet MS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218113" y="5400675"/>
            <a:ext cx="7239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r>
              <a:rPr lang="en-US" sz="2600" dirty="0" err="1">
                <a:latin typeface="Trebuchet MS" pitchFamily="34" charset="0"/>
              </a:rPr>
              <a:t>ba</a:t>
            </a:r>
            <a:r>
              <a:rPr lang="en-US" sz="2600" dirty="0">
                <a:latin typeface="Trebuchet MS" pitchFamily="34" charset="0"/>
              </a:rPr>
              <a:t> </a:t>
            </a:r>
            <a:r>
              <a:rPr lang="en-US" sz="2600" dirty="0" smtClean="0">
                <a:latin typeface="Trebuchet MS" pitchFamily="34" charset="0"/>
              </a:rPr>
              <a:t>xi </a:t>
            </a:r>
            <a:r>
              <a:rPr lang="zh-CN" altLang="en-US" sz="2600" dirty="0" smtClean="0">
                <a:latin typeface="Trebuchet MS" pitchFamily="34" charset="0"/>
              </a:rPr>
              <a:t>巴西</a:t>
            </a:r>
            <a:endParaRPr lang="en-US" sz="26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C:\Documents and Settings\Xiaonan\Desktop\untit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9906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口    日     水      山      木     火   人   月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29169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1419</Words>
  <Application>Microsoft Office PowerPoint</Application>
  <PresentationFormat>On-screen Show (4:3)</PresentationFormat>
  <Paragraphs>517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Re shen （热身）Class room phrases</vt:lpstr>
      <vt:lpstr>Slide 2</vt:lpstr>
      <vt:lpstr>Slide 3</vt:lpstr>
      <vt:lpstr>Slide 4</vt:lpstr>
      <vt:lpstr>Slide 5</vt:lpstr>
      <vt:lpstr>Slide 6</vt:lpstr>
      <vt:lpstr>Slide 7</vt:lpstr>
      <vt:lpstr>The top 5 largest countries</vt:lpstr>
      <vt:lpstr>Slide 9</vt:lpstr>
      <vt:lpstr>Slide 10</vt:lpstr>
      <vt:lpstr>Slide 11</vt:lpstr>
      <vt:lpstr>Slide 12</vt:lpstr>
      <vt:lpstr>Slide 13</vt:lpstr>
      <vt:lpstr> </vt:lpstr>
      <vt:lpstr>Ni</vt:lpstr>
      <vt:lpstr>wo</vt:lpstr>
      <vt:lpstr>ta</vt:lpstr>
      <vt:lpstr>You – 你</vt:lpstr>
      <vt:lpstr>Slide 19</vt:lpstr>
      <vt:lpstr> http://www.mandarintools.com/chinesename.html</vt:lpstr>
      <vt:lpstr>Slide 21</vt:lpstr>
      <vt:lpstr>Slide 22</vt:lpstr>
      <vt:lpstr>Slide 23</vt:lpstr>
      <vt:lpstr>Slide 24</vt:lpstr>
      <vt:lpstr>Slide 25</vt:lpstr>
      <vt:lpstr>Re shen （热身）Class room phrases</vt:lpstr>
      <vt:lpstr>Slide 27</vt:lpstr>
      <vt:lpstr>Slide 28</vt:lpstr>
      <vt:lpstr>http://www.chinese-tools.com/tools/converter-pinyin-unicode.html</vt:lpstr>
      <vt:lpstr>Slide 30</vt:lpstr>
      <vt:lpstr>Slide 31</vt:lpstr>
      <vt:lpstr>Slide 32</vt:lpstr>
      <vt:lpstr>certain students will be assigned to work on QUIZLET  Class:  Ms. Feng 2015-2016 Chinese Level 1 (4 B Class periods) Set: Numbers (11 words) </vt:lpstr>
      <vt:lpstr>one</vt:lpstr>
      <vt:lpstr>two</vt:lpstr>
      <vt:lpstr>three</vt:lpstr>
      <vt:lpstr>four</vt:lpstr>
      <vt:lpstr>five</vt:lpstr>
      <vt:lpstr>six</vt:lpstr>
      <vt:lpstr>seven</vt:lpstr>
      <vt:lpstr>eight</vt:lpstr>
      <vt:lpstr>nine</vt:lpstr>
      <vt:lpstr>ten</vt:lpstr>
      <vt:lpstr>zero</vt:lpstr>
      <vt:lpstr>Slide 45</vt:lpstr>
      <vt:lpstr>A tongue twister</vt:lpstr>
      <vt:lpstr>Slide 47</vt:lpstr>
      <vt:lpstr>C. Here are five telephone numbers. Rewrite the Chinese numbers in English and the English numbers in Chinese.</vt:lpstr>
      <vt:lpstr>Slide 49</vt:lpstr>
      <vt:lpstr>2-digit numbers</vt:lpstr>
      <vt:lpstr>Lian xi (pin yin &amp; han zi)</vt:lpstr>
      <vt:lpstr>2-digit numbers</vt:lpstr>
      <vt:lpstr>Lian xi (pin yin &amp; han zi)</vt:lpstr>
      <vt:lpstr>2-digit numbers</vt:lpstr>
      <vt:lpstr>Lian xi (pin yin &amp; han zi)</vt:lpstr>
      <vt:lpstr>P19</vt:lpstr>
      <vt:lpstr>Slide 57</vt:lpstr>
      <vt:lpstr>Slide 58</vt:lpstr>
      <vt:lpstr>Slide 59</vt:lpstr>
      <vt:lpstr>Slide 60</vt:lpstr>
      <vt:lpstr>Slide 61</vt:lpstr>
      <vt:lpstr>Reorder the following numbers: (small to big) on your handout.</vt:lpstr>
      <vt:lpstr>Slide 63</vt:lpstr>
      <vt:lpstr>Slide 64</vt:lpstr>
      <vt:lpstr>Slide 65</vt:lpstr>
    </vt:vector>
  </TitlesOfParts>
  <Company>Emory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Amy Feng</dc:creator>
  <cp:lastModifiedBy>Amy Feng</cp:lastModifiedBy>
  <cp:revision>97</cp:revision>
  <cp:lastPrinted>2015-08-14T13:36:38Z</cp:lastPrinted>
  <dcterms:created xsi:type="dcterms:W3CDTF">2013-08-04T23:49:01Z</dcterms:created>
  <dcterms:modified xsi:type="dcterms:W3CDTF">2015-08-16T15:51:03Z</dcterms:modified>
</cp:coreProperties>
</file>