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90" r:id="rId3"/>
    <p:sldId id="291" r:id="rId4"/>
    <p:sldId id="262" r:id="rId5"/>
    <p:sldId id="276" r:id="rId6"/>
    <p:sldId id="292" r:id="rId7"/>
    <p:sldId id="277" r:id="rId8"/>
    <p:sldId id="293" r:id="rId9"/>
    <p:sldId id="294" r:id="rId10"/>
    <p:sldId id="295" r:id="rId11"/>
    <p:sldId id="296" r:id="rId12"/>
    <p:sldId id="297" r:id="rId13"/>
    <p:sldId id="298" r:id="rId14"/>
    <p:sldId id="300" r:id="rId15"/>
    <p:sldId id="30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0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800" units="cm"/>
        </inkml:traceFormat>
        <inkml:channelProperties>
          <inkml:channelProperty channel="X" name="resolution" value="54.89627" units="1/cm"/>
          <inkml:channelProperty channel="Y" name="resolution" value="29.5203" units="1/cm"/>
        </inkml:channelProperties>
      </inkml:inkSource>
      <inkml:timestamp xml:id="ts0" timeString="2015-04-13T15:10:59.3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13484 1842,'0'0,"0"-39,39 39,39 0,-38 0,38 0,-39 0,0 0,40 0,38 0,-77 0,-40 0,78 0,0 0,-38 0,-1 0,39 0,-39 0,1 0,-1 0,0 0,0 0,0 0,-39 0,40 0,-1 0,-39 0,39 0,-39 0,39 0,0 0,-39 0,40 0,-1 0,0 0,39 0,-78 0,40 0,-40 0,78 0,-78 0,39 0,-39 0,39 0,-39 0,40 0,-1 0,-39 0,39 0,-39 0,39 0,0 0,-39 0,40 0,-40 0,39 0,-39 0,39 0,0 0,-39 0,39 0,-39 0,0 0,39 0,1 0,-40 0,0 0,39 0,-39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800" units="cm"/>
        </inkml:traceFormat>
        <inkml:channelProperties>
          <inkml:channelProperty channel="X" name="resolution" value="54.89627" units="1/cm"/>
          <inkml:channelProperty channel="Y" name="resolution" value="29.5203" units="1/cm"/>
        </inkml:channelProperties>
      </inkml:inkSource>
      <inkml:timestamp xml:id="ts0" timeString="2015-04-13T15:11:00.9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13601 2939,'0'0,"0"0,40 0,77 0,-38 0,-40 0,-39 0,39 0,-39 0,39 0,0 0,-39 0,40 0,-40 0,39 0,0 0,39 0,-38 0,38 0,0 0,1 0,-40 0,0 0,0 0,1 0,-1 0,-39 0,39 0,-39 0,39 0,0 0,-39 0,40 0,-40 0,39 0,-39 0,39 0,0 0,-39 0,39 0,-39 0,40 0,-1 0,-39 0,39 0,-39 0,39 0,-39 0,0 0,39 0,1 0,-40 0,39 0,-39 0,39 0,0 0,-39 0,39 0,-39 0,0 39,40-39,-40 0,39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800" units="cm"/>
        </inkml:traceFormat>
        <inkml:channelProperties>
          <inkml:channelProperty channel="X" name="resolution" value="54.89627" units="1/cm"/>
          <inkml:channelProperty channel="Y" name="resolution" value="29.5203" units="1/cm"/>
        </inkml:channelProperties>
      </inkml:inkSource>
      <inkml:timestamp xml:id="ts0" timeString="2015-04-13T15:11:04.1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12034 5605,'0'0,"39"0,118 0,352 0,1 39,38-39,-116 0,38 0,-156 0,-1 0,-234 0,-40 0,0 0,-39 0,39 0,0 0,40 0,-40 0,39 0,40 0,-40 0,1-39,117 39,-118 0,40 0,-79 0,0 0,-39-40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800" units="cm"/>
        </inkml:traceFormat>
        <inkml:channelProperties>
          <inkml:channelProperty channel="X" name="resolution" value="54.89627" units="1/cm"/>
          <inkml:channelProperty channel="Y" name="resolution" value="29.5203" units="1/cm"/>
        </inkml:channelProperties>
      </inkml:inkSource>
      <inkml:timestamp xml:id="ts0" timeString="2015-04-13T15:11:06.2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7565 13601,'0'0,"0"0,0 78,0-38,0-1,0 78,0-117,39 40,-39-1,0 0,0 0,0-39,0 79,0-79,0 39,0-39,0 39,0 0,0-39,0 39,0 1,0-1,0-39,0 39,0-39,0 39,0-39,0 39,0 1,0-40,0 39,0-39,0 39,0 0,0-39,0 39,0-39,0 40,0-40,0 39,0 0,0-39,0 39,0-39,0 79,0-79,0 39,0-39,0 39,0 0,0-39,0 39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800" units="cm"/>
        </inkml:traceFormat>
        <inkml:channelProperties>
          <inkml:channelProperty channel="X" name="resolution" value="54.89627" units="1/cm"/>
          <inkml:channelProperty channel="Y" name="resolution" value="29.5203" units="1/cm"/>
        </inkml:channelProperties>
      </inkml:inkSource>
      <inkml:timestamp xml:id="ts0" timeString="2015-04-13T15:11:07.9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7643 16266,'-39'0,"39"0,0 79,0-40,0 39,0-38,0-1,0 39,0-39,0 40,0-1,0 1,0-40,0 39,0 1,0-40,0 0,0 0,0 0,0 1,0-1,0-39,0 78,0-39,0 1,0-1,0-39,0 78,0-78,0 39,0 1,-39-1,39 39,0-78,0 39,0 1,0-1,0 0,0 0,0 0,0 40,0-40,0 0,-39 39,39-78,0 79,-39-79,39 39,0 0,0 0,0 1,0-40,0 39,0 0,0-39,0 39,0-39,0 39,0-39,0 40,0-1,0-39,0 39,0-39,0 39,0 0,0-39,0 40,0-40,-40 0,1-40,-196-116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2A529-C0D1-4421-877E-5008EFC7778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EC48C-784C-4EB4-A05F-D2D6FE1B5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08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1BB5E-52A4-4549-9459-059DC55398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87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F8-7D92-4FC8-B3B2-595E96A1B744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B1AA-9819-4801-8E5A-A65E51F3A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F8-7D92-4FC8-B3B2-595E96A1B744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B1AA-9819-4801-8E5A-A65E51F3A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F8-7D92-4FC8-B3B2-595E96A1B744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B1AA-9819-4801-8E5A-A65E51F3A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F8-7D92-4FC8-B3B2-595E96A1B744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B1AA-9819-4801-8E5A-A65E51F3A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F8-7D92-4FC8-B3B2-595E96A1B744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B1AA-9819-4801-8E5A-A65E51F3A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F8-7D92-4FC8-B3B2-595E96A1B744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B1AA-9819-4801-8E5A-A65E51F3A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F8-7D92-4FC8-B3B2-595E96A1B744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B1AA-9819-4801-8E5A-A65E51F3A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F8-7D92-4FC8-B3B2-595E96A1B744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B1AA-9819-4801-8E5A-A65E51F3A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F8-7D92-4FC8-B3B2-595E96A1B744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B1AA-9819-4801-8E5A-A65E51F3A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F8-7D92-4FC8-B3B2-595E96A1B744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B1AA-9819-4801-8E5A-A65E51F3A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F8-7D92-4FC8-B3B2-595E96A1B744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B1AA-9819-4801-8E5A-A65E51F3A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07F8-7D92-4FC8-B3B2-595E96A1B744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5B1AA-9819-4801-8E5A-A65E51F3A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emf"/><Relationship Id="rId18" Type="http://schemas.openxmlformats.org/officeDocument/2006/relationships/customXml" Target="../ink/ink5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customXml" Target="../ink/ink2.xml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emf"/><Relationship Id="rId5" Type="http://schemas.openxmlformats.org/officeDocument/2006/relationships/image" Target="../media/image8.png"/><Relationship Id="rId15" Type="http://schemas.openxmlformats.org/officeDocument/2006/relationships/image" Target="../media/image15.emf"/><Relationship Id="rId10" Type="http://schemas.openxmlformats.org/officeDocument/2006/relationships/customXml" Target="../ink/ink1.xml"/><Relationship Id="rId19" Type="http://schemas.openxmlformats.org/officeDocument/2006/relationships/image" Target="../media/image17.emf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xinhuanet.com/ziliao/2003-01/18/content_695316.htm" TargetMode="External"/><Relationship Id="rId2" Type="http://schemas.openxmlformats.org/officeDocument/2006/relationships/hyperlink" Target="http://news.xinhuanet.com/ziliao/2003-01/18/content_695306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ews.xinhuanet.com/ziliao/2003-01/18/content_695319.htm" TargetMode="External"/><Relationship Id="rId5" Type="http://schemas.openxmlformats.org/officeDocument/2006/relationships/hyperlink" Target="http://news.xinhuanet.com/ziliao/2004-06/21/content_1536677.htm" TargetMode="External"/><Relationship Id="rId4" Type="http://schemas.openxmlformats.org/officeDocument/2006/relationships/hyperlink" Target="http://news.xinhuanet.com/ziliao/2009-03/18/content_11030722.h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220200" cy="917575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今</a:t>
            </a:r>
            <a:r>
              <a:rPr lang="zh-CN" altLang="en-US" dirty="0" smtClean="0"/>
              <a:t>天的重点句型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4191000" cy="56388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</a:rPr>
              <a:t>别 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</a:rPr>
              <a:t>就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</a:rPr>
              <a:t>根据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</a:rPr>
              <a:t>因此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</a:rPr>
              <a:t>关于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0" y="1143000"/>
            <a:ext cx="5181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itchFamily="34" charset="0"/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</a:rPr>
              <a:t>冯老师让我别说话了。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你不</a:t>
            </a:r>
            <a:r>
              <a:rPr lang="zh-CN" altLang="en-US" dirty="0" smtClean="0">
                <a:solidFill>
                  <a:schemeClr val="tx1"/>
                </a:solidFill>
              </a:rPr>
              <a:t>用出家门，就能学习中文。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根</a:t>
            </a:r>
            <a:r>
              <a:rPr lang="zh-CN" altLang="en-US" dirty="0" smtClean="0">
                <a:solidFill>
                  <a:schemeClr val="tx1"/>
                </a:solidFill>
              </a:rPr>
              <a:t>据学校的</a:t>
            </a:r>
            <a:r>
              <a:rPr lang="zh-CN" altLang="en-US" dirty="0" smtClean="0">
                <a:solidFill>
                  <a:srgbClr val="FF0000"/>
                </a:solidFill>
              </a:rPr>
              <a:t>统计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30%</a:t>
            </a:r>
            <a:r>
              <a:rPr lang="zh-CN" altLang="en-US" dirty="0" smtClean="0">
                <a:solidFill>
                  <a:schemeClr val="tx1"/>
                </a:solidFill>
              </a:rPr>
              <a:t>的学生不吃中午饭。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3+</a:t>
            </a:r>
            <a:r>
              <a:rPr lang="zh-CN" altLang="en-US" dirty="0" smtClean="0">
                <a:solidFill>
                  <a:schemeClr val="tx1"/>
                </a:solidFill>
              </a:rPr>
              <a:t>因此学校</a:t>
            </a:r>
            <a:r>
              <a:rPr lang="zh-CN" altLang="en-US" dirty="0" smtClean="0">
                <a:solidFill>
                  <a:srgbClr val="FF0000"/>
                </a:solidFill>
              </a:rPr>
              <a:t>允许</a:t>
            </a:r>
            <a:r>
              <a:rPr lang="zh-CN" altLang="en-US" dirty="0" smtClean="0">
                <a:solidFill>
                  <a:schemeClr val="tx1"/>
                </a:solidFill>
              </a:rPr>
              <a:t>学生下午吃零食。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5. </a:t>
            </a:r>
            <a:r>
              <a:rPr lang="zh-CN" altLang="en-US" dirty="0">
                <a:solidFill>
                  <a:schemeClr val="tx1"/>
                </a:solidFill>
              </a:rPr>
              <a:t>我</a:t>
            </a:r>
            <a:r>
              <a:rPr lang="zh-CN" altLang="en-US" dirty="0" smtClean="0">
                <a:solidFill>
                  <a:schemeClr val="tx1"/>
                </a:solidFill>
              </a:rPr>
              <a:t>想跟你说一说关于</a:t>
            </a:r>
            <a:r>
              <a:rPr lang="zh-CN" altLang="en-US" dirty="0">
                <a:solidFill>
                  <a:schemeClr val="tx1"/>
                </a:solidFill>
              </a:rPr>
              <a:t>老师</a:t>
            </a:r>
            <a:r>
              <a:rPr lang="zh-CN" altLang="en-US" dirty="0" smtClean="0">
                <a:solidFill>
                  <a:schemeClr val="tx1"/>
                </a:solidFill>
              </a:rPr>
              <a:t>的</a:t>
            </a:r>
            <a:r>
              <a:rPr lang="zh-CN" altLang="en-US" dirty="0" smtClean="0">
                <a:solidFill>
                  <a:srgbClr val="FF0000"/>
                </a:solidFill>
              </a:rPr>
              <a:t>事情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7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4E0902"/>
                </a:solidFill>
              </a:rPr>
              <a:t>一：这</a:t>
            </a:r>
            <a:r>
              <a:rPr lang="zh-CN" altLang="en-US" sz="3200" dirty="0">
                <a:solidFill>
                  <a:srgbClr val="4E0902"/>
                </a:solidFill>
              </a:rPr>
              <a:t>是一</a:t>
            </a:r>
            <a:r>
              <a:rPr lang="zh-CN" altLang="en-US" sz="3200" dirty="0" smtClean="0">
                <a:solidFill>
                  <a:srgbClr val="4E0902"/>
                </a:solidFill>
              </a:rPr>
              <a:t>种水果，是红色的，或者绿色的，或者紫色</a:t>
            </a:r>
            <a:r>
              <a:rPr lang="zh-CN" altLang="en-US" sz="3200" dirty="0">
                <a:solidFill>
                  <a:srgbClr val="4E0902"/>
                </a:solidFill>
              </a:rPr>
              <a:t>的，</a:t>
            </a:r>
            <a:r>
              <a:rPr lang="zh-CN" altLang="en-US" sz="3200" dirty="0" smtClean="0">
                <a:solidFill>
                  <a:srgbClr val="4E0902"/>
                </a:solidFill>
              </a:rPr>
              <a:t>像小球一</a:t>
            </a:r>
            <a:r>
              <a:rPr lang="zh-CN" altLang="en-US" sz="3200" dirty="0">
                <a:solidFill>
                  <a:srgbClr val="4E0902"/>
                </a:solidFill>
              </a:rPr>
              <a:t>样。</a:t>
            </a:r>
            <a:endParaRPr lang="en-US" sz="3200" dirty="0">
              <a:solidFill>
                <a:srgbClr val="4E090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二：这</a:t>
            </a:r>
            <a:r>
              <a:rPr lang="zh-CN" altLang="en-US" sz="3200" dirty="0">
                <a:solidFill>
                  <a:srgbClr val="FF0000"/>
                </a:solidFill>
              </a:rPr>
              <a:t>是一</a:t>
            </a:r>
            <a:r>
              <a:rPr lang="zh-CN" altLang="en-US" sz="3200" dirty="0" smtClean="0">
                <a:solidFill>
                  <a:srgbClr val="FF0000"/>
                </a:solidFill>
              </a:rPr>
              <a:t>种水果，是粉红色的，圆圆的，很好吃，在亚特兰大有很多。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90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7030A0"/>
                </a:solidFill>
              </a:rPr>
              <a:t>三：这是一种蔬菜，没有很多水份，有大有小，有圆的，有长的，是紫色的。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57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CC0099"/>
                </a:solidFill>
              </a:rPr>
              <a:t>四：这是一种蔬菜，很大，是白色的和绿色的，圆圆的，美国人不常吃，中国人常常吃。</a:t>
            </a:r>
            <a:endParaRPr lang="en-US" sz="3200" dirty="0">
              <a:solidFill>
                <a:srgbClr val="CC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76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B050"/>
                </a:solidFill>
              </a:rPr>
              <a:t>五：这是一种蔬菜，人们一般炸着吃。可以用它做薯条或者薯片，但是这种蔬菜不太健康，吃多了很容易长胖。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48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58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164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-15922"/>
            <a:ext cx="4876800" cy="689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163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5940"/>
            <a:ext cx="9144000" cy="5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Write down the MW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5839132" cy="4837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410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/>
              <a:t>默写正确答案 </a:t>
            </a:r>
            <a:r>
              <a:rPr lang="en-US" altLang="zh-CN" sz="4800" dirty="0" smtClean="0"/>
              <a:t>08/25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67564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CN" altLang="en-US" sz="6700" dirty="0" smtClean="0"/>
              <a:t>喜庆</a:t>
            </a:r>
            <a:r>
              <a:rPr lang="en-US" altLang="zh-CN" sz="6700" dirty="0" smtClean="0"/>
              <a:t/>
            </a:r>
            <a:br>
              <a:rPr lang="en-US" altLang="zh-CN" sz="6700" dirty="0" smtClean="0"/>
            </a:br>
            <a:r>
              <a:rPr lang="zh-CN" altLang="en-US" sz="6700" dirty="0"/>
              <a:t>团</a:t>
            </a:r>
            <a:r>
              <a:rPr lang="zh-CN" altLang="en-US" sz="6700" dirty="0" smtClean="0"/>
              <a:t>员</a:t>
            </a:r>
            <a:r>
              <a:rPr lang="en-US" altLang="zh-CN" sz="6700" dirty="0" smtClean="0"/>
              <a:t/>
            </a:r>
            <a:br>
              <a:rPr lang="en-US" altLang="zh-CN" sz="6700" dirty="0" smtClean="0"/>
            </a:br>
            <a:r>
              <a:rPr lang="zh-CN" altLang="en-US" sz="6700" dirty="0"/>
              <a:t>吉</a:t>
            </a:r>
            <a:r>
              <a:rPr lang="zh-CN" altLang="en-US" sz="6700" dirty="0" smtClean="0"/>
              <a:t>祥</a:t>
            </a:r>
            <a:r>
              <a:rPr lang="en-US" altLang="zh-CN" sz="6700" dirty="0" smtClean="0"/>
              <a:t/>
            </a:r>
            <a:br>
              <a:rPr lang="en-US" altLang="zh-CN" sz="6700" dirty="0" smtClean="0"/>
            </a:br>
            <a:r>
              <a:rPr lang="zh-CN" altLang="en-US" sz="6700" dirty="0"/>
              <a:t>如</a:t>
            </a:r>
            <a:r>
              <a:rPr lang="zh-CN" altLang="en-US" sz="6700" dirty="0" smtClean="0"/>
              <a:t>意</a:t>
            </a:r>
            <a:r>
              <a:rPr lang="en-US" altLang="zh-CN" sz="6700" dirty="0" smtClean="0"/>
              <a:t/>
            </a:r>
            <a:br>
              <a:rPr lang="en-US" altLang="zh-CN" sz="6700" dirty="0" smtClean="0"/>
            </a:br>
            <a:r>
              <a:rPr lang="en-US" altLang="zh-CN" sz="6700" dirty="0"/>
              <a:t/>
            </a:r>
            <a:br>
              <a:rPr lang="en-US" altLang="zh-CN" sz="6700" dirty="0"/>
            </a:br>
            <a:r>
              <a:rPr lang="zh-CN" altLang="en-US" sz="6700" dirty="0" smtClean="0"/>
              <a:t>少不了</a:t>
            </a:r>
            <a:r>
              <a:rPr lang="en-US" altLang="zh-CN" sz="6700" dirty="0" smtClean="0"/>
              <a:t/>
            </a:r>
            <a:br>
              <a:rPr lang="en-US" altLang="zh-CN" sz="6700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01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down :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1.Wish you a healthy body!</a:t>
            </a:r>
          </a:p>
          <a:p>
            <a:pPr algn="ctr"/>
            <a:r>
              <a:rPr lang="en-US" dirty="0" smtClean="0"/>
              <a:t>2. Good luck!</a:t>
            </a:r>
          </a:p>
          <a:p>
            <a:pPr algn="ctr"/>
            <a:r>
              <a:rPr lang="en-US" dirty="0" smtClean="0"/>
              <a:t>4. Happy birthday!</a:t>
            </a:r>
          </a:p>
          <a:p>
            <a:pPr algn="ctr"/>
            <a:r>
              <a:rPr lang="en-US" dirty="0" smtClean="0"/>
              <a:t>5. Get well!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419600"/>
            <a:ext cx="22479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img2.ijie.cn/uploadfile/2013/0806/201308060357255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2200"/>
            <a:ext cx="1752600" cy="1752600"/>
          </a:xfrm>
          <a:prstGeom prst="rect">
            <a:avLst/>
          </a:prstGeom>
          <a:noFill/>
        </p:spPr>
      </p:pic>
      <p:pic>
        <p:nvPicPr>
          <p:cNvPr id="1030" name="Picture 6" descr="http://photocdn.sohu.com/20140401/Img3975318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438400"/>
            <a:ext cx="2110767" cy="1514476"/>
          </a:xfrm>
          <a:prstGeom prst="rect">
            <a:avLst/>
          </a:prstGeom>
          <a:noFill/>
        </p:spPr>
      </p:pic>
      <p:pic>
        <p:nvPicPr>
          <p:cNvPr id="1032" name="Picture 8" descr="http://www.meizhou.cn/Comm/NewsImages/M/1206/08/35be77d732e9403680509a17667c79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286000"/>
            <a:ext cx="2503434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4582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1  QUIZLET instructions – </a:t>
            </a:r>
            <a:r>
              <a:rPr lang="zh-CN" altLang="en-US" sz="1600" b="1" dirty="0" smtClean="0"/>
              <a:t>中国的传统节日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 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40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15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8662" y="4666092"/>
            <a:ext cx="1161338" cy="21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18/18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18/18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6627168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18 of 18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304800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>
            <a:off x="4114800" y="609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14800" y="1066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52800" y="609600"/>
            <a:ext cx="159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Do NOT check!</a:t>
            </a:r>
            <a:endParaRPr lang="en-US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1828800"/>
            <a:ext cx="1581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 flipV="1">
            <a:off x="3657600" y="2057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67000" y="2362200"/>
            <a:ext cx="169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Speak CHINESE!</a:t>
            </a:r>
            <a:endParaRPr lang="en-US" b="1" u="sng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4854240" y="649080"/>
              <a:ext cx="790560" cy="14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38400" y="585720"/>
                <a:ext cx="8222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4896360" y="1058040"/>
              <a:ext cx="677880" cy="14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80520" y="994680"/>
                <a:ext cx="7095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4332240" y="2003400"/>
              <a:ext cx="1608840" cy="288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16400" y="1940040"/>
                <a:ext cx="16405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17" name="Ink 16"/>
              <p14:cNvContentPartPr/>
              <p14:nvPr/>
            </p14:nvContentPartPr>
            <p14:xfrm>
              <a:off x="2723400" y="4896360"/>
              <a:ext cx="14400" cy="522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07560" y="4833000"/>
                <a:ext cx="4608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2582280" y="5855760"/>
              <a:ext cx="169560" cy="9460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66440" y="5792400"/>
                <a:ext cx="201240" cy="10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8680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中国的重大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</a:rPr>
              <a:t>传统节日有什么？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b="1" dirty="0">
                <a:hlinkClick r:id="rId2"/>
              </a:rPr>
              <a:t>春节</a:t>
            </a:r>
            <a:r>
              <a:rPr lang="zh-CN" altLang="en-US" b="1" dirty="0"/>
              <a:t>、</a:t>
            </a:r>
            <a:r>
              <a:rPr lang="zh-CN" altLang="en-US" b="1" dirty="0">
                <a:hlinkClick r:id="rId3"/>
              </a:rPr>
              <a:t>元宵节</a:t>
            </a:r>
            <a:r>
              <a:rPr lang="zh-CN" altLang="en-US" b="1" dirty="0"/>
              <a:t> 、 </a:t>
            </a:r>
            <a:r>
              <a:rPr lang="zh-CN" altLang="en-US" b="1" dirty="0">
                <a:hlinkClick r:id="rId4"/>
              </a:rPr>
              <a:t>清明节</a:t>
            </a:r>
            <a:r>
              <a:rPr lang="zh-CN" altLang="en-US" b="1" dirty="0"/>
              <a:t>、</a:t>
            </a:r>
            <a:r>
              <a:rPr lang="zh-CN" altLang="en-US" b="1" dirty="0">
                <a:hlinkClick r:id="rId5"/>
              </a:rPr>
              <a:t>端午节</a:t>
            </a:r>
            <a:r>
              <a:rPr lang="zh-CN" altLang="en-US" b="1" dirty="0"/>
              <a:t>、</a:t>
            </a:r>
            <a:r>
              <a:rPr lang="zh-CN" altLang="en-US" b="1" dirty="0">
                <a:hlinkClick r:id="rId6"/>
              </a:rPr>
              <a:t>中秋</a:t>
            </a:r>
            <a:r>
              <a:rPr lang="zh-CN" altLang="en-US" b="1" dirty="0" smtClean="0">
                <a:hlinkClick r:id="rId6"/>
              </a:rPr>
              <a:t>节</a:t>
            </a:r>
            <a:endParaRPr lang="en-US" altLang="zh-CN" b="1" dirty="0" smtClean="0"/>
          </a:p>
          <a:p>
            <a:pPr algn="l"/>
            <a:endParaRPr lang="en-US" altLang="zh-CN" b="1" dirty="0" smtClean="0"/>
          </a:p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什么时候？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endParaRPr lang="en-US" altLang="zh-CN" dirty="0">
              <a:solidFill>
                <a:schemeClr val="tx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每</a:t>
            </a:r>
            <a:r>
              <a:rPr lang="zh-CN" altLang="en-US" dirty="0">
                <a:solidFill>
                  <a:schemeClr val="tx1"/>
                </a:solidFill>
              </a:rPr>
              <a:t>个节</a:t>
            </a:r>
            <a:r>
              <a:rPr lang="zh-CN" altLang="en-US" dirty="0" smtClean="0">
                <a:solidFill>
                  <a:schemeClr val="tx1"/>
                </a:solidFill>
              </a:rPr>
              <a:t>日的风俗习惯是什么？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endParaRPr lang="en-US" altLang="zh-CN" b="1" dirty="0" smtClean="0"/>
          </a:p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吃什么？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endParaRPr lang="en-US" b="1" dirty="0"/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Use flash cards to make a video clip.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We will watch your video on Friday and take a test </a:t>
            </a:r>
            <a:r>
              <a:rPr lang="en-US" smtClean="0">
                <a:solidFill>
                  <a:schemeClr val="tx1"/>
                </a:solidFill>
              </a:rPr>
              <a:t>on it.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0" y="0"/>
            <a:ext cx="878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TASK </a:t>
            </a:r>
            <a:r>
              <a:rPr lang="en-US" b="1" smtClean="0"/>
              <a:t>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723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P122/14</a:t>
            </a:r>
            <a:br>
              <a:rPr lang="en-US" dirty="0" smtClean="0"/>
            </a:br>
            <a:r>
              <a:rPr lang="en-US" dirty="0" smtClean="0"/>
              <a:t>P127/24</a:t>
            </a:r>
            <a:br>
              <a:rPr lang="en-US" dirty="0" smtClean="0"/>
            </a:br>
            <a:r>
              <a:rPr lang="en-US" dirty="0" smtClean="0"/>
              <a:t>P127/25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220200" cy="917575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今</a:t>
            </a:r>
            <a:r>
              <a:rPr lang="zh-CN" altLang="en-US" dirty="0" smtClean="0"/>
              <a:t>天的重点句型 </a:t>
            </a:r>
            <a:r>
              <a:rPr lang="en-US" altLang="zh-CN" dirty="0" smtClean="0"/>
              <a:t>Make 1 sentence each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313" y="917575"/>
            <a:ext cx="9144000" cy="56388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>
                <a:solidFill>
                  <a:schemeClr val="tx1"/>
                </a:solidFill>
              </a:rPr>
              <a:t>大</a:t>
            </a:r>
            <a:r>
              <a:rPr lang="zh-CN" altLang="en-US" dirty="0" smtClean="0">
                <a:solidFill>
                  <a:schemeClr val="tx1"/>
                </a:solidFill>
              </a:rPr>
              <a:t>概</a:t>
            </a:r>
            <a:r>
              <a:rPr lang="en-US" altLang="zh-CN" dirty="0" smtClean="0">
                <a:solidFill>
                  <a:schemeClr val="tx1"/>
                </a:solidFill>
              </a:rPr>
              <a:t>…approximately</a:t>
            </a: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 smtClean="0">
                <a:solidFill>
                  <a:schemeClr val="tx1"/>
                </a:solidFill>
              </a:rPr>
              <a:t>只有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 smtClean="0">
                <a:solidFill>
                  <a:schemeClr val="tx1"/>
                </a:solidFill>
              </a:rPr>
              <a:t>才</a:t>
            </a:r>
            <a:r>
              <a:rPr lang="en-US" altLang="zh-CN" dirty="0" smtClean="0">
                <a:solidFill>
                  <a:schemeClr val="tx1"/>
                </a:solidFill>
              </a:rPr>
              <a:t>…only</a:t>
            </a: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同</a:t>
            </a:r>
            <a:r>
              <a:rPr lang="zh-CN" altLang="en-US" dirty="0" smtClean="0">
                <a:solidFill>
                  <a:schemeClr val="tx1"/>
                </a:solidFill>
              </a:rPr>
              <a:t>一种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</a:rPr>
              <a:t>个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</a:rPr>
              <a:t>幢 </a:t>
            </a:r>
            <a:r>
              <a:rPr lang="en-US" altLang="zh-CN" dirty="0" smtClean="0">
                <a:solidFill>
                  <a:schemeClr val="tx1"/>
                </a:solidFill>
              </a:rPr>
              <a:t>same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4. </a:t>
            </a:r>
            <a:r>
              <a:rPr lang="zh-CN" altLang="en-US" dirty="0" smtClean="0">
                <a:solidFill>
                  <a:schemeClr val="tx1"/>
                </a:solidFill>
              </a:rPr>
              <a:t>觉得 </a:t>
            </a:r>
            <a:r>
              <a:rPr lang="en-US" altLang="zh-CN" dirty="0" smtClean="0">
                <a:solidFill>
                  <a:schemeClr val="tx1"/>
                </a:solidFill>
              </a:rPr>
              <a:t>think (feel like)</a:t>
            </a:r>
          </a:p>
          <a:p>
            <a:pPr algn="l"/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5. </a:t>
            </a:r>
            <a:r>
              <a:rPr lang="zh-CN" altLang="en-US" dirty="0" smtClean="0">
                <a:solidFill>
                  <a:schemeClr val="tx1"/>
                </a:solidFill>
              </a:rPr>
              <a:t>总是 </a:t>
            </a:r>
            <a:r>
              <a:rPr lang="en-US" altLang="zh-CN" dirty="0" smtClean="0">
                <a:solidFill>
                  <a:schemeClr val="tx1"/>
                </a:solidFill>
              </a:rPr>
              <a:t>always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28014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我们昨天吃饭</a:t>
            </a:r>
            <a:r>
              <a:rPr lang="zh-CN" altLang="en-US" sz="3200" dirty="0" smtClean="0">
                <a:solidFill>
                  <a:srgbClr val="FF0000"/>
                </a:solidFill>
              </a:rPr>
              <a:t>大概</a:t>
            </a:r>
            <a:r>
              <a:rPr lang="zh-CN" altLang="en-US" sz="3200" dirty="0" smtClean="0"/>
              <a:t>花了一百块。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791" y="2757062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我</a:t>
            </a:r>
            <a:r>
              <a:rPr lang="zh-CN" altLang="en-US" sz="3200" dirty="0">
                <a:solidFill>
                  <a:srgbClr val="FF0000"/>
                </a:solidFill>
              </a:rPr>
              <a:t>只</a:t>
            </a:r>
            <a:r>
              <a:rPr lang="zh-CN" altLang="en-US" sz="3200" dirty="0" smtClean="0">
                <a:solidFill>
                  <a:srgbClr val="FF0000"/>
                </a:solidFill>
              </a:rPr>
              <a:t>有</a:t>
            </a:r>
            <a:r>
              <a:rPr lang="zh-CN" altLang="en-US" sz="3200" dirty="0" smtClean="0"/>
              <a:t>夏天</a:t>
            </a:r>
            <a:r>
              <a:rPr lang="zh-CN" altLang="en-US" sz="3200" dirty="0" smtClean="0">
                <a:solidFill>
                  <a:srgbClr val="FF0000"/>
                </a:solidFill>
              </a:rPr>
              <a:t>才</a:t>
            </a:r>
            <a:r>
              <a:rPr lang="zh-CN" altLang="en-US" sz="3200" dirty="0" smtClean="0"/>
              <a:t>去外婆家。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95529" y="3279590"/>
            <a:ext cx="816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我们用</a:t>
            </a:r>
            <a:r>
              <a:rPr lang="zh-CN" altLang="en-US" sz="3200" dirty="0" smtClean="0">
                <a:solidFill>
                  <a:srgbClr val="FF0000"/>
                </a:solidFill>
              </a:rPr>
              <a:t>同一种</a:t>
            </a:r>
            <a:r>
              <a:rPr lang="zh-CN" altLang="en-US" sz="3200" dirty="0" smtClean="0"/>
              <a:t>中文书。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45343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我</a:t>
            </a:r>
            <a:r>
              <a:rPr lang="zh-CN" altLang="en-US" sz="3200" dirty="0" smtClean="0">
                <a:solidFill>
                  <a:srgbClr val="FF0000"/>
                </a:solidFill>
              </a:rPr>
              <a:t>觉得</a:t>
            </a:r>
            <a:r>
              <a:rPr lang="zh-CN" altLang="en-US" sz="3200" dirty="0" smtClean="0"/>
              <a:t>他很好。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703852"/>
            <a:ext cx="7553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他</a:t>
            </a:r>
            <a:r>
              <a:rPr lang="zh-CN" altLang="en-US" sz="3200" dirty="0" smtClean="0">
                <a:solidFill>
                  <a:srgbClr val="FF0000"/>
                </a:solidFill>
              </a:rPr>
              <a:t>总是</a:t>
            </a:r>
            <a:r>
              <a:rPr lang="zh-CN" altLang="en-US" sz="3200" dirty="0" smtClean="0"/>
              <a:t>对我们很好。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0122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220200" cy="917575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 smtClean="0"/>
              <a:t>测验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4191000" cy="56388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</a:rPr>
              <a:t>别 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</a:rPr>
              <a:t>就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</a:rPr>
              <a:t>根据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</a:rPr>
              <a:t>因此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</a:rPr>
              <a:t>关于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9144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dirty="0" smtClean="0"/>
              <a:t>这</a:t>
            </a:r>
            <a:r>
              <a:rPr lang="zh-CN" altLang="en-US" sz="4500" dirty="0"/>
              <a:t>是一</a:t>
            </a:r>
            <a:r>
              <a:rPr lang="zh-CN" altLang="en-US" sz="4500" dirty="0" smtClean="0"/>
              <a:t>种</a:t>
            </a:r>
            <a:r>
              <a:rPr lang="zh-CN" altLang="en-US" sz="4500" dirty="0" smtClean="0">
                <a:solidFill>
                  <a:srgbClr val="FF0000"/>
                </a:solidFill>
              </a:rPr>
              <a:t>水果</a:t>
            </a:r>
            <a:r>
              <a:rPr lang="zh-CN" altLang="en-US" sz="4500" dirty="0" smtClean="0"/>
              <a:t>，</a:t>
            </a:r>
            <a:r>
              <a:rPr lang="en-US" altLang="zh-CN" sz="4500" dirty="0" smtClean="0"/>
              <a:t>…</a:t>
            </a:r>
          </a:p>
          <a:p>
            <a:r>
              <a:rPr lang="zh-CN" altLang="en-US" sz="4500" dirty="0" smtClean="0"/>
              <a:t>是</a:t>
            </a:r>
            <a:r>
              <a:rPr lang="zh-CN" altLang="en-US" sz="4500" dirty="0">
                <a:solidFill>
                  <a:srgbClr val="FF0000"/>
                </a:solidFill>
              </a:rPr>
              <a:t>黄</a:t>
            </a:r>
            <a:r>
              <a:rPr lang="zh-CN" altLang="en-US" sz="4500" dirty="0" smtClean="0">
                <a:solidFill>
                  <a:srgbClr val="FF0000"/>
                </a:solidFill>
              </a:rPr>
              <a:t>色</a:t>
            </a:r>
            <a:r>
              <a:rPr lang="zh-CN" altLang="en-US" sz="4500" dirty="0"/>
              <a:t>的</a:t>
            </a:r>
            <a:r>
              <a:rPr lang="zh-CN" altLang="en-US" sz="4500" dirty="0" smtClean="0"/>
              <a:t>，</a:t>
            </a:r>
            <a:r>
              <a:rPr lang="en-US" altLang="zh-CN" sz="4500" dirty="0" smtClean="0"/>
              <a:t>…</a:t>
            </a:r>
          </a:p>
          <a:p>
            <a:r>
              <a:rPr lang="zh-CN" altLang="en-US" sz="4500" dirty="0" smtClean="0"/>
              <a:t>像</a:t>
            </a:r>
            <a:r>
              <a:rPr lang="zh-CN" altLang="en-US" sz="4500" dirty="0">
                <a:solidFill>
                  <a:srgbClr val="FF0000"/>
                </a:solidFill>
              </a:rPr>
              <a:t>花</a:t>
            </a:r>
            <a:r>
              <a:rPr lang="zh-CN" altLang="en-US" sz="4500" dirty="0"/>
              <a:t>一</a:t>
            </a:r>
            <a:r>
              <a:rPr lang="zh-CN" altLang="en-US" sz="4500" dirty="0" smtClean="0"/>
              <a:t>样，</a:t>
            </a:r>
            <a:r>
              <a:rPr lang="en-US" altLang="zh-CN" sz="4500" dirty="0" smtClean="0"/>
              <a:t>…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xmlns="" val="34536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562</Words>
  <Application>Microsoft Office PowerPoint</Application>
  <PresentationFormat>On-screen Show (4:3)</PresentationFormat>
  <Paragraphs>131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今天的重点句型</vt:lpstr>
      <vt:lpstr>Slide 2</vt:lpstr>
      <vt:lpstr>Slide 3</vt:lpstr>
      <vt:lpstr>Slide 4</vt:lpstr>
      <vt:lpstr>Slide 5</vt:lpstr>
      <vt:lpstr>P122/14 P127/24 P127/25</vt:lpstr>
      <vt:lpstr>今天的重点句型 Make 1 sentence each</vt:lpstr>
      <vt:lpstr>测验</vt:lpstr>
      <vt:lpstr>Slide 9</vt:lpstr>
      <vt:lpstr>Slide 10</vt:lpstr>
      <vt:lpstr>Slide 11</vt:lpstr>
      <vt:lpstr>Slide 12</vt:lpstr>
      <vt:lpstr>Slide 13</vt:lpstr>
      <vt:lpstr>Slide 14</vt:lpstr>
      <vt:lpstr>喜庆 团员 吉祥 如意  少不了   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Feng</dc:creator>
  <cp:lastModifiedBy>Amy Feng</cp:lastModifiedBy>
  <cp:revision>66</cp:revision>
  <cp:lastPrinted>2014-10-06T12:31:52Z</cp:lastPrinted>
  <dcterms:created xsi:type="dcterms:W3CDTF">2014-10-05T17:24:06Z</dcterms:created>
  <dcterms:modified xsi:type="dcterms:W3CDTF">2015-08-23T18:49:26Z</dcterms:modified>
</cp:coreProperties>
</file>