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39" r:id="rId2"/>
    <p:sldId id="461" r:id="rId3"/>
    <p:sldId id="462" r:id="rId4"/>
    <p:sldId id="410" r:id="rId5"/>
    <p:sldId id="463" r:id="rId6"/>
    <p:sldId id="487" r:id="rId7"/>
    <p:sldId id="466" r:id="rId8"/>
    <p:sldId id="467" r:id="rId9"/>
    <p:sldId id="482" r:id="rId10"/>
    <p:sldId id="483" r:id="rId11"/>
    <p:sldId id="481" r:id="rId12"/>
    <p:sldId id="486" r:id="rId13"/>
  </p:sldIdLst>
  <p:sldSz cx="9144000" cy="6858000" type="screen4x3"/>
  <p:notesSz cx="6858000" cy="9083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97" d="100"/>
          <a:sy n="97" d="100"/>
        </p:scale>
        <p:origin x="-720" y="-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036A4-29C6-4A93-8D3A-777249BBFFA4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5D6F3-00CA-4A7C-A14F-DF7CFFCF7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6857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C5748-71DA-4A85-BD8F-4688679334B3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34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825"/>
            <a:ext cx="5486400" cy="4087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7582A-62EC-4D04-8119-CF2E745926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4442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5ADA5-6D30-44B7-9247-9387EA162806}" type="datetimeFigureOut">
              <a:rPr lang="en-US"/>
              <a:pPr>
                <a:defRPr/>
              </a:pPr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73194-38A9-459C-986D-874C17813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C3993-A176-4DDE-BA8B-CD0980DB98DD}" type="datetimeFigureOut">
              <a:rPr lang="en-US"/>
              <a:pPr>
                <a:defRPr/>
              </a:pPr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F83B3-17A4-434B-A61A-7C1973A9F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0387-9E16-4B16-9DBE-28AB67C29AA8}" type="datetimeFigureOut">
              <a:rPr lang="en-US"/>
              <a:pPr>
                <a:defRPr/>
              </a:pPr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EE7BA-4D8C-4589-93CB-7A48965AC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18F3D-8C48-44DB-BD42-9C423D4E8426}" type="datetimeFigureOut">
              <a:rPr lang="en-US"/>
              <a:pPr>
                <a:defRPr/>
              </a:pPr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A18E5-B3BF-4783-A20C-CECBF83E3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55442-0B77-4A9F-A647-22182C2AA429}" type="datetimeFigureOut">
              <a:rPr lang="en-US"/>
              <a:pPr>
                <a:defRPr/>
              </a:pPr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98577-CFCA-446E-BAA8-DD90568F0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D6F23-0F7F-471C-B006-5C9DF79B0BB9}" type="datetimeFigureOut">
              <a:rPr lang="en-US"/>
              <a:pPr>
                <a:defRPr/>
              </a:pPr>
              <a:t>11/8/2015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481BF-C7F6-46A9-A603-6E8614384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19944-2091-44F0-AA64-A07A3D04093C}" type="datetimeFigureOut">
              <a:rPr lang="en-US"/>
              <a:pPr>
                <a:defRPr/>
              </a:pPr>
              <a:t>11/8/2015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EA76B-2462-4BC5-9DB0-9B4530349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80A54-7250-4F6D-ACE8-716FEC0F806D}" type="datetimeFigureOut">
              <a:rPr lang="en-US"/>
              <a:pPr>
                <a:defRPr/>
              </a:pPr>
              <a:t>11/8/2015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82702-EBA6-40DD-A9DB-5A165F8C5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9FCC3-A698-4F7C-9C98-8C8ADE3711BA}" type="datetimeFigureOut">
              <a:rPr lang="en-US"/>
              <a:pPr>
                <a:defRPr/>
              </a:pPr>
              <a:t>11/8/2015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72E36-99C8-4EAE-A1D5-7C518F55C3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C8702-EF81-4660-B53B-CAFD42C0146E}" type="datetimeFigureOut">
              <a:rPr lang="en-US"/>
              <a:pPr>
                <a:defRPr/>
              </a:pPr>
              <a:t>11/8/2015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BC99B-5788-468A-AB9E-28844BDF7D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870DE-84E9-4385-8E28-AF5D15492214}" type="datetimeFigureOut">
              <a:rPr lang="en-US"/>
              <a:pPr>
                <a:defRPr/>
              </a:pPr>
              <a:t>11/8/2015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87F9C-9E60-40CA-A406-C886D4358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A1FE3C-BDE1-4FD5-AC6B-5D4FEA054928}" type="datetimeFigureOut">
              <a:rPr lang="en-US"/>
              <a:pPr>
                <a:defRPr/>
              </a:pPr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8F6EBA-6888-480B-AF65-ABE69C10B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xceQ9-6uHQ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1066800"/>
            <a:ext cx="7772400" cy="1470025"/>
          </a:xfrm>
        </p:spPr>
        <p:txBody>
          <a:bodyPr/>
          <a:lstStyle/>
          <a:p>
            <a:r>
              <a:rPr lang="en-US" altLang="zh-CN" sz="3600" dirty="0" smtClean="0"/>
              <a:t>Video </a:t>
            </a:r>
            <a:r>
              <a:rPr lang="en-US" altLang="zh-CN" sz="3600" dirty="0"/>
              <a:t>watchhttp://</a:t>
            </a:r>
            <a:r>
              <a:rPr lang="en-US" altLang="zh-CN" sz="3600" dirty="0" smtClean="0"/>
              <a:t>www.youtube.com/watch?v=D2EzpteYuoM</a:t>
            </a:r>
            <a:br>
              <a:rPr lang="en-US" altLang="zh-CN" sz="3600" dirty="0" smtClean="0"/>
            </a:br>
            <a:r>
              <a:rPr lang="en-US" altLang="zh-CN" sz="3600" dirty="0" smtClean="0"/>
              <a:t>(13 minutes)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dirty="0"/>
          </a:p>
        </p:txBody>
      </p:sp>
      <p:sp>
        <p:nvSpPr>
          <p:cNvPr id="3" name="TextBox 12"/>
          <p:cNvSpPr txBox="1"/>
          <p:nvPr/>
        </p:nvSpPr>
        <p:spPr>
          <a:xfrm>
            <a:off x="76200" y="2365337"/>
            <a:ext cx="9067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</a:pPr>
            <a:r>
              <a:rPr lang="en-US" sz="2400" dirty="0" smtClean="0"/>
              <a:t>The history of Chinese paper cutting.__________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In what occasions that mentioned in the video would Chinese people use paper cutting to decorate their houses?</a:t>
            </a:r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What animals represent good luck or prosperity in Chinese culture? </a:t>
            </a:r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How many characters are in the famous paper cutting piece mentioned in the documentary?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973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78" y="76200"/>
            <a:ext cx="913462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/>
              <a:t>中国文</a:t>
            </a:r>
            <a:r>
              <a:rPr lang="zh-CN" altLang="en-US" sz="2400" dirty="0" smtClean="0"/>
              <a:t>化：</a:t>
            </a:r>
            <a:endParaRPr lang="en-US" altLang="zh-CN" sz="2400" dirty="0" smtClean="0"/>
          </a:p>
          <a:p>
            <a:endParaRPr lang="en-US" sz="2400" b="1" dirty="0" smtClean="0"/>
          </a:p>
          <a:p>
            <a:r>
              <a:rPr lang="en-US" sz="2400" b="1" dirty="0" smtClean="0">
                <a:hlinkClick r:id="rId2"/>
              </a:rPr>
              <a:t>https</a:t>
            </a:r>
            <a:r>
              <a:rPr lang="en-US" sz="2400" b="1" dirty="0">
                <a:hlinkClick r:id="rId2"/>
              </a:rPr>
              <a:t>://</a:t>
            </a:r>
            <a:r>
              <a:rPr lang="en-US" sz="2400" b="1" dirty="0" smtClean="0">
                <a:hlinkClick r:id="rId2"/>
              </a:rPr>
              <a:t>www.youtube.com/watch?v=lxceQ9-6uHQ</a:t>
            </a:r>
            <a:endParaRPr lang="en-US" sz="2400" b="1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In Which year did the British ship intrude China?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 smtClean="0"/>
              <a:t>Who won the battle? (Between China &amp; Britain)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 smtClean="0"/>
              <a:t>When did the Chinese invent the peddle boat?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 smtClean="0"/>
              <a:t>When and who discovered the terracotta warriors?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 smtClean="0"/>
              <a:t>What was the famous weapon that discovered by the Chinese?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 smtClean="0"/>
              <a:t>Besides the weapon mentioned in the documentary, what other famous inventions were also invented by the Chinese? (At least 3)</a:t>
            </a:r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37738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743200"/>
            <a:ext cx="7772400" cy="1470025"/>
          </a:xfrm>
        </p:spPr>
        <p:txBody>
          <a:bodyPr/>
          <a:lstStyle/>
          <a:p>
            <a:r>
              <a:rPr lang="en-US" dirty="0" smtClean="0"/>
              <a:t>Kahoot.it!!!!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179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94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Class Assignment  QUIZLET instructions – </a:t>
            </a:r>
            <a:r>
              <a:rPr lang="en-US" sz="1600" b="1" dirty="0">
                <a:solidFill>
                  <a:srgbClr val="FF0000"/>
                </a:solidFill>
              </a:rPr>
              <a:t>Dates &amp; Days of the </a:t>
            </a:r>
            <a:r>
              <a:rPr lang="en-US" sz="1600" b="1" dirty="0" smtClean="0">
                <a:solidFill>
                  <a:srgbClr val="FF0000"/>
                </a:solidFill>
              </a:rPr>
              <a:t>week </a:t>
            </a:r>
            <a:r>
              <a:rPr lang="en-US" sz="1600" b="1" dirty="0" smtClean="0"/>
              <a:t>each section is 20%   </a:t>
            </a:r>
            <a:r>
              <a:rPr lang="en-US" dirty="0" smtClean="0"/>
              <a:t> </a:t>
            </a:r>
          </a:p>
          <a:p>
            <a:pPr marL="342900" indent="-342900">
              <a:buAutoNum type="arabicPeriod"/>
            </a:pPr>
            <a:r>
              <a:rPr lang="en-US" dirty="0" smtClean="0"/>
              <a:t>Learn-Make sure you finish 100%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Speller-Make sure you finish 100%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Scatter-The time needs to be within 35 seconds.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Test- </a:t>
            </a:r>
            <a:r>
              <a:rPr lang="en-US" u="sng" dirty="0" smtClean="0"/>
              <a:t>Create New Test </a:t>
            </a:r>
            <a:r>
              <a:rPr lang="en-US" dirty="0" smtClean="0"/>
              <a:t>after you change the settings to: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839207"/>
            <a:ext cx="2238375" cy="3810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V="1">
            <a:off x="755374" y="1115342"/>
            <a:ext cx="854765" cy="209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2783370" y="1116350"/>
            <a:ext cx="752061" cy="208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1524000"/>
            <a:ext cx="75537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This number doesn’t matter.</a:t>
            </a:r>
            <a:endParaRPr lang="en-US" sz="800" dirty="0"/>
          </a:p>
        </p:txBody>
      </p:sp>
      <p:sp>
        <p:nvSpPr>
          <p:cNvPr id="10" name="TextBox 9"/>
          <p:cNvSpPr txBox="1"/>
          <p:nvPr/>
        </p:nvSpPr>
        <p:spPr>
          <a:xfrm>
            <a:off x="3581400" y="1371600"/>
            <a:ext cx="75537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This number has to be 100</a:t>
            </a:r>
            <a:endParaRPr lang="en-US" sz="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374" y="1802271"/>
            <a:ext cx="2657143" cy="25714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19292" y="2108144"/>
            <a:ext cx="1476190" cy="1066667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V="1">
            <a:off x="457200" y="2667000"/>
            <a:ext cx="854765" cy="209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2590800"/>
            <a:ext cx="755374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The comment doesn’t matter.</a:t>
            </a:r>
            <a:endParaRPr lang="en-US" sz="8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1524001" y="3124201"/>
            <a:ext cx="1066799" cy="76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2971800"/>
            <a:ext cx="75537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This number has to be 12</a:t>
            </a:r>
            <a:endParaRPr lang="en-US" sz="8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77963" y="3882934"/>
            <a:ext cx="1009524" cy="523810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 flipH="1" flipV="1">
            <a:off x="2438400" y="4038600"/>
            <a:ext cx="786806" cy="1292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76600" y="3733800"/>
            <a:ext cx="75537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This number has to be less than 40</a:t>
            </a:r>
            <a:endParaRPr lang="en-US" sz="8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38400" y="4385622"/>
            <a:ext cx="1371600" cy="25016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33191" y="676460"/>
            <a:ext cx="3310809" cy="61863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b="1" dirty="0"/>
              <a:t>笔</a:t>
            </a:r>
            <a:r>
              <a:rPr lang="zh-CN" altLang="en-US" b="1" dirty="0" smtClean="0"/>
              <a:t>记</a:t>
            </a:r>
            <a:r>
              <a:rPr lang="en-US" altLang="zh-CN" b="1" dirty="0" smtClean="0"/>
              <a:t>notes: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828800" y="914400"/>
            <a:ext cx="6096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20/20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1219200" y="2133600"/>
            <a:ext cx="1371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20/20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282687" y="6656402"/>
            <a:ext cx="6096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/>
              <a:t>2</a:t>
            </a:r>
            <a:r>
              <a:rPr lang="en-US" sz="900" smtClean="0"/>
              <a:t>0 of 20</a:t>
            </a:r>
            <a:endParaRPr lang="en-US" sz="900" dirty="0"/>
          </a:p>
        </p:txBody>
      </p:sp>
      <p:sp>
        <p:nvSpPr>
          <p:cNvPr id="25" name="TextBox 24"/>
          <p:cNvSpPr txBox="1"/>
          <p:nvPr/>
        </p:nvSpPr>
        <p:spPr>
          <a:xfrm>
            <a:off x="1143000" y="2895600"/>
            <a:ext cx="381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r>
              <a:rPr lang="en-US" sz="1200" dirty="0" smtClean="0"/>
              <a:t>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258747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05000"/>
            <a:ext cx="9144000" cy="762000"/>
          </a:xfrm>
        </p:spPr>
        <p:txBody>
          <a:bodyPr/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Your class assignment today is to write a letter to talk about “yourself”. You will use the structures provided on the other side of your paper and you will need to fill in the information below: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1400" dirty="0"/>
              <a:t>The history of Chinese paper cutting</a:t>
            </a:r>
            <a:r>
              <a:rPr lang="en-US" sz="1400" dirty="0" smtClean="0"/>
              <a:t>.__________</a:t>
            </a:r>
          </a:p>
          <a:p>
            <a:pPr marL="342900" indent="-342900">
              <a:buAutoNum type="arabicPeriod"/>
            </a:pPr>
            <a:endParaRPr lang="en-US" sz="1400" dirty="0"/>
          </a:p>
          <a:p>
            <a:pPr marL="342900" indent="-342900">
              <a:buAutoNum type="arabicPeriod"/>
            </a:pPr>
            <a:r>
              <a:rPr lang="en-US" sz="1400" dirty="0"/>
              <a:t>In what occasions that mentioned in the video would Chinese people use paper cutting to decorate their houses</a:t>
            </a:r>
            <a:r>
              <a:rPr lang="en-US" sz="1400" dirty="0" smtClean="0"/>
              <a:t>?</a:t>
            </a:r>
            <a:endParaRPr lang="en-US" sz="1400" dirty="0"/>
          </a:p>
          <a:p>
            <a:pPr marL="342900" indent="-342900">
              <a:buAutoNum type="arabicPeriod"/>
            </a:pPr>
            <a:r>
              <a:rPr lang="en-US" sz="1400" dirty="0"/>
              <a:t>What animals represent good luck or prosperity in Chinese culture? </a:t>
            </a:r>
          </a:p>
          <a:p>
            <a:pPr marL="342900" indent="-342900">
              <a:buAutoNum type="arabicPeriod"/>
            </a:pPr>
            <a:endParaRPr lang="en-US" sz="1400" dirty="0"/>
          </a:p>
          <a:p>
            <a:pPr marL="342900" indent="-342900">
              <a:buAutoNum type="arabicPeriod"/>
            </a:pPr>
            <a:r>
              <a:rPr lang="en-US" sz="1400" dirty="0"/>
              <a:t>How many characters are in the famous paper cutting piece mentioned in the documentary? How many women are on it?</a:t>
            </a:r>
          </a:p>
          <a:p>
            <a:pPr marL="342900" indent="-342900">
              <a:buAutoNum type="arabicPeriod"/>
            </a:pP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2895600"/>
            <a:ext cx="8991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1</a:t>
            </a:r>
            <a:r>
              <a:rPr lang="en-US" altLang="zh-CN" sz="1600" dirty="0" smtClean="0">
                <a:solidFill>
                  <a:srgbClr val="FF0000"/>
                </a:solidFill>
              </a:rPr>
              <a:t>.</a:t>
            </a:r>
            <a:r>
              <a:rPr lang="zh-CN" altLang="en-US" sz="1600" dirty="0">
                <a:solidFill>
                  <a:srgbClr val="FF0000"/>
                </a:solidFill>
              </a:rPr>
              <a:t>麦</a:t>
            </a:r>
            <a:r>
              <a:rPr lang="zh-CN" altLang="en-US" sz="1600" dirty="0" smtClean="0">
                <a:solidFill>
                  <a:srgbClr val="FF0000"/>
                </a:solidFill>
              </a:rPr>
              <a:t>克     </a:t>
            </a:r>
            <a:r>
              <a:rPr lang="en-US" altLang="zh-CN" sz="1600" dirty="0" smtClean="0">
                <a:solidFill>
                  <a:srgbClr val="FF0000"/>
                </a:solidFill>
              </a:rPr>
              <a:t>2.</a:t>
            </a:r>
            <a:r>
              <a:rPr lang="zh-CN" altLang="en-US" sz="1600" dirty="0" smtClean="0">
                <a:solidFill>
                  <a:srgbClr val="FF0000"/>
                </a:solidFill>
              </a:rPr>
              <a:t>美国    </a:t>
            </a:r>
            <a:r>
              <a:rPr lang="en-US" altLang="zh-CN" sz="1600" dirty="0" smtClean="0">
                <a:solidFill>
                  <a:srgbClr val="FF0000"/>
                </a:solidFill>
              </a:rPr>
              <a:t>3.</a:t>
            </a:r>
            <a:r>
              <a:rPr lang="zh-CN" altLang="en-US" sz="1600" dirty="0" smtClean="0">
                <a:solidFill>
                  <a:srgbClr val="FF0000"/>
                </a:solidFill>
              </a:rPr>
              <a:t>学生，</a:t>
            </a:r>
            <a:r>
              <a:rPr lang="en-US" altLang="zh-CN" sz="1600" dirty="0" smtClean="0">
                <a:solidFill>
                  <a:srgbClr val="FF0000"/>
                </a:solidFill>
              </a:rPr>
              <a:t>16</a:t>
            </a:r>
            <a:endParaRPr lang="en-US" altLang="zh-CN" sz="1600" dirty="0">
              <a:solidFill>
                <a:srgbClr val="FF0000"/>
              </a:solidFill>
            </a:endParaRPr>
          </a:p>
          <a:p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</a:rPr>
              <a:t>4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r>
              <a:rPr lang="zh-CN" altLang="en-US" sz="1600" dirty="0" smtClean="0">
                <a:solidFill>
                  <a:srgbClr val="FF0000"/>
                </a:solidFill>
              </a:rPr>
              <a:t>五，</a:t>
            </a:r>
            <a:r>
              <a:rPr lang="en-US" altLang="zh-CN" sz="1600" dirty="0">
                <a:solidFill>
                  <a:srgbClr val="FF0000"/>
                </a:solidFill>
              </a:rPr>
              <a:t>dad, </a:t>
            </a:r>
            <a:r>
              <a:rPr lang="en-US" altLang="zh-CN" sz="1600" dirty="0" smtClean="0">
                <a:solidFill>
                  <a:srgbClr val="FF0000"/>
                </a:solidFill>
              </a:rPr>
              <a:t>mom, 2 older brothers </a:t>
            </a:r>
            <a:r>
              <a:rPr lang="en-US" altLang="zh-CN" sz="1600" dirty="0">
                <a:solidFill>
                  <a:srgbClr val="FF0000"/>
                </a:solidFill>
              </a:rPr>
              <a:t>and me</a:t>
            </a:r>
            <a:r>
              <a:rPr lang="zh-CN" altLang="en-US" sz="1600" dirty="0" smtClean="0">
                <a:solidFill>
                  <a:srgbClr val="FF0000"/>
                </a:solidFill>
              </a:rPr>
              <a:t>。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5.</a:t>
            </a:r>
            <a:r>
              <a:rPr lang="zh-CN" altLang="en-US" sz="1600" dirty="0" smtClean="0">
                <a:solidFill>
                  <a:srgbClr val="FF0000"/>
                </a:solidFill>
              </a:rPr>
              <a:t>老师    </a:t>
            </a:r>
            <a:r>
              <a:rPr lang="en-US" altLang="zh-CN" sz="1600" dirty="0" smtClean="0">
                <a:solidFill>
                  <a:srgbClr val="FF0000"/>
                </a:solidFill>
              </a:rPr>
              <a:t>6.</a:t>
            </a:r>
            <a:r>
              <a:rPr lang="zh-CN" altLang="en-US" sz="1600" dirty="0">
                <a:solidFill>
                  <a:srgbClr val="FF0000"/>
                </a:solidFill>
              </a:rPr>
              <a:t>律师</a:t>
            </a:r>
            <a:endParaRPr lang="en-US" altLang="zh-CN" sz="1600" dirty="0">
              <a:solidFill>
                <a:srgbClr val="FF0000"/>
              </a:solidFill>
            </a:endParaRPr>
          </a:p>
          <a:p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sz="1600" dirty="0" smtClean="0">
                <a:solidFill>
                  <a:srgbClr val="FF0000"/>
                </a:solidFill>
              </a:rPr>
              <a:t>7.dog </a:t>
            </a:r>
            <a:r>
              <a:rPr lang="zh-CN" altLang="en-US" sz="1600" dirty="0" smtClean="0">
                <a:solidFill>
                  <a:srgbClr val="FF0000"/>
                </a:solidFill>
              </a:rPr>
              <a:t> </a:t>
            </a:r>
            <a:r>
              <a:rPr lang="en-US" altLang="zh-CN" sz="1600" dirty="0" smtClean="0">
                <a:solidFill>
                  <a:srgbClr val="FF0000"/>
                </a:solidFill>
              </a:rPr>
              <a:t>8  .big</a:t>
            </a:r>
            <a:r>
              <a:rPr lang="zh-CN" altLang="en-US" sz="1600" dirty="0" smtClean="0">
                <a:solidFill>
                  <a:srgbClr val="FF0000"/>
                </a:solidFill>
              </a:rPr>
              <a:t>，</a:t>
            </a:r>
            <a:r>
              <a:rPr lang="en-US" altLang="zh-CN" sz="1600" dirty="0">
                <a:solidFill>
                  <a:srgbClr val="FF0000"/>
                </a:solidFill>
              </a:rPr>
              <a:t>cute</a:t>
            </a:r>
            <a:r>
              <a:rPr lang="zh-CN" altLang="en-US" sz="1600" dirty="0">
                <a:solidFill>
                  <a:srgbClr val="FF0000"/>
                </a:solidFill>
              </a:rPr>
              <a:t>。</a:t>
            </a:r>
            <a:endParaRPr lang="en-US" altLang="zh-CN" sz="1600" dirty="0">
              <a:solidFill>
                <a:srgbClr val="FF0000"/>
              </a:solidFill>
            </a:endParaRPr>
          </a:p>
          <a:p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sz="1600" dirty="0">
                <a:solidFill>
                  <a:srgbClr val="FF0000"/>
                </a:solidFill>
              </a:rPr>
              <a:t>9</a:t>
            </a:r>
            <a:r>
              <a:rPr lang="en-US" altLang="zh-CN" sz="1600" dirty="0" smtClean="0">
                <a:solidFill>
                  <a:srgbClr val="FF0000"/>
                </a:solidFill>
              </a:rPr>
              <a:t>.</a:t>
            </a:r>
            <a:r>
              <a:rPr lang="zh-CN" altLang="en-US" sz="1600" dirty="0">
                <a:solidFill>
                  <a:srgbClr val="FF0000"/>
                </a:solidFill>
              </a:rPr>
              <a:t>小刘</a:t>
            </a:r>
            <a:r>
              <a:rPr lang="zh-CN" altLang="en-US" sz="1600" dirty="0" smtClean="0">
                <a:solidFill>
                  <a:srgbClr val="FF0000"/>
                </a:solidFill>
              </a:rPr>
              <a:t>，小王    </a:t>
            </a:r>
            <a:r>
              <a:rPr lang="en-US" altLang="zh-CN" sz="1600" dirty="0" smtClean="0">
                <a:solidFill>
                  <a:srgbClr val="FF0000"/>
                </a:solidFill>
              </a:rPr>
              <a:t>10</a:t>
            </a:r>
            <a:r>
              <a:rPr lang="en-US" altLang="zh-CN" sz="1600" dirty="0">
                <a:solidFill>
                  <a:srgbClr val="FF0000"/>
                </a:solidFill>
              </a:rPr>
              <a:t>. </a:t>
            </a:r>
            <a:r>
              <a:rPr lang="zh-CN" altLang="en-US" sz="1600" dirty="0" smtClean="0">
                <a:solidFill>
                  <a:srgbClr val="FF0000"/>
                </a:solidFill>
              </a:rPr>
              <a:t>中国    </a:t>
            </a:r>
            <a:r>
              <a:rPr lang="en-US" altLang="zh-CN" sz="1600" dirty="0" smtClean="0">
                <a:solidFill>
                  <a:srgbClr val="FF0000"/>
                </a:solidFill>
              </a:rPr>
              <a:t>11</a:t>
            </a:r>
            <a:r>
              <a:rPr lang="en-US" altLang="zh-CN" sz="1600" dirty="0">
                <a:solidFill>
                  <a:srgbClr val="FF0000"/>
                </a:solidFill>
              </a:rPr>
              <a:t>. </a:t>
            </a:r>
            <a:r>
              <a:rPr lang="en-US" altLang="zh-CN" sz="1600" dirty="0" smtClean="0">
                <a:solidFill>
                  <a:srgbClr val="FF0000"/>
                </a:solidFill>
              </a:rPr>
              <a:t>Chinese (language)</a:t>
            </a:r>
            <a:endParaRPr lang="en-US" altLang="zh-CN" sz="1600" dirty="0">
              <a:solidFill>
                <a:srgbClr val="FF0000"/>
              </a:solidFill>
            </a:endParaRPr>
          </a:p>
          <a:p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sz="1600" dirty="0" smtClean="0">
                <a:solidFill>
                  <a:srgbClr val="FF0000"/>
                </a:solidFill>
              </a:rPr>
              <a:t>12.French</a:t>
            </a:r>
            <a:r>
              <a:rPr lang="en-US" altLang="zh-CN" sz="1600" dirty="0">
                <a:solidFill>
                  <a:srgbClr val="FF0000"/>
                </a:solidFill>
              </a:rPr>
              <a:t>(language</a:t>
            </a:r>
            <a:r>
              <a:rPr lang="en-US" altLang="zh-CN" sz="1600" dirty="0" smtClean="0">
                <a:solidFill>
                  <a:srgbClr val="FF0000"/>
                </a:solidFill>
              </a:rPr>
              <a:t>) </a:t>
            </a:r>
            <a:r>
              <a:rPr lang="zh-CN" altLang="en-US" sz="1600" dirty="0" smtClean="0">
                <a:solidFill>
                  <a:srgbClr val="FF0000"/>
                </a:solidFill>
              </a:rPr>
              <a:t>，</a:t>
            </a:r>
            <a:r>
              <a:rPr lang="en-US" altLang="zh-CN" sz="1600" dirty="0" smtClean="0">
                <a:solidFill>
                  <a:srgbClr val="FF0000"/>
                </a:solidFill>
              </a:rPr>
              <a:t>Chinese</a:t>
            </a:r>
            <a:r>
              <a:rPr lang="en-US" altLang="zh-CN" sz="1600" dirty="0">
                <a:solidFill>
                  <a:srgbClr val="FF0000"/>
                </a:solidFill>
              </a:rPr>
              <a:t>(language)</a:t>
            </a:r>
          </a:p>
          <a:p>
            <a:r>
              <a:rPr lang="zh-CN" altLang="en-US" sz="1600" dirty="0" smtClean="0">
                <a:solidFill>
                  <a:srgbClr val="FF0000"/>
                </a:solidFill>
              </a:rPr>
              <a:t> </a:t>
            </a:r>
            <a:r>
              <a:rPr lang="en-US" altLang="zh-CN" sz="1600" dirty="0">
                <a:solidFill>
                  <a:srgbClr val="FF0000"/>
                </a:solidFill>
              </a:rPr>
              <a:t>13. </a:t>
            </a:r>
            <a:r>
              <a:rPr lang="en-US" altLang="zh-CN" sz="1600" dirty="0" smtClean="0">
                <a:solidFill>
                  <a:srgbClr val="FF0000"/>
                </a:solidFill>
              </a:rPr>
              <a:t>English </a:t>
            </a:r>
            <a:r>
              <a:rPr lang="en-US" altLang="zh-CN" sz="1600" dirty="0">
                <a:solidFill>
                  <a:srgbClr val="FF0000"/>
                </a:solidFill>
              </a:rPr>
              <a:t>(language</a:t>
            </a:r>
            <a:r>
              <a:rPr lang="en-US" altLang="zh-CN" sz="1600" dirty="0" smtClean="0">
                <a:solidFill>
                  <a:srgbClr val="FF0000"/>
                </a:solidFill>
              </a:rPr>
              <a:t>)   </a:t>
            </a:r>
            <a:r>
              <a:rPr lang="zh-CN" altLang="en-US" sz="1600" dirty="0" smtClean="0">
                <a:solidFill>
                  <a:srgbClr val="FF0000"/>
                </a:solidFill>
              </a:rPr>
              <a:t> </a:t>
            </a:r>
            <a:r>
              <a:rPr lang="en-US" altLang="zh-CN" sz="1600" dirty="0" smtClean="0">
                <a:solidFill>
                  <a:srgbClr val="FF0000"/>
                </a:solidFill>
              </a:rPr>
              <a:t>14.French</a:t>
            </a:r>
            <a:r>
              <a:rPr lang="en-US" altLang="zh-CN" sz="1600" dirty="0">
                <a:solidFill>
                  <a:srgbClr val="FF0000"/>
                </a:solidFill>
              </a:rPr>
              <a:t>(language</a:t>
            </a:r>
            <a:r>
              <a:rPr lang="en-US" altLang="zh-CN" sz="1600" dirty="0" smtClean="0">
                <a:solidFill>
                  <a:srgbClr val="FF0000"/>
                </a:solidFill>
              </a:rPr>
              <a:t>)</a:t>
            </a:r>
            <a:endParaRPr lang="en-US" altLang="zh-CN" sz="1600" dirty="0">
              <a:solidFill>
                <a:srgbClr val="FF0000"/>
              </a:solidFill>
            </a:endParaRPr>
          </a:p>
          <a:p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sz="1600" dirty="0">
                <a:solidFill>
                  <a:srgbClr val="FF0000"/>
                </a:solidFill>
              </a:rPr>
              <a:t>15. </a:t>
            </a:r>
            <a:r>
              <a:rPr lang="en-US" altLang="zh-CN" sz="1600" dirty="0" smtClean="0">
                <a:solidFill>
                  <a:srgbClr val="FF0000"/>
                </a:solidFill>
              </a:rPr>
              <a:t>football     16</a:t>
            </a:r>
            <a:r>
              <a:rPr lang="en-US" altLang="zh-CN" sz="1600" dirty="0">
                <a:solidFill>
                  <a:srgbClr val="FF0000"/>
                </a:solidFill>
              </a:rPr>
              <a:t>. </a:t>
            </a:r>
            <a:r>
              <a:rPr lang="en-US" altLang="zh-CN" sz="1600" dirty="0" smtClean="0">
                <a:solidFill>
                  <a:srgbClr val="FF0000"/>
                </a:solidFill>
              </a:rPr>
              <a:t>baseball    17</a:t>
            </a:r>
            <a:r>
              <a:rPr lang="en-US" altLang="zh-CN" sz="1600" dirty="0">
                <a:solidFill>
                  <a:srgbClr val="FF0000"/>
                </a:solidFill>
              </a:rPr>
              <a:t>. </a:t>
            </a:r>
            <a:r>
              <a:rPr lang="en-US" altLang="zh-CN" sz="1600" dirty="0" smtClean="0">
                <a:solidFill>
                  <a:srgbClr val="FF0000"/>
                </a:solidFill>
              </a:rPr>
              <a:t>ski</a:t>
            </a:r>
            <a:endParaRPr lang="en-US" altLang="zh-CN" sz="1600" dirty="0">
              <a:solidFill>
                <a:srgbClr val="FF0000"/>
              </a:solidFill>
            </a:endParaRPr>
          </a:p>
          <a:p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sz="1600" dirty="0">
                <a:solidFill>
                  <a:srgbClr val="FF0000"/>
                </a:solidFill>
              </a:rPr>
              <a:t>18-20: Choose your 3 questions.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1242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Everything on your letter needs to be in CHARACTERS!!!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81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05000"/>
            <a:ext cx="9144000" cy="762000"/>
          </a:xfrm>
        </p:spPr>
        <p:txBody>
          <a:bodyPr/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Your class assignment today is to write a letter to talk about “yourself”. You will use the structures provided on the other side of your paper and you will need to fill in the information below: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1400" dirty="0"/>
              <a:t>The history of Chinese paper cutting</a:t>
            </a:r>
            <a:r>
              <a:rPr lang="en-US" sz="1400" dirty="0" smtClean="0"/>
              <a:t>.__________</a:t>
            </a:r>
          </a:p>
          <a:p>
            <a:pPr marL="342900" indent="-342900">
              <a:buAutoNum type="arabicPeriod"/>
            </a:pPr>
            <a:endParaRPr lang="en-US" sz="1400" dirty="0"/>
          </a:p>
          <a:p>
            <a:pPr marL="342900" indent="-342900">
              <a:buAutoNum type="arabicPeriod"/>
            </a:pPr>
            <a:r>
              <a:rPr lang="en-US" sz="1400" dirty="0"/>
              <a:t>In what occasions that mentioned in the video would Chinese people use paper cutting to decorate their houses</a:t>
            </a:r>
            <a:r>
              <a:rPr lang="en-US" sz="1400" dirty="0" smtClean="0"/>
              <a:t>?</a:t>
            </a:r>
            <a:endParaRPr lang="en-US" sz="1400" dirty="0"/>
          </a:p>
          <a:p>
            <a:pPr marL="342900" indent="-342900">
              <a:buAutoNum type="arabicPeriod"/>
            </a:pPr>
            <a:r>
              <a:rPr lang="en-US" sz="1400" dirty="0"/>
              <a:t>What animals represent good luck or prosperity in Chinese culture? </a:t>
            </a:r>
          </a:p>
          <a:p>
            <a:pPr marL="342900" indent="-342900">
              <a:buAutoNum type="arabicPeriod"/>
            </a:pPr>
            <a:endParaRPr lang="en-US" sz="1400" dirty="0"/>
          </a:p>
          <a:p>
            <a:pPr marL="342900" indent="-342900">
              <a:buAutoNum type="arabicPeriod"/>
            </a:pPr>
            <a:r>
              <a:rPr lang="en-US" sz="1400" dirty="0"/>
              <a:t>How many characters are in the famous paper cutting piece mentioned in the documentary? How many women are on it?</a:t>
            </a:r>
          </a:p>
          <a:p>
            <a:pPr marL="342900" indent="-342900">
              <a:buAutoNum type="arabicPeriod"/>
            </a:pP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1242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Everything on your letter needs to be in CHARACTERS!!!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3033932"/>
            <a:ext cx="6019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1.</a:t>
            </a:r>
            <a:r>
              <a:rPr lang="zh-CN" altLang="en-US" sz="1600" dirty="0">
                <a:solidFill>
                  <a:srgbClr val="FF0000"/>
                </a:solidFill>
              </a:rPr>
              <a:t>兰</a:t>
            </a:r>
            <a:r>
              <a:rPr lang="zh-CN" altLang="en-US" sz="1600" dirty="0" smtClean="0">
                <a:solidFill>
                  <a:srgbClr val="FF0000"/>
                </a:solidFill>
              </a:rPr>
              <a:t>兰    </a:t>
            </a:r>
            <a:r>
              <a:rPr lang="en-US" altLang="zh-CN" sz="1600" dirty="0" smtClean="0">
                <a:solidFill>
                  <a:srgbClr val="FF0000"/>
                </a:solidFill>
              </a:rPr>
              <a:t>2</a:t>
            </a:r>
            <a:r>
              <a:rPr lang="en-US" altLang="zh-CN" sz="1600" dirty="0">
                <a:solidFill>
                  <a:srgbClr val="FF0000"/>
                </a:solidFill>
              </a:rPr>
              <a:t>.</a:t>
            </a:r>
            <a:r>
              <a:rPr lang="zh-CN" altLang="en-US" sz="1600" dirty="0">
                <a:solidFill>
                  <a:srgbClr val="FF0000"/>
                </a:solidFill>
              </a:rPr>
              <a:t>中</a:t>
            </a:r>
            <a:r>
              <a:rPr lang="zh-CN" altLang="en-US" sz="1600" dirty="0" smtClean="0">
                <a:solidFill>
                  <a:srgbClr val="FF0000"/>
                </a:solidFill>
              </a:rPr>
              <a:t>国    </a:t>
            </a:r>
            <a:r>
              <a:rPr lang="en-US" altLang="zh-CN" sz="1600" dirty="0" smtClean="0">
                <a:solidFill>
                  <a:srgbClr val="FF0000"/>
                </a:solidFill>
              </a:rPr>
              <a:t>3</a:t>
            </a:r>
            <a:r>
              <a:rPr lang="en-US" altLang="zh-CN" sz="1600" dirty="0">
                <a:solidFill>
                  <a:srgbClr val="FF0000"/>
                </a:solidFill>
              </a:rPr>
              <a:t>.</a:t>
            </a:r>
            <a:r>
              <a:rPr lang="zh-CN" altLang="en-US" sz="1600" dirty="0">
                <a:solidFill>
                  <a:srgbClr val="FF0000"/>
                </a:solidFill>
              </a:rPr>
              <a:t>高中生，</a:t>
            </a:r>
            <a:r>
              <a:rPr lang="en-US" altLang="zh-CN" sz="1600" dirty="0">
                <a:solidFill>
                  <a:srgbClr val="FF0000"/>
                </a:solidFill>
              </a:rPr>
              <a:t>15</a:t>
            </a:r>
          </a:p>
          <a:p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</a:rPr>
              <a:t>4.</a:t>
            </a:r>
            <a:r>
              <a:rPr lang="zh-CN" altLang="en-US" sz="1600" dirty="0">
                <a:solidFill>
                  <a:srgbClr val="FF0000"/>
                </a:solidFill>
              </a:rPr>
              <a:t>三，</a:t>
            </a:r>
            <a:r>
              <a:rPr lang="en-US" altLang="zh-CN" sz="1600" dirty="0">
                <a:solidFill>
                  <a:srgbClr val="FF0000"/>
                </a:solidFill>
              </a:rPr>
              <a:t>dad, mom and me</a:t>
            </a:r>
            <a:r>
              <a:rPr lang="zh-CN" altLang="en-US" sz="1600" dirty="0" smtClean="0">
                <a:solidFill>
                  <a:srgbClr val="FF0000"/>
                </a:solidFill>
              </a:rPr>
              <a:t>。  </a:t>
            </a:r>
            <a:r>
              <a:rPr lang="en-US" sz="1600" dirty="0" smtClean="0">
                <a:solidFill>
                  <a:srgbClr val="FF0000"/>
                </a:solidFill>
              </a:rPr>
              <a:t>5</a:t>
            </a:r>
            <a:r>
              <a:rPr lang="en-US" sz="1600" dirty="0">
                <a:solidFill>
                  <a:srgbClr val="FF0000"/>
                </a:solidFill>
              </a:rPr>
              <a:t>.</a:t>
            </a:r>
            <a:r>
              <a:rPr lang="zh-CN" altLang="en-US" sz="1600" dirty="0">
                <a:solidFill>
                  <a:srgbClr val="FF0000"/>
                </a:solidFill>
              </a:rPr>
              <a:t>医</a:t>
            </a:r>
            <a:r>
              <a:rPr lang="zh-CN" altLang="en-US" sz="1600" dirty="0" smtClean="0">
                <a:solidFill>
                  <a:srgbClr val="FF0000"/>
                </a:solidFill>
              </a:rPr>
              <a:t>生    </a:t>
            </a:r>
            <a:r>
              <a:rPr lang="en-US" altLang="zh-CN" sz="1600" dirty="0">
                <a:solidFill>
                  <a:srgbClr val="FF0000"/>
                </a:solidFill>
              </a:rPr>
              <a:t>6.</a:t>
            </a:r>
            <a:r>
              <a:rPr lang="zh-CN" altLang="en-US" sz="1600" dirty="0">
                <a:solidFill>
                  <a:srgbClr val="FF0000"/>
                </a:solidFill>
              </a:rPr>
              <a:t>工人</a:t>
            </a:r>
            <a:endParaRPr lang="en-US" altLang="zh-CN" sz="1600" dirty="0">
              <a:solidFill>
                <a:srgbClr val="FF0000"/>
              </a:solidFill>
            </a:endParaRPr>
          </a:p>
          <a:p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sz="1600" dirty="0">
                <a:solidFill>
                  <a:srgbClr val="FF0000"/>
                </a:solidFill>
              </a:rPr>
              <a:t>7.Cat </a:t>
            </a:r>
            <a:r>
              <a:rPr lang="zh-CN" altLang="en-US" sz="1600" dirty="0">
                <a:solidFill>
                  <a:srgbClr val="FF0000"/>
                </a:solidFill>
              </a:rPr>
              <a:t> </a:t>
            </a:r>
            <a:r>
              <a:rPr lang="zh-CN" altLang="en-US" sz="1600" dirty="0" smtClean="0">
                <a:solidFill>
                  <a:srgbClr val="FF0000"/>
                </a:solidFill>
              </a:rPr>
              <a:t>   </a:t>
            </a:r>
            <a:r>
              <a:rPr lang="en-US" altLang="zh-CN" sz="1600" dirty="0" smtClean="0">
                <a:solidFill>
                  <a:srgbClr val="FF0000"/>
                </a:solidFill>
              </a:rPr>
              <a:t>8. small</a:t>
            </a:r>
            <a:r>
              <a:rPr lang="zh-CN" altLang="en-US" sz="1600" dirty="0">
                <a:solidFill>
                  <a:srgbClr val="FF0000"/>
                </a:solidFill>
              </a:rPr>
              <a:t>，</a:t>
            </a:r>
            <a:r>
              <a:rPr lang="en-US" altLang="zh-CN" sz="1600" dirty="0" smtClean="0">
                <a:solidFill>
                  <a:srgbClr val="FF0000"/>
                </a:solidFill>
              </a:rPr>
              <a:t>cute</a:t>
            </a:r>
            <a:r>
              <a:rPr lang="zh-CN" altLang="en-US" sz="1600" dirty="0">
                <a:solidFill>
                  <a:srgbClr val="FF0000"/>
                </a:solidFill>
              </a:rPr>
              <a:t>。</a:t>
            </a:r>
            <a:endParaRPr lang="en-US" altLang="zh-CN" sz="1600" dirty="0">
              <a:solidFill>
                <a:srgbClr val="FF0000"/>
              </a:solidFill>
            </a:endParaRPr>
          </a:p>
          <a:p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sz="1600" dirty="0">
                <a:solidFill>
                  <a:srgbClr val="FF0000"/>
                </a:solidFill>
              </a:rPr>
              <a:t>9.</a:t>
            </a:r>
            <a:r>
              <a:rPr lang="zh-CN" altLang="en-US" sz="1600" dirty="0">
                <a:solidFill>
                  <a:srgbClr val="FF0000"/>
                </a:solidFill>
              </a:rPr>
              <a:t>小明，杰克 </a:t>
            </a:r>
            <a:r>
              <a:rPr lang="zh-CN" altLang="en-US" sz="1600" dirty="0" smtClean="0">
                <a:solidFill>
                  <a:srgbClr val="FF0000"/>
                </a:solidFill>
              </a:rPr>
              <a:t>   </a:t>
            </a:r>
            <a:r>
              <a:rPr lang="en-US" altLang="zh-CN" sz="1600" dirty="0" smtClean="0">
                <a:solidFill>
                  <a:srgbClr val="FF0000"/>
                </a:solidFill>
              </a:rPr>
              <a:t>10</a:t>
            </a:r>
            <a:r>
              <a:rPr lang="en-US" altLang="zh-CN" sz="1600" dirty="0">
                <a:solidFill>
                  <a:srgbClr val="FF0000"/>
                </a:solidFill>
              </a:rPr>
              <a:t>. </a:t>
            </a:r>
            <a:r>
              <a:rPr lang="zh-CN" altLang="en-US" sz="1600" dirty="0">
                <a:solidFill>
                  <a:srgbClr val="FF0000"/>
                </a:solidFill>
              </a:rPr>
              <a:t>美</a:t>
            </a:r>
            <a:r>
              <a:rPr lang="zh-CN" altLang="en-US" sz="1600" dirty="0" smtClean="0">
                <a:solidFill>
                  <a:srgbClr val="FF0000"/>
                </a:solidFill>
              </a:rPr>
              <a:t>国    </a:t>
            </a:r>
            <a:r>
              <a:rPr lang="en-US" altLang="zh-CN" sz="1600" dirty="0">
                <a:solidFill>
                  <a:srgbClr val="FF0000"/>
                </a:solidFill>
              </a:rPr>
              <a:t>11. English (language)</a:t>
            </a:r>
          </a:p>
          <a:p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sz="1600" dirty="0" smtClean="0">
                <a:solidFill>
                  <a:srgbClr val="FF0000"/>
                </a:solidFill>
              </a:rPr>
              <a:t>12.English </a:t>
            </a:r>
            <a:r>
              <a:rPr lang="en-US" altLang="zh-CN" sz="1600" dirty="0">
                <a:solidFill>
                  <a:srgbClr val="FF0000"/>
                </a:solidFill>
              </a:rPr>
              <a:t>(language</a:t>
            </a:r>
            <a:r>
              <a:rPr lang="en-US" altLang="zh-CN" sz="1600" dirty="0" smtClean="0">
                <a:solidFill>
                  <a:srgbClr val="FF0000"/>
                </a:solidFill>
              </a:rPr>
              <a:t>)</a:t>
            </a:r>
            <a:r>
              <a:rPr lang="zh-CN" altLang="en-US" sz="1600" dirty="0" smtClean="0">
                <a:solidFill>
                  <a:srgbClr val="FF0000"/>
                </a:solidFill>
              </a:rPr>
              <a:t>，</a:t>
            </a:r>
            <a:r>
              <a:rPr lang="en-US" altLang="zh-CN" sz="1600" dirty="0">
                <a:solidFill>
                  <a:srgbClr val="FF0000"/>
                </a:solidFill>
              </a:rPr>
              <a:t>Chinese</a:t>
            </a:r>
            <a:r>
              <a:rPr lang="zh-CN" altLang="en-US" sz="1600" dirty="0">
                <a:solidFill>
                  <a:srgbClr val="FF0000"/>
                </a:solidFill>
              </a:rPr>
              <a:t> </a:t>
            </a:r>
            <a:r>
              <a:rPr lang="en-US" altLang="zh-CN" sz="1600" dirty="0">
                <a:solidFill>
                  <a:srgbClr val="FF0000"/>
                </a:solidFill>
              </a:rPr>
              <a:t>(language)</a:t>
            </a:r>
          </a:p>
          <a:p>
            <a:r>
              <a:rPr lang="en-US" altLang="zh-CN" sz="1600" dirty="0" smtClean="0">
                <a:solidFill>
                  <a:srgbClr val="FF0000"/>
                </a:solidFill>
              </a:rPr>
              <a:t>13</a:t>
            </a:r>
            <a:r>
              <a:rPr lang="en-US" altLang="zh-CN" sz="1600" dirty="0">
                <a:solidFill>
                  <a:srgbClr val="FF0000"/>
                </a:solidFill>
              </a:rPr>
              <a:t>. </a:t>
            </a:r>
            <a:r>
              <a:rPr lang="en-US" altLang="zh-CN" sz="1600" dirty="0" smtClean="0">
                <a:solidFill>
                  <a:srgbClr val="FF0000"/>
                </a:solidFill>
              </a:rPr>
              <a:t>Chinese(language)    14.English </a:t>
            </a:r>
            <a:r>
              <a:rPr lang="en-US" altLang="zh-CN" sz="1600" dirty="0">
                <a:solidFill>
                  <a:srgbClr val="FF0000"/>
                </a:solidFill>
              </a:rPr>
              <a:t>(language)</a:t>
            </a:r>
          </a:p>
          <a:p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sz="1600" dirty="0">
                <a:solidFill>
                  <a:srgbClr val="FF0000"/>
                </a:solidFill>
              </a:rPr>
              <a:t>15. Basketball </a:t>
            </a:r>
            <a:r>
              <a:rPr lang="en-US" altLang="zh-CN" sz="1600" dirty="0" smtClean="0">
                <a:solidFill>
                  <a:srgbClr val="FF0000"/>
                </a:solidFill>
              </a:rPr>
              <a:t>   16</a:t>
            </a:r>
            <a:r>
              <a:rPr lang="en-US" altLang="zh-CN" sz="1600" dirty="0">
                <a:solidFill>
                  <a:srgbClr val="FF0000"/>
                </a:solidFill>
              </a:rPr>
              <a:t>. tennis </a:t>
            </a:r>
            <a:r>
              <a:rPr lang="en-US" altLang="zh-CN" sz="1600" dirty="0" smtClean="0">
                <a:solidFill>
                  <a:srgbClr val="FF0000"/>
                </a:solidFill>
              </a:rPr>
              <a:t>    </a:t>
            </a:r>
            <a:r>
              <a:rPr lang="en-US" altLang="zh-CN" sz="1600" dirty="0">
                <a:solidFill>
                  <a:srgbClr val="FF0000"/>
                </a:solidFill>
              </a:rPr>
              <a:t>17. swim</a:t>
            </a:r>
          </a:p>
          <a:p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sz="1600" dirty="0">
                <a:solidFill>
                  <a:srgbClr val="FF0000"/>
                </a:solidFill>
              </a:rPr>
              <a:t>18-20: Choose your 3 questions.</a:t>
            </a:r>
          </a:p>
        </p:txBody>
      </p:sp>
    </p:spTree>
    <p:extLst>
      <p:ext uri="{BB962C8B-B14F-4D97-AF65-F5344CB8AC3E}">
        <p14:creationId xmlns:p14="http://schemas.microsoft.com/office/powerpoint/2010/main" xmlns="" val="25218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378"/>
            <a:ext cx="4910008" cy="686737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120134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你好：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5867400"/>
            <a:ext cx="3570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Your name: (the same as 1)</a:t>
            </a:r>
          </a:p>
          <a:p>
            <a:r>
              <a:rPr lang="en-US" dirty="0" smtClean="0"/>
              <a:t>Date: 2015 year 11 month 2 day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45177" y="0"/>
            <a:ext cx="419882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CN" altLang="en-US" dirty="0" smtClean="0"/>
              <a:t>我叫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zh-CN" altLang="en-US" dirty="0"/>
              <a:t>我</a:t>
            </a:r>
            <a:r>
              <a:rPr lang="zh-CN" altLang="en-US" dirty="0" smtClean="0"/>
              <a:t>是</a:t>
            </a:r>
            <a:r>
              <a:rPr lang="en-US" altLang="zh-CN" dirty="0" smtClean="0"/>
              <a:t>…</a:t>
            </a:r>
            <a:r>
              <a:rPr lang="zh-CN" altLang="en-US" dirty="0" smtClean="0"/>
              <a:t>人。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zh-CN" altLang="en-US" dirty="0"/>
              <a:t>我</a:t>
            </a:r>
            <a:r>
              <a:rPr lang="zh-CN" altLang="en-US" dirty="0" smtClean="0"/>
              <a:t>是</a:t>
            </a:r>
            <a:r>
              <a:rPr lang="en-US" altLang="zh-CN" dirty="0" smtClean="0"/>
              <a:t>…,</a:t>
            </a:r>
            <a:r>
              <a:rPr lang="zh-CN" altLang="en-US" dirty="0" smtClean="0"/>
              <a:t>我今年</a:t>
            </a:r>
            <a:r>
              <a:rPr lang="en-US" altLang="zh-CN" dirty="0" smtClean="0"/>
              <a:t>…</a:t>
            </a:r>
            <a:r>
              <a:rPr lang="zh-CN" altLang="en-US" dirty="0" smtClean="0"/>
              <a:t>岁。</a:t>
            </a:r>
            <a:endParaRPr lang="en-US" dirty="0"/>
          </a:p>
          <a:p>
            <a:pPr marL="342900" indent="-342900">
              <a:buAutoNum type="arabicPeriod"/>
            </a:pPr>
            <a:r>
              <a:rPr lang="zh-CN" altLang="en-US" dirty="0" smtClean="0"/>
              <a:t>我家有</a:t>
            </a:r>
            <a:r>
              <a:rPr lang="en-US" altLang="zh-CN" dirty="0" smtClean="0"/>
              <a:t>…</a:t>
            </a:r>
            <a:r>
              <a:rPr lang="zh-CN" altLang="en-US" dirty="0" smtClean="0"/>
              <a:t>口人。他们是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zh-CN" altLang="en-US" dirty="0"/>
              <a:t>我爸爸</a:t>
            </a:r>
            <a:r>
              <a:rPr lang="zh-CN" altLang="en-US" dirty="0" smtClean="0"/>
              <a:t>是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zh-CN" altLang="en-US" dirty="0"/>
              <a:t>我妈妈</a:t>
            </a:r>
            <a:r>
              <a:rPr lang="zh-CN" altLang="en-US" dirty="0" smtClean="0"/>
              <a:t>是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altLang="zh-CN" dirty="0"/>
          </a:p>
          <a:p>
            <a:pPr marL="342900" indent="-342900">
              <a:buAutoNum type="arabicPeriod"/>
            </a:pPr>
            <a:r>
              <a:rPr lang="zh-CN" altLang="en-US" dirty="0" smtClean="0"/>
              <a:t>我家有一只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zh-CN" altLang="en-US" dirty="0" smtClean="0"/>
              <a:t>它很</a:t>
            </a:r>
            <a:r>
              <a:rPr lang="en-US" altLang="zh-CN" dirty="0" smtClean="0"/>
              <a:t>…</a:t>
            </a:r>
            <a:r>
              <a:rPr lang="zh-CN" altLang="en-US" dirty="0" smtClean="0"/>
              <a:t>很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altLang="zh-CN" dirty="0"/>
          </a:p>
          <a:p>
            <a:pPr marL="342900" indent="-342900">
              <a:buAutoNum type="arabicPeriod"/>
            </a:pPr>
            <a:r>
              <a:rPr lang="zh-CN" altLang="en-US" dirty="0" smtClean="0"/>
              <a:t>我有两个好朋友。</a:t>
            </a:r>
            <a:r>
              <a:rPr lang="zh-CN" altLang="en-US" dirty="0"/>
              <a:t>他</a:t>
            </a:r>
            <a:r>
              <a:rPr lang="zh-CN" altLang="en-US" dirty="0" smtClean="0"/>
              <a:t>们是</a:t>
            </a:r>
            <a:r>
              <a:rPr lang="en-US" altLang="zh-CN" dirty="0" smtClean="0"/>
              <a:t>…</a:t>
            </a:r>
            <a:r>
              <a:rPr lang="zh-CN" altLang="en-US" dirty="0" smtClean="0"/>
              <a:t>和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zh-CN" altLang="en-US" dirty="0"/>
              <a:t>他</a:t>
            </a:r>
            <a:r>
              <a:rPr lang="zh-CN" altLang="en-US" dirty="0" smtClean="0"/>
              <a:t>们都是</a:t>
            </a:r>
            <a:r>
              <a:rPr lang="en-US" altLang="zh-CN" dirty="0" smtClean="0"/>
              <a:t>…</a:t>
            </a:r>
            <a:r>
              <a:rPr lang="zh-CN" altLang="en-US" dirty="0" smtClean="0"/>
              <a:t>人。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zh-CN" altLang="en-US" dirty="0"/>
              <a:t>他</a:t>
            </a:r>
            <a:r>
              <a:rPr lang="zh-CN" altLang="en-US" dirty="0" smtClean="0"/>
              <a:t>们都说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altLang="zh-CN" dirty="0"/>
          </a:p>
          <a:p>
            <a:pPr marL="342900" indent="-342900">
              <a:buAutoNum type="arabicPeriod"/>
            </a:pPr>
            <a:r>
              <a:rPr lang="zh-CN" altLang="en-US" dirty="0" smtClean="0"/>
              <a:t>我会说</a:t>
            </a:r>
            <a:r>
              <a:rPr lang="en-US" altLang="zh-CN" dirty="0" smtClean="0"/>
              <a:t>…</a:t>
            </a:r>
            <a:r>
              <a:rPr lang="zh-CN" altLang="en-US" dirty="0" smtClean="0"/>
              <a:t>和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zh-CN" altLang="en-US" dirty="0" smtClean="0"/>
              <a:t>我</a:t>
            </a:r>
            <a:r>
              <a:rPr lang="en-US" altLang="zh-CN" dirty="0" smtClean="0"/>
              <a:t>…</a:t>
            </a:r>
            <a:r>
              <a:rPr lang="zh-CN" altLang="en-US" dirty="0" smtClean="0"/>
              <a:t>说得很好。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zh-CN" altLang="en-US" dirty="0" smtClean="0"/>
              <a:t>我</a:t>
            </a:r>
            <a:r>
              <a:rPr lang="en-US" altLang="zh-CN" dirty="0" smtClean="0"/>
              <a:t>…</a:t>
            </a:r>
            <a:r>
              <a:rPr lang="zh-CN" altLang="en-US" dirty="0" smtClean="0"/>
              <a:t>说得不好。</a:t>
            </a:r>
            <a:endParaRPr lang="en-US" altLang="zh-CN" dirty="0"/>
          </a:p>
          <a:p>
            <a:pPr marL="342900" indent="-342900">
              <a:buAutoNum type="arabicPeriod"/>
            </a:pPr>
            <a:r>
              <a:rPr lang="zh-CN" altLang="en-US" dirty="0" smtClean="0"/>
              <a:t>我最喜欢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zh-CN" altLang="en-US" dirty="0"/>
              <a:t>我也喜</a:t>
            </a:r>
            <a:r>
              <a:rPr lang="zh-CN" altLang="en-US" dirty="0" smtClean="0"/>
              <a:t>欢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zh-CN" altLang="en-US" dirty="0"/>
              <a:t>我最不喜</a:t>
            </a:r>
            <a:r>
              <a:rPr lang="zh-CN" altLang="en-US" dirty="0" smtClean="0"/>
              <a:t>欢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342900" indent="-342900">
              <a:buAutoNum type="arabicPeriod"/>
            </a:pPr>
            <a:endParaRPr lang="en-US" altLang="zh-CN" dirty="0"/>
          </a:p>
          <a:p>
            <a:r>
              <a:rPr lang="en-US" altLang="zh-CN" dirty="0" smtClean="0"/>
              <a:t>18-20 Choose/Write 3 questions to ask:</a:t>
            </a:r>
          </a:p>
          <a:p>
            <a:r>
              <a:rPr lang="zh-CN" altLang="en-US" dirty="0" smtClean="0"/>
              <a:t>你叫什么名字？今年几岁？</a:t>
            </a:r>
            <a:r>
              <a:rPr lang="zh-CN" altLang="en-US" dirty="0"/>
              <a:t>你家有几口</a:t>
            </a:r>
            <a:r>
              <a:rPr lang="zh-CN" altLang="en-US" dirty="0" smtClean="0"/>
              <a:t>人？你有宠物吗？你喜欢宠物吗？你</a:t>
            </a:r>
            <a:r>
              <a:rPr lang="zh-CN" altLang="en-US" dirty="0"/>
              <a:t>喜</a:t>
            </a:r>
            <a:r>
              <a:rPr lang="zh-CN" altLang="en-US" dirty="0" smtClean="0"/>
              <a:t>欢什么运动？你打篮球吗？</a:t>
            </a:r>
            <a:endParaRPr lang="en-US" altLang="zh-CN" dirty="0" smtClean="0"/>
          </a:p>
          <a:p>
            <a:pPr marL="342900" indent="-342900">
              <a:buAutoNum type="arabicPeriod"/>
            </a:pPr>
            <a:endParaRPr lang="en-US" altLang="zh-CN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92369" y="567703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Paragraph 1:</a:t>
            </a:r>
          </a:p>
          <a:p>
            <a:r>
              <a:rPr lang="en-US" sz="1600" dirty="0" smtClean="0"/>
              <a:t>1-3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92369" y="118127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Paragraph 2:</a:t>
            </a:r>
          </a:p>
          <a:p>
            <a:r>
              <a:rPr lang="en-US" sz="1600" dirty="0" smtClean="0"/>
              <a:t>4-6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92369" y="1794837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Paragraph 3:</a:t>
            </a:r>
          </a:p>
          <a:p>
            <a:r>
              <a:rPr lang="en-US" sz="1600" dirty="0" smtClean="0"/>
              <a:t>7-8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92369" y="2436272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Paragraph 4:</a:t>
            </a:r>
          </a:p>
          <a:p>
            <a:r>
              <a:rPr lang="en-US" sz="1600" dirty="0" smtClean="0"/>
              <a:t>9-11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92369" y="3149537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Paragraph 5:</a:t>
            </a:r>
          </a:p>
          <a:p>
            <a:r>
              <a:rPr lang="en-US" sz="1600" dirty="0" smtClean="0"/>
              <a:t>12-14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492369" y="3831119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Paragraph 6:</a:t>
            </a:r>
          </a:p>
          <a:p>
            <a:r>
              <a:rPr lang="en-US" sz="1600" dirty="0" smtClean="0"/>
              <a:t>15-17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92369" y="4498303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Paragraph 7:</a:t>
            </a:r>
          </a:p>
          <a:p>
            <a:r>
              <a:rPr lang="en-US" sz="1600" dirty="0" smtClean="0"/>
              <a:t>18-20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667000" y="5136878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此致</a:t>
            </a:r>
            <a:endParaRPr lang="en-US" altLang="zh-CN" dirty="0" smtClean="0"/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zh-CN" altLang="en-US" dirty="0"/>
              <a:t>敬礼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596788" y="6124754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2+0+1+5+</a:t>
            </a:r>
            <a:r>
              <a:rPr lang="zh-CN" altLang="en-US" dirty="0" smtClean="0"/>
              <a:t>年</a:t>
            </a:r>
            <a:r>
              <a:rPr lang="en-US" altLang="zh-CN" dirty="0" smtClean="0"/>
              <a:t>+11+</a:t>
            </a:r>
            <a:r>
              <a:rPr lang="zh-CN" altLang="en-US" dirty="0" smtClean="0"/>
              <a:t>月</a:t>
            </a:r>
            <a:r>
              <a:rPr lang="en-US" altLang="zh-CN" dirty="0" smtClean="0"/>
              <a:t>+2+</a:t>
            </a:r>
            <a:r>
              <a:rPr lang="zh-CN" altLang="en-US" dirty="0" smtClean="0"/>
              <a:t>日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>
            <a:off x="4708957" y="6234499"/>
            <a:ext cx="777443" cy="1663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225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-914400"/>
            <a:ext cx="8534400" cy="1362456"/>
          </a:xfrm>
          <a:ln>
            <a:miter lim="800000"/>
            <a:headEnd/>
            <a:tailEnd/>
          </a:ln>
          <a:extLst/>
        </p:spPr>
        <p:txBody>
          <a:bodyPr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800" b="1" kern="1200" dirty="0" smtClean="0">
                <a:ln w="635">
                  <a:noFill/>
                </a:ln>
                <a:solidFill>
                  <a:srgbClr val="FF0000"/>
                </a:solidFill>
              </a:rPr>
              <a:t>Write the following dates in characters:</a:t>
            </a:r>
            <a:endParaRPr lang="en-US" sz="2800" b="1" kern="120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</a:endParaRPr>
          </a:p>
        </p:txBody>
      </p:sp>
      <p:sp>
        <p:nvSpPr>
          <p:cNvPr id="8195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533400"/>
            <a:ext cx="9144000" cy="6324600"/>
          </a:xfrm>
        </p:spPr>
        <p:txBody>
          <a:bodyPr lIns="45720" rIns="45720">
            <a:normAutofit/>
          </a:bodyPr>
          <a:lstStyle/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en-US" sz="4300" dirty="0" smtClean="0"/>
              <a:t>Today’s date (2015)</a:t>
            </a:r>
          </a:p>
          <a:p>
            <a:pPr marL="0" indent="0" eaLnBrk="1" hangingPunct="1">
              <a:buNone/>
            </a:pPr>
            <a:endParaRPr lang="en-US" sz="4300" dirty="0" smtClean="0"/>
          </a:p>
          <a:p>
            <a:pPr marL="0" indent="0" eaLnBrk="1" hangingPunct="1">
              <a:buNone/>
            </a:pPr>
            <a:endParaRPr lang="en-US" sz="4300" dirty="0" smtClean="0"/>
          </a:p>
          <a:p>
            <a:pPr marL="0" indent="0" eaLnBrk="1" hangingPunct="1">
              <a:buNone/>
            </a:pPr>
            <a:r>
              <a:rPr lang="en-US" sz="4300" dirty="0" smtClean="0"/>
              <a:t>2.Your birthday</a:t>
            </a:r>
          </a:p>
          <a:p>
            <a:pPr marL="0" indent="0" eaLnBrk="1" hangingPunct="1">
              <a:buNone/>
            </a:pPr>
            <a:endParaRPr lang="en-US" sz="4300" dirty="0" smtClean="0"/>
          </a:p>
          <a:p>
            <a:pPr marL="0" indent="0" eaLnBrk="1" hangingPunct="1">
              <a:buNone/>
            </a:pPr>
            <a:endParaRPr lang="en-US" sz="4300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en-US" sz="4300" dirty="0">
                <a:solidFill>
                  <a:srgbClr val="FF0000"/>
                </a:solidFill>
              </a:rPr>
              <a:t>3</a:t>
            </a:r>
            <a:r>
              <a:rPr lang="en-US" sz="4300" dirty="0" smtClean="0">
                <a:solidFill>
                  <a:srgbClr val="FF0000"/>
                </a:solidFill>
              </a:rPr>
              <a:t>.Chinese National Day (Oct 1</a:t>
            </a:r>
            <a:r>
              <a:rPr lang="en-US" sz="4300" baseline="30000" dirty="0" smtClean="0">
                <a:solidFill>
                  <a:srgbClr val="FF0000"/>
                </a:solidFill>
              </a:rPr>
              <a:t>st</a:t>
            </a:r>
            <a:r>
              <a:rPr lang="en-US" sz="4300" dirty="0" smtClean="0">
                <a:solidFill>
                  <a:srgbClr val="FF0000"/>
                </a:solidFill>
              </a:rPr>
              <a:t>)</a:t>
            </a:r>
          </a:p>
          <a:p>
            <a:pPr marL="0" indent="0" eaLnBrk="1" hangingPunct="1">
              <a:buNone/>
            </a:pPr>
            <a:endParaRPr lang="en-US" sz="4300" dirty="0" smtClean="0"/>
          </a:p>
          <a:p>
            <a:pPr marL="457200" indent="-457200" eaLnBrk="1" hangingPunct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33347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-914400"/>
            <a:ext cx="8534400" cy="1362456"/>
          </a:xfrm>
          <a:ln>
            <a:miter lim="800000"/>
            <a:headEnd/>
            <a:tailEnd/>
          </a:ln>
          <a:extLst/>
        </p:spPr>
        <p:txBody>
          <a:bodyPr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800" b="1" kern="1200" dirty="0" smtClean="0">
                <a:ln w="635">
                  <a:noFill/>
                </a:ln>
                <a:solidFill>
                  <a:srgbClr val="FF0000"/>
                </a:solidFill>
              </a:rPr>
              <a:t>Write the following dates in characters:</a:t>
            </a:r>
            <a:endParaRPr lang="en-US" sz="2800" b="1" kern="120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</a:endParaRPr>
          </a:p>
        </p:txBody>
      </p:sp>
      <p:sp>
        <p:nvSpPr>
          <p:cNvPr id="8195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533400"/>
            <a:ext cx="9144000" cy="6324600"/>
          </a:xfrm>
        </p:spPr>
        <p:txBody>
          <a:bodyPr lIns="45720" rIns="45720">
            <a:normAutofit/>
          </a:bodyPr>
          <a:lstStyle/>
          <a:p>
            <a:pPr marL="0" indent="0" eaLnBrk="1" hangingPunct="1">
              <a:buNone/>
            </a:pPr>
            <a:r>
              <a:rPr lang="zh-CN" altLang="en-US" sz="4300" dirty="0" smtClean="0"/>
              <a:t>十二月二十五日</a:t>
            </a:r>
            <a:endParaRPr lang="en-US" altLang="zh-CN" sz="4300" dirty="0" smtClean="0"/>
          </a:p>
          <a:p>
            <a:pPr marL="0" indent="0" eaLnBrk="1" hangingPunct="1">
              <a:buNone/>
            </a:pPr>
            <a:endParaRPr lang="en-US" sz="4300" dirty="0"/>
          </a:p>
          <a:p>
            <a:pPr marL="0" indent="0" eaLnBrk="1" hangingPunct="1">
              <a:buNone/>
            </a:pPr>
            <a:r>
              <a:rPr lang="zh-CN" altLang="en-US" sz="4300" dirty="0" smtClean="0"/>
              <a:t>十一月二十六日</a:t>
            </a:r>
            <a:endParaRPr lang="en-US" altLang="zh-CN" sz="4300" dirty="0" smtClean="0"/>
          </a:p>
          <a:p>
            <a:pPr marL="0" indent="0" eaLnBrk="1" hangingPunct="1">
              <a:buNone/>
            </a:pPr>
            <a:endParaRPr lang="en-US" sz="4300" dirty="0"/>
          </a:p>
          <a:p>
            <a:pPr marL="0" indent="0" eaLnBrk="1" hangingPunct="1">
              <a:buNone/>
            </a:pPr>
            <a:r>
              <a:rPr lang="zh-CN" altLang="en-US" sz="4300" dirty="0" smtClean="0"/>
              <a:t>三月三十日</a:t>
            </a:r>
            <a:endParaRPr lang="en-US" altLang="zh-CN" sz="4300" dirty="0" smtClean="0"/>
          </a:p>
          <a:p>
            <a:pPr marL="0" indent="0" eaLnBrk="1" hangingPunct="1">
              <a:buNone/>
            </a:pPr>
            <a:endParaRPr lang="en-US" sz="4300" dirty="0"/>
          </a:p>
          <a:p>
            <a:pPr marL="0" indent="0" eaLnBrk="1" hangingPunct="1">
              <a:buNone/>
            </a:pPr>
            <a:r>
              <a:rPr lang="zh-CN" altLang="en-US" sz="4300" smtClean="0"/>
              <a:t>十月三十一日</a:t>
            </a:r>
            <a:endParaRPr lang="en-US" sz="4300" dirty="0" smtClean="0"/>
          </a:p>
          <a:p>
            <a:pPr marL="457200" indent="-457200" eaLnBrk="1" hangingPunct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16161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713" y="-1571"/>
            <a:ext cx="3581400" cy="460375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To ask date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914400"/>
            <a:ext cx="6400800" cy="76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What is the date today?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47800" y="16764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tx1"/>
                </a:solidFill>
              </a:rPr>
              <a:t>Today + is + </a:t>
            </a:r>
            <a:r>
              <a:rPr lang="en-US" sz="3600" dirty="0" err="1" smtClean="0">
                <a:solidFill>
                  <a:schemeClr val="tx1"/>
                </a:solidFill>
              </a:rPr>
              <a:t>ji</a:t>
            </a:r>
            <a:r>
              <a:rPr lang="en-US" sz="3600" dirty="0" smtClean="0">
                <a:solidFill>
                  <a:schemeClr val="tx1"/>
                </a:solidFill>
              </a:rPr>
              <a:t> + month + </a:t>
            </a:r>
            <a:r>
              <a:rPr lang="en-US" sz="3600" dirty="0" err="1" smtClean="0">
                <a:solidFill>
                  <a:schemeClr val="tx1"/>
                </a:solidFill>
              </a:rPr>
              <a:t>ji</a:t>
            </a:r>
            <a:r>
              <a:rPr lang="en-US" sz="3600" dirty="0" smtClean="0">
                <a:solidFill>
                  <a:schemeClr val="tx1"/>
                </a:solidFill>
              </a:rPr>
              <a:t> + day?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600200" y="24384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tx1"/>
                </a:solidFill>
              </a:rPr>
              <a:t>Jin </a:t>
            </a:r>
            <a:r>
              <a:rPr lang="en-US" sz="3600" dirty="0" err="1" smtClean="0">
                <a:solidFill>
                  <a:schemeClr val="tx1"/>
                </a:solidFill>
              </a:rPr>
              <a:t>tian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shi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ji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yue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ji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ri</a:t>
            </a:r>
            <a:r>
              <a:rPr lang="en-US" sz="3600" dirty="0" smtClean="0">
                <a:solidFill>
                  <a:schemeClr val="tx1"/>
                </a:solidFill>
              </a:rPr>
              <a:t>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66101" y="3227109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dirty="0" smtClean="0">
                <a:solidFill>
                  <a:schemeClr val="tx1"/>
                </a:solidFill>
              </a:rPr>
              <a:t>今天是几月几日？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4118728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tx1"/>
                </a:solidFill>
              </a:rPr>
              <a:t>What is the date </a:t>
            </a:r>
            <a:r>
              <a:rPr lang="en-US" sz="3600" dirty="0" smtClean="0">
                <a:solidFill>
                  <a:srgbClr val="FF0000"/>
                </a:solidFill>
              </a:rPr>
              <a:t>yesterday</a:t>
            </a:r>
            <a:r>
              <a:rPr lang="en-US" sz="3600" dirty="0" smtClean="0">
                <a:solidFill>
                  <a:schemeClr val="tx1"/>
                </a:solidFill>
              </a:rPr>
              <a:t>/</a:t>
            </a:r>
            <a:r>
              <a:rPr lang="en-US" sz="3600" dirty="0" smtClean="0">
                <a:solidFill>
                  <a:srgbClr val="0070C0"/>
                </a:solidFill>
              </a:rPr>
              <a:t>tomorrow</a:t>
            </a:r>
            <a:r>
              <a:rPr lang="en-US" sz="3600" dirty="0" smtClean="0">
                <a:solidFill>
                  <a:schemeClr val="tx1"/>
                </a:solidFill>
              </a:rPr>
              <a:t>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447800" y="48768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rgbClr val="FF0000"/>
                </a:solidFill>
              </a:rPr>
              <a:t>Yesterday</a:t>
            </a:r>
            <a:r>
              <a:rPr lang="en-US" sz="3600" dirty="0" smtClean="0">
                <a:solidFill>
                  <a:schemeClr val="tx1"/>
                </a:solidFill>
              </a:rPr>
              <a:t>/</a:t>
            </a:r>
            <a:r>
              <a:rPr lang="en-US" sz="3600" dirty="0" smtClean="0">
                <a:solidFill>
                  <a:srgbClr val="0070C0"/>
                </a:solidFill>
              </a:rPr>
              <a:t>tomorrow</a:t>
            </a:r>
            <a:r>
              <a:rPr lang="en-US" sz="3600" dirty="0" smtClean="0">
                <a:solidFill>
                  <a:schemeClr val="tx1"/>
                </a:solidFill>
              </a:rPr>
              <a:t> + </a:t>
            </a:r>
            <a:r>
              <a:rPr lang="en-US" sz="3600" dirty="0" err="1" smtClean="0">
                <a:solidFill>
                  <a:schemeClr val="tx1"/>
                </a:solidFill>
              </a:rPr>
              <a:t>shi</a:t>
            </a:r>
            <a:r>
              <a:rPr lang="en-US" sz="3600" dirty="0" smtClean="0">
                <a:solidFill>
                  <a:schemeClr val="tx1"/>
                </a:solidFill>
              </a:rPr>
              <a:t> + </a:t>
            </a:r>
            <a:r>
              <a:rPr lang="en-US" sz="3600" dirty="0" err="1" smtClean="0">
                <a:solidFill>
                  <a:schemeClr val="tx1"/>
                </a:solidFill>
              </a:rPr>
              <a:t>ji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yue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ji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ri</a:t>
            </a:r>
            <a:r>
              <a:rPr lang="en-US" sz="3600" dirty="0" smtClean="0">
                <a:solidFill>
                  <a:schemeClr val="tx1"/>
                </a:solidFill>
              </a:rPr>
              <a:t>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600200" y="54102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err="1" smtClean="0">
                <a:solidFill>
                  <a:srgbClr val="FF0000"/>
                </a:solidFill>
              </a:rPr>
              <a:t>Zuo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tian</a:t>
            </a:r>
            <a:r>
              <a:rPr lang="en-US" sz="3600" dirty="0" smtClean="0">
                <a:solidFill>
                  <a:schemeClr val="tx1"/>
                </a:solidFill>
              </a:rPr>
              <a:t>/</a:t>
            </a:r>
            <a:r>
              <a:rPr lang="en-US" sz="3600" dirty="0" err="1" smtClean="0">
                <a:solidFill>
                  <a:srgbClr val="0070C0"/>
                </a:solidFill>
              </a:rPr>
              <a:t>ming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tian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+ </a:t>
            </a:r>
            <a:r>
              <a:rPr lang="en-US" sz="3600" dirty="0" err="1" smtClean="0">
                <a:solidFill>
                  <a:schemeClr val="tx1"/>
                </a:solidFill>
              </a:rPr>
              <a:t>shi</a:t>
            </a:r>
            <a:r>
              <a:rPr lang="en-US" sz="3600" dirty="0" smtClean="0">
                <a:solidFill>
                  <a:schemeClr val="tx1"/>
                </a:solidFill>
              </a:rPr>
              <a:t> + </a:t>
            </a:r>
            <a:r>
              <a:rPr lang="en-US" sz="3600" dirty="0" err="1" smtClean="0">
                <a:solidFill>
                  <a:schemeClr val="tx1"/>
                </a:solidFill>
              </a:rPr>
              <a:t>ji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yue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ji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ri</a:t>
            </a:r>
            <a:r>
              <a:rPr lang="en-US" sz="3600" dirty="0" smtClean="0">
                <a:solidFill>
                  <a:schemeClr val="tx1"/>
                </a:solidFill>
              </a:rPr>
              <a:t>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219200" y="61722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dirty="0" smtClean="0">
                <a:solidFill>
                  <a:srgbClr val="FF0000"/>
                </a:solidFill>
              </a:rPr>
              <a:t>昨天</a:t>
            </a:r>
            <a:r>
              <a:rPr lang="en-US" altLang="zh-CN" sz="3600" dirty="0" smtClean="0">
                <a:solidFill>
                  <a:schemeClr val="tx1"/>
                </a:solidFill>
              </a:rPr>
              <a:t>/</a:t>
            </a:r>
            <a:r>
              <a:rPr lang="zh-CN" altLang="en-US" sz="3600" dirty="0" smtClean="0">
                <a:solidFill>
                  <a:srgbClr val="0070C0"/>
                </a:solidFill>
              </a:rPr>
              <a:t>明天</a:t>
            </a:r>
            <a:r>
              <a:rPr lang="zh-CN" altLang="en-US" sz="3600" dirty="0" smtClean="0">
                <a:solidFill>
                  <a:schemeClr val="tx1"/>
                </a:solidFill>
              </a:rPr>
              <a:t>是几月几日？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9800" y="186347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CC0099"/>
                </a:solidFill>
              </a:rPr>
              <a:t>今天是十一月六日。</a:t>
            </a:r>
            <a:endParaRPr lang="en-US" sz="4000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459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713" y="-1571"/>
            <a:ext cx="3581400" cy="460375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To ask day of the week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500" y="920942"/>
            <a:ext cx="6400800" cy="76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What day is it today?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47800" y="14478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tx1"/>
                </a:solidFill>
              </a:rPr>
              <a:t>Today + is + </a:t>
            </a:r>
            <a:r>
              <a:rPr lang="en-US" sz="3600" dirty="0" err="1" smtClean="0">
                <a:solidFill>
                  <a:schemeClr val="tx1"/>
                </a:solidFill>
              </a:rPr>
              <a:t>xing</a:t>
            </a:r>
            <a:r>
              <a:rPr lang="en-US" sz="3600" dirty="0" smtClean="0">
                <a:solidFill>
                  <a:schemeClr val="tx1"/>
                </a:solidFill>
              </a:rPr>
              <a:t> qi </a:t>
            </a:r>
            <a:r>
              <a:rPr lang="en-US" sz="3600" dirty="0" err="1" smtClean="0">
                <a:solidFill>
                  <a:schemeClr val="tx1"/>
                </a:solidFill>
              </a:rPr>
              <a:t>ji</a:t>
            </a:r>
            <a:r>
              <a:rPr lang="en-US" sz="3600" dirty="0" smtClean="0">
                <a:solidFill>
                  <a:schemeClr val="tx1"/>
                </a:solidFill>
              </a:rPr>
              <a:t>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600200" y="22098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tx1"/>
                </a:solidFill>
              </a:rPr>
              <a:t>Jin </a:t>
            </a:r>
            <a:r>
              <a:rPr lang="en-US" sz="3600" dirty="0" err="1" smtClean="0">
                <a:solidFill>
                  <a:schemeClr val="tx1"/>
                </a:solidFill>
              </a:rPr>
              <a:t>tian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shi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xing</a:t>
            </a:r>
            <a:r>
              <a:rPr lang="en-US" sz="3600" dirty="0" smtClean="0">
                <a:solidFill>
                  <a:schemeClr val="tx1"/>
                </a:solidFill>
              </a:rPr>
              <a:t> qi </a:t>
            </a:r>
            <a:r>
              <a:rPr lang="en-US" sz="3600" dirty="0" err="1" smtClean="0">
                <a:solidFill>
                  <a:schemeClr val="tx1"/>
                </a:solidFill>
              </a:rPr>
              <a:t>ji</a:t>
            </a:r>
            <a:r>
              <a:rPr lang="en-US" sz="3600" dirty="0" smtClean="0">
                <a:solidFill>
                  <a:schemeClr val="tx1"/>
                </a:solidFill>
              </a:rPr>
              <a:t>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66101" y="2998509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dirty="0" smtClean="0">
                <a:solidFill>
                  <a:schemeClr val="tx1"/>
                </a:solidFill>
              </a:rPr>
              <a:t>今天是星期几？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3890128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tx1"/>
                </a:solidFill>
              </a:rPr>
              <a:t>What day is it </a:t>
            </a:r>
            <a:r>
              <a:rPr lang="en-US" sz="3600" dirty="0" smtClean="0">
                <a:solidFill>
                  <a:srgbClr val="FF0000"/>
                </a:solidFill>
              </a:rPr>
              <a:t>yesterday</a:t>
            </a:r>
            <a:r>
              <a:rPr lang="en-US" sz="3600" dirty="0" smtClean="0">
                <a:solidFill>
                  <a:schemeClr val="tx1"/>
                </a:solidFill>
              </a:rPr>
              <a:t>/</a:t>
            </a:r>
            <a:r>
              <a:rPr lang="en-US" sz="3600" dirty="0" smtClean="0">
                <a:solidFill>
                  <a:srgbClr val="0070C0"/>
                </a:solidFill>
              </a:rPr>
              <a:t>tomorrow</a:t>
            </a:r>
            <a:r>
              <a:rPr lang="en-US" sz="3600" dirty="0" smtClean="0">
                <a:solidFill>
                  <a:schemeClr val="tx1"/>
                </a:solidFill>
              </a:rPr>
              <a:t>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447800" y="46482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rgbClr val="FF0000"/>
                </a:solidFill>
              </a:rPr>
              <a:t>Yesterday</a:t>
            </a:r>
            <a:r>
              <a:rPr lang="en-US" sz="3600" dirty="0" smtClean="0">
                <a:solidFill>
                  <a:schemeClr val="tx1"/>
                </a:solidFill>
              </a:rPr>
              <a:t>/</a:t>
            </a:r>
            <a:r>
              <a:rPr lang="en-US" sz="3600" dirty="0" smtClean="0">
                <a:solidFill>
                  <a:srgbClr val="0070C0"/>
                </a:solidFill>
              </a:rPr>
              <a:t>tomorrow</a:t>
            </a:r>
            <a:r>
              <a:rPr lang="en-US" sz="3600" dirty="0" smtClean="0">
                <a:solidFill>
                  <a:schemeClr val="tx1"/>
                </a:solidFill>
              </a:rPr>
              <a:t> + is + </a:t>
            </a:r>
            <a:r>
              <a:rPr lang="en-US" sz="3600" dirty="0" err="1" smtClean="0">
                <a:solidFill>
                  <a:schemeClr val="tx1"/>
                </a:solidFill>
              </a:rPr>
              <a:t>xing</a:t>
            </a:r>
            <a:r>
              <a:rPr lang="en-US" sz="3600" dirty="0" smtClean="0">
                <a:solidFill>
                  <a:schemeClr val="tx1"/>
                </a:solidFill>
              </a:rPr>
              <a:t> qi </a:t>
            </a:r>
            <a:r>
              <a:rPr lang="en-US" sz="3600" dirty="0" err="1" smtClean="0">
                <a:solidFill>
                  <a:schemeClr val="tx1"/>
                </a:solidFill>
              </a:rPr>
              <a:t>ji</a:t>
            </a:r>
            <a:r>
              <a:rPr lang="en-US" sz="3600" dirty="0" smtClean="0">
                <a:solidFill>
                  <a:schemeClr val="tx1"/>
                </a:solidFill>
              </a:rPr>
              <a:t>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600200" y="51816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err="1" smtClean="0">
                <a:solidFill>
                  <a:srgbClr val="FF0000"/>
                </a:solidFill>
              </a:rPr>
              <a:t>Zuo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tian</a:t>
            </a:r>
            <a:r>
              <a:rPr lang="en-US" sz="3600" dirty="0" smtClean="0">
                <a:solidFill>
                  <a:schemeClr val="tx1"/>
                </a:solidFill>
              </a:rPr>
              <a:t>/</a:t>
            </a:r>
            <a:r>
              <a:rPr lang="en-US" sz="3600" dirty="0" err="1" smtClean="0">
                <a:solidFill>
                  <a:srgbClr val="0070C0"/>
                </a:solidFill>
              </a:rPr>
              <a:t>ming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tian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+ </a:t>
            </a:r>
            <a:r>
              <a:rPr lang="en-US" sz="3600" dirty="0" err="1" smtClean="0">
                <a:solidFill>
                  <a:schemeClr val="tx1"/>
                </a:solidFill>
              </a:rPr>
              <a:t>shi</a:t>
            </a:r>
            <a:r>
              <a:rPr lang="en-US" sz="3600" dirty="0" smtClean="0">
                <a:solidFill>
                  <a:schemeClr val="tx1"/>
                </a:solidFill>
              </a:rPr>
              <a:t> + </a:t>
            </a:r>
            <a:r>
              <a:rPr lang="en-US" sz="3600" dirty="0" err="1" smtClean="0">
                <a:solidFill>
                  <a:schemeClr val="tx1"/>
                </a:solidFill>
              </a:rPr>
              <a:t>xing</a:t>
            </a:r>
            <a:r>
              <a:rPr lang="en-US" sz="3600" dirty="0" smtClean="0">
                <a:solidFill>
                  <a:schemeClr val="tx1"/>
                </a:solidFill>
              </a:rPr>
              <a:t> qi </a:t>
            </a:r>
            <a:r>
              <a:rPr lang="en-US" sz="3600" dirty="0" err="1" smtClean="0">
                <a:solidFill>
                  <a:schemeClr val="tx1"/>
                </a:solidFill>
              </a:rPr>
              <a:t>ji</a:t>
            </a:r>
            <a:r>
              <a:rPr lang="en-US" sz="3600" dirty="0" smtClean="0">
                <a:solidFill>
                  <a:schemeClr val="tx1"/>
                </a:solidFill>
              </a:rPr>
              <a:t>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219200" y="59436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dirty="0" smtClean="0">
                <a:solidFill>
                  <a:srgbClr val="FF0000"/>
                </a:solidFill>
              </a:rPr>
              <a:t>昨天</a:t>
            </a:r>
            <a:r>
              <a:rPr lang="en-US" altLang="zh-CN" sz="3600" dirty="0" smtClean="0">
                <a:solidFill>
                  <a:schemeClr val="tx1"/>
                </a:solidFill>
              </a:rPr>
              <a:t>/</a:t>
            </a:r>
            <a:r>
              <a:rPr lang="zh-CN" altLang="en-US" sz="3600" dirty="0" smtClean="0">
                <a:solidFill>
                  <a:srgbClr val="0070C0"/>
                </a:solidFill>
              </a:rPr>
              <a:t>明天</a:t>
            </a:r>
            <a:r>
              <a:rPr lang="zh-CN" altLang="en-US" sz="3600" dirty="0" smtClean="0">
                <a:solidFill>
                  <a:schemeClr val="tx1"/>
                </a:solidFill>
              </a:rPr>
              <a:t>是星期几？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71800" y="396654"/>
            <a:ext cx="400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CC0099"/>
                </a:solidFill>
              </a:rPr>
              <a:t>今天是星期五。</a:t>
            </a:r>
            <a:endParaRPr lang="en-US" sz="4000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971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70" y="0"/>
            <a:ext cx="9136930" cy="5334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Answer the following questions by </a:t>
            </a:r>
            <a:r>
              <a:rPr lang="en-US" sz="2000" b="1" u="sng" dirty="0" smtClean="0">
                <a:solidFill>
                  <a:srgbClr val="FF0000"/>
                </a:solidFill>
              </a:rPr>
              <a:t>Changing the words in the questions.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762000"/>
            <a:ext cx="3810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3600" dirty="0" smtClean="0">
                <a:solidFill>
                  <a:schemeClr val="tx1"/>
                </a:solidFill>
              </a:rPr>
              <a:t>1.</a:t>
            </a:r>
            <a:r>
              <a:rPr lang="zh-CN" altLang="en-US" sz="3600" dirty="0" smtClean="0">
                <a:solidFill>
                  <a:schemeClr val="tx1"/>
                </a:solidFill>
              </a:rPr>
              <a:t>你叫什么名字？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898845"/>
            <a:ext cx="4953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2. </a:t>
            </a:r>
            <a:r>
              <a:rPr lang="zh-CN" altLang="en-US" sz="2400" dirty="0" smtClean="0">
                <a:solidFill>
                  <a:schemeClr val="tx1"/>
                </a:solidFill>
              </a:rPr>
              <a:t>你的生日</a:t>
            </a:r>
            <a:r>
              <a:rPr lang="en-US" altLang="zh-CN" sz="2400" dirty="0" smtClean="0">
                <a:solidFill>
                  <a:schemeClr val="tx1"/>
                </a:solidFill>
              </a:rPr>
              <a:t>(birthday)</a:t>
            </a:r>
            <a:r>
              <a:rPr lang="zh-CN" altLang="en-US" sz="2400" dirty="0" smtClean="0">
                <a:solidFill>
                  <a:schemeClr val="tx1"/>
                </a:solidFill>
              </a:rPr>
              <a:t>是几月几日</a:t>
            </a:r>
            <a:r>
              <a:rPr lang="en-US" altLang="zh-CN" sz="2400" dirty="0" smtClean="0">
                <a:solidFill>
                  <a:schemeClr val="tx1"/>
                </a:solidFill>
              </a:rPr>
              <a:t>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2846949"/>
            <a:ext cx="4572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3600" dirty="0" smtClean="0">
                <a:solidFill>
                  <a:schemeClr val="tx1"/>
                </a:solidFill>
              </a:rPr>
              <a:t>3. </a:t>
            </a:r>
            <a:r>
              <a:rPr lang="zh-CN" altLang="en-US" sz="3600" dirty="0" smtClean="0">
                <a:solidFill>
                  <a:schemeClr val="tx1"/>
                </a:solidFill>
              </a:rPr>
              <a:t>今天是几月几日？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4000500"/>
            <a:ext cx="4572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3600" dirty="0" smtClean="0">
                <a:solidFill>
                  <a:schemeClr val="tx1"/>
                </a:solidFill>
              </a:rPr>
              <a:t>4. </a:t>
            </a:r>
            <a:r>
              <a:rPr lang="zh-CN" altLang="en-US" sz="3600" dirty="0" smtClean="0">
                <a:solidFill>
                  <a:schemeClr val="tx1"/>
                </a:solidFill>
              </a:rPr>
              <a:t>今天是星期几？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-30480" y="5105400"/>
            <a:ext cx="4572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3600" dirty="0" smtClean="0">
                <a:solidFill>
                  <a:schemeClr val="tx1"/>
                </a:solidFill>
              </a:rPr>
              <a:t>5. </a:t>
            </a:r>
            <a:r>
              <a:rPr lang="zh-CN" altLang="en-US" sz="3600" dirty="0" smtClean="0">
                <a:solidFill>
                  <a:schemeClr val="tx1"/>
                </a:solidFill>
              </a:rPr>
              <a:t>昨天是几月几日？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0" y="6248400"/>
            <a:ext cx="4572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3600" dirty="0" smtClean="0">
                <a:solidFill>
                  <a:schemeClr val="tx1"/>
                </a:solidFill>
              </a:rPr>
              <a:t>6. </a:t>
            </a:r>
            <a:r>
              <a:rPr lang="zh-CN" altLang="en-US" sz="3600" dirty="0" smtClean="0">
                <a:solidFill>
                  <a:schemeClr val="tx1"/>
                </a:solidFill>
              </a:rPr>
              <a:t>明天是星期几？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76400" y="304800"/>
            <a:ext cx="6019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ON THE LINED PAPER!!!!!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766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3422</TotalTime>
  <Words>1153</Words>
  <Application>Microsoft Office PowerPoint</Application>
  <PresentationFormat>On-screen Show (4:3)</PresentationFormat>
  <Paragraphs>213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Video watchhttp://www.youtube.com/watch?v=D2EzpteYuoM (13 minutes)  </vt:lpstr>
      <vt:lpstr>Slide 2</vt:lpstr>
      <vt:lpstr>Slide 3</vt:lpstr>
      <vt:lpstr>Slide 4</vt:lpstr>
      <vt:lpstr>Write the following dates in characters:</vt:lpstr>
      <vt:lpstr>Write the following dates in characters:</vt:lpstr>
      <vt:lpstr>To ask date</vt:lpstr>
      <vt:lpstr>To ask day of the week</vt:lpstr>
      <vt:lpstr>Slide 9</vt:lpstr>
      <vt:lpstr>Slide 10</vt:lpstr>
      <vt:lpstr>Kahoot.it!!!!</vt:lpstr>
      <vt:lpstr>Slide 12</vt:lpstr>
    </vt:vector>
  </TitlesOfParts>
  <Company>Emory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Jia Feng</dc:creator>
  <cp:lastModifiedBy>Amy Feng</cp:lastModifiedBy>
  <cp:revision>367</cp:revision>
  <cp:lastPrinted>2015-11-04T14:08:45Z</cp:lastPrinted>
  <dcterms:created xsi:type="dcterms:W3CDTF">2011-12-05T04:21:02Z</dcterms:created>
  <dcterms:modified xsi:type="dcterms:W3CDTF">2015-11-08T20:56:58Z</dcterms:modified>
</cp:coreProperties>
</file>